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60" r:id="rId6"/>
    <p:sldId id="258" r:id="rId7"/>
    <p:sldId id="263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197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DC6845-1557-4CD5-9EEE-A314C18FD260}" type="datetimeFigureOut">
              <a:rPr lang="en-US" smtClean="0"/>
              <a:pPr>
                <a:defRPr/>
              </a:pPr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F915D-6570-4728-BCF3-C058CCE2A56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6596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829C3B-2AA1-4BC2-8288-0F5DBC6A7B5E}" type="datetimeFigureOut">
              <a:rPr lang="en-US" smtClean="0"/>
              <a:pPr>
                <a:defRPr/>
              </a:pPr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A4EFF-16B7-47BD-8130-780434A2A31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6397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829C3B-2AA1-4BC2-8288-0F5DBC6A7B5E}" type="datetimeFigureOut">
              <a:rPr lang="en-US" smtClean="0"/>
              <a:pPr>
                <a:defRPr/>
              </a:pPr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A4EFF-16B7-47BD-8130-780434A2A31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1953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829C3B-2AA1-4BC2-8288-0F5DBC6A7B5E}" type="datetimeFigureOut">
              <a:rPr lang="en-US" smtClean="0"/>
              <a:pPr>
                <a:defRPr/>
              </a:pPr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A4EFF-16B7-47BD-8130-780434A2A318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2434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829C3B-2AA1-4BC2-8288-0F5DBC6A7B5E}" type="datetimeFigureOut">
              <a:rPr lang="en-US" smtClean="0"/>
              <a:pPr>
                <a:defRPr/>
              </a:pPr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A4EFF-16B7-47BD-8130-780434A2A31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54322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829C3B-2AA1-4BC2-8288-0F5DBC6A7B5E}" type="datetimeFigureOut">
              <a:rPr lang="en-US" smtClean="0"/>
              <a:pPr>
                <a:defRPr/>
              </a:pPr>
              <a:t>6/26/2025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A4EFF-16B7-47BD-8130-780434A2A31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4516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829C3B-2AA1-4BC2-8288-0F5DBC6A7B5E}" type="datetimeFigureOut">
              <a:rPr lang="en-US" smtClean="0"/>
              <a:pPr>
                <a:defRPr/>
              </a:pPr>
              <a:t>6/26/2025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A4EFF-16B7-47BD-8130-780434A2A31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3003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570A71-BE7D-4B84-9F56-784D29C698F7}" type="datetimeFigureOut">
              <a:rPr lang="en-US" smtClean="0"/>
              <a:pPr>
                <a:defRPr/>
              </a:pPr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AAAD4-AB49-4BB0-9D7B-EEE46D4D858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28117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5C1DD2-3BEA-4D78-BA99-254A561C3BBE}" type="datetimeFigureOut">
              <a:rPr lang="en-US" smtClean="0"/>
              <a:pPr>
                <a:defRPr/>
              </a:pPr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9725B-8E92-4406-9C54-464C2694DBB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040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7AC8733-497C-4E4B-A691-995BDD33947B}" type="datetimeFigureOut">
              <a:rPr lang="en-US" smtClean="0"/>
              <a:pPr>
                <a:defRPr/>
              </a:pPr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264C89-E79F-4D69-B6BF-C74D5D9273B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5739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81C995D-CC30-49F0-A68D-488893EF1320}" type="datetimeFigureOut">
              <a:rPr lang="en-US" smtClean="0"/>
              <a:pPr>
                <a:defRPr/>
              </a:pPr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ADD10-864F-4EAA-B4C8-E8CEC48794A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908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5587D4-BC8D-4ECA-89B2-48C9DCBA730E}" type="datetimeFigureOut">
              <a:rPr lang="en-US" smtClean="0"/>
              <a:pPr>
                <a:defRPr/>
              </a:pPr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5A44B-94EF-41D3-A80C-25728B876CE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979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CA5797-16C6-4B81-B579-8690BDE6BF27}" type="datetimeFigureOut">
              <a:rPr lang="en-US" smtClean="0"/>
              <a:pPr>
                <a:defRPr/>
              </a:pPr>
              <a:t>6/26/2025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AD222-08B9-45A9-9282-9ED441D4112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3951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C34D9F-D26A-4A56-B335-F9D29D996309}" type="datetimeFigureOut">
              <a:rPr lang="en-US" smtClean="0"/>
              <a:pPr>
                <a:defRPr/>
              </a:pPr>
              <a:t>6/26/2025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69382-C5BC-4F01-99E0-341B62F46D3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7057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2EF997-3A2F-4DFD-99E4-61BB10E0BBC7}" type="datetimeFigureOut">
              <a:rPr lang="en-US" smtClean="0"/>
              <a:pPr>
                <a:defRPr/>
              </a:pPr>
              <a:t>6/26/2025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38FE0-ADEA-427C-AA0C-1F5B366906A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7883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6A87E0A-19AA-4A0A-B827-C8BA09F2A48D}" type="datetimeFigureOut">
              <a:rPr lang="en-US" smtClean="0"/>
              <a:pPr>
                <a:defRPr/>
              </a:pPr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95CAFC-0113-43FA-9EAB-ADFA4C412E1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18283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FC440A-D58B-4175-B22B-CA98AADE586F}" type="datetimeFigureOut">
              <a:rPr lang="en-US" smtClean="0"/>
              <a:pPr>
                <a:defRPr/>
              </a:pPr>
              <a:t>6/26/2025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EC1BB-00B1-41F9-84A2-9DF4674691C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4411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>
              <a:defRPr/>
            </a:pPr>
            <a:fld id="{3D829C3B-2AA1-4BC2-8288-0F5DBC6A7B5E}" type="datetimeFigureOut">
              <a:rPr lang="en-US" smtClean="0"/>
              <a:pPr>
                <a:defRPr/>
              </a:pPr>
              <a:t>6/26/2025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86A4EFF-16B7-47BD-8130-780434A2A31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89966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>
            <a:extLst>
              <a:ext uri="{FF2B5EF4-FFF2-40B4-BE49-F238E27FC236}">
                <a16:creationId xmlns:a16="http://schemas.microsoft.com/office/drawing/2014/main" id="{A9FECB09-FA28-7944-56B1-931EE2619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b="1">
                <a:solidFill>
                  <a:srgbClr val="FF0000"/>
                </a:solidFill>
              </a:rPr>
              <a:t>Scanner 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448C3-B569-62D4-7D1C-94E8F48685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Content Placeholder 2">
            <a:extLst>
              <a:ext uri="{FF2B5EF4-FFF2-40B4-BE49-F238E27FC236}">
                <a16:creationId xmlns:a16="http://schemas.microsoft.com/office/drawing/2014/main" id="{0F51753D-D629-D66A-0D10-7DE2B97D5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295400"/>
            <a:ext cx="8229600" cy="49530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200000"/>
              </a:lnSpc>
            </a:pPr>
            <a:r>
              <a:rPr lang="en-US" altLang="en-US" dirty="0"/>
              <a:t>Reading input from the console enables the program to accept input from the user.</a:t>
            </a:r>
          </a:p>
          <a:p>
            <a:pPr algn="just" eaLnBrk="1" hangingPunct="1">
              <a:lnSpc>
                <a:spcPct val="200000"/>
              </a:lnSpc>
            </a:pPr>
            <a:r>
              <a:rPr lang="en-US" altLang="en-US" dirty="0"/>
              <a:t>Predefined classes are organized in the form of packages. </a:t>
            </a:r>
          </a:p>
          <a:p>
            <a:pPr algn="just" eaLnBrk="1" hangingPunct="1">
              <a:lnSpc>
                <a:spcPct val="200000"/>
              </a:lnSpc>
            </a:pPr>
            <a:r>
              <a:rPr lang="en-US" altLang="en-US" dirty="0"/>
              <a:t>This </a:t>
            </a:r>
            <a:r>
              <a:rPr lang="en-US" altLang="en-US" b="1" dirty="0">
                <a:solidFill>
                  <a:srgbClr val="FF0000"/>
                </a:solidFill>
              </a:rPr>
              <a:t>Scanner</a:t>
            </a:r>
            <a:r>
              <a:rPr lang="en-US" altLang="en-US" dirty="0"/>
              <a:t> class is found in </a:t>
            </a:r>
            <a:r>
              <a:rPr lang="en-US" altLang="en-US" b="1" dirty="0" err="1">
                <a:solidFill>
                  <a:srgbClr val="FF0000"/>
                </a:solidFill>
              </a:rPr>
              <a:t>java.util</a:t>
            </a:r>
            <a:r>
              <a:rPr lang="en-US" altLang="en-US" dirty="0"/>
              <a:t> package. </a:t>
            </a:r>
          </a:p>
          <a:p>
            <a:pPr algn="just" eaLnBrk="1" hangingPunct="1">
              <a:lnSpc>
                <a:spcPct val="200000"/>
              </a:lnSpc>
            </a:pPr>
            <a:r>
              <a:rPr lang="en-US" altLang="en-US" dirty="0"/>
              <a:t>First include </a:t>
            </a:r>
            <a:r>
              <a:rPr lang="en-US" altLang="en-US" dirty="0" err="1"/>
              <a:t>java.util</a:t>
            </a:r>
            <a:r>
              <a:rPr lang="en-US" altLang="en-US" dirty="0"/>
              <a:t> package in our program.</a:t>
            </a:r>
          </a:p>
          <a:p>
            <a:pPr eaLnBrk="1" hangingPunct="1">
              <a:lnSpc>
                <a:spcPct val="20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DF478E2B-3146-3C6B-695E-A5DAAF781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207" y="2057400"/>
            <a:ext cx="8229600" cy="4114800"/>
          </a:xfrm>
        </p:spPr>
        <p:txBody>
          <a:bodyPr/>
          <a:lstStyle/>
          <a:p>
            <a:pPr algn="just" eaLnBrk="1" hangingPunct="1"/>
            <a:r>
              <a:rPr lang="en-US" altLang="en-US" dirty="0"/>
              <a:t>We include a package in a program with the help of </a:t>
            </a:r>
            <a:r>
              <a:rPr lang="en-US" altLang="en-US" b="1" dirty="0">
                <a:solidFill>
                  <a:srgbClr val="FF0000"/>
                </a:solidFill>
              </a:rPr>
              <a:t>import</a:t>
            </a:r>
            <a:r>
              <a:rPr lang="en-US" altLang="en-US" dirty="0"/>
              <a:t> keyword. We can either import the </a:t>
            </a:r>
            <a:r>
              <a:rPr lang="en-US" altLang="en-US" b="1" dirty="0" err="1">
                <a:solidFill>
                  <a:srgbClr val="FF0000"/>
                </a:solidFill>
              </a:rPr>
              <a:t>java.util.Scanner</a:t>
            </a:r>
            <a:r>
              <a:rPr lang="en-US" altLang="en-US" dirty="0">
                <a:solidFill>
                  <a:srgbClr val="FF0000"/>
                </a:solidFill>
              </a:rPr>
              <a:t> </a:t>
            </a:r>
            <a:r>
              <a:rPr lang="en-US" altLang="en-US" dirty="0"/>
              <a:t>class or the entire </a:t>
            </a:r>
            <a:r>
              <a:rPr lang="en-US" altLang="en-US" b="1" dirty="0" err="1">
                <a:solidFill>
                  <a:srgbClr val="FF0000"/>
                </a:solidFill>
              </a:rPr>
              <a:t>java.util</a:t>
            </a:r>
            <a:r>
              <a:rPr lang="en-US" altLang="en-US" dirty="0"/>
              <a:t> package. </a:t>
            </a:r>
          </a:p>
          <a:p>
            <a:pPr eaLnBrk="1" hangingPunct="1"/>
            <a:r>
              <a:rPr lang="en-US" altLang="en-US" dirty="0"/>
              <a:t>To import a class or a package, add one of the following lines to the very beginning of your code.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b="1" dirty="0"/>
              <a:t>	</a:t>
            </a:r>
            <a:r>
              <a:rPr lang="en-US" altLang="en-US" b="1" dirty="0">
                <a:solidFill>
                  <a:srgbClr val="FF0000"/>
                </a:solidFill>
              </a:rPr>
              <a:t>import </a:t>
            </a:r>
            <a:r>
              <a:rPr lang="en-US" altLang="en-US" b="1" dirty="0" err="1">
                <a:solidFill>
                  <a:srgbClr val="FF0000"/>
                </a:solidFill>
              </a:rPr>
              <a:t>java.util.Scanner</a:t>
            </a:r>
            <a:r>
              <a:rPr lang="en-US" altLang="en-US" b="1" dirty="0"/>
              <a:t>;   </a:t>
            </a:r>
            <a:r>
              <a:rPr lang="en-US" altLang="en-US" sz="2400" b="1" dirty="0"/>
              <a:t>// </a:t>
            </a:r>
            <a:r>
              <a:rPr lang="en-US" altLang="en-US" sz="2400" b="1" i="1" dirty="0"/>
              <a:t>This will import just  					the Scanner class</a:t>
            </a:r>
            <a:br>
              <a:rPr lang="en-US" altLang="en-US" b="1" dirty="0"/>
            </a:br>
            <a:r>
              <a:rPr lang="en-US" altLang="en-US" b="1" dirty="0">
                <a:solidFill>
                  <a:srgbClr val="FF0000"/>
                </a:solidFill>
              </a:rPr>
              <a:t>import </a:t>
            </a:r>
            <a:r>
              <a:rPr lang="en-US" altLang="en-US" b="1" dirty="0" err="1">
                <a:solidFill>
                  <a:srgbClr val="FF0000"/>
                </a:solidFill>
              </a:rPr>
              <a:t>java.util</a:t>
            </a:r>
            <a:r>
              <a:rPr lang="en-US" altLang="en-US" b="1" dirty="0">
                <a:solidFill>
                  <a:srgbClr val="FF0000"/>
                </a:solidFill>
              </a:rPr>
              <a:t>.*;</a:t>
            </a:r>
            <a:r>
              <a:rPr lang="en-US" altLang="en-US" b="1" dirty="0"/>
              <a:t>  		 </a:t>
            </a:r>
            <a:r>
              <a:rPr lang="en-US" altLang="en-US" sz="2400" b="1" dirty="0"/>
              <a:t>// </a:t>
            </a:r>
            <a:r>
              <a:rPr lang="en-US" altLang="en-US" sz="2400" b="1" i="1" dirty="0"/>
              <a:t>This will import the 					entire </a:t>
            </a:r>
            <a:r>
              <a:rPr lang="en-US" altLang="en-US" sz="2400" b="1" i="1" dirty="0" err="1"/>
              <a:t>java.util</a:t>
            </a:r>
            <a:r>
              <a:rPr lang="en-US" altLang="en-US" sz="2400" b="1" i="1" dirty="0"/>
              <a:t> package</a:t>
            </a:r>
            <a:r>
              <a:rPr lang="en-US" altLang="en-US" sz="2400" b="1" dirty="0"/>
              <a:t> </a:t>
            </a:r>
          </a:p>
          <a:p>
            <a:pPr eaLnBrk="1" hangingPunct="1"/>
            <a:endParaRPr lang="en-US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3C3CC4-075C-95A2-D8E7-891F3C50C922}"/>
              </a:ext>
            </a:extLst>
          </p:cNvPr>
          <p:cNvSpPr txBox="1"/>
          <p:nvPr/>
        </p:nvSpPr>
        <p:spPr>
          <a:xfrm>
            <a:off x="152400" y="658761"/>
            <a:ext cx="8915400" cy="3974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IN" sz="4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4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java.util.</a:t>
            </a:r>
            <a:r>
              <a:rPr lang="en-IN" sz="4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IN" sz="4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F48C0623-E5CE-A977-C80E-9A4ADFD98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After importing, we need to write the following statement in our program. 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b="1" dirty="0"/>
              <a:t>	</a:t>
            </a:r>
            <a:r>
              <a:rPr lang="en-US" altLang="en-US" b="1" dirty="0">
                <a:solidFill>
                  <a:srgbClr val="FF0000"/>
                </a:solidFill>
              </a:rPr>
              <a:t>Scanner S = new Scanner (System.in);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b="1" dirty="0"/>
          </a:p>
          <a:p>
            <a:pPr algn="just" eaLnBrk="1" hangingPunct="1">
              <a:buFont typeface="Arial" panose="020B0604020202020204" pitchFamily="34" charset="0"/>
              <a:buNone/>
            </a:pPr>
            <a:r>
              <a:rPr lang="en-US" altLang="en-US" dirty="0"/>
              <a:t>Here by writing </a:t>
            </a:r>
            <a:r>
              <a:rPr lang="en-US" altLang="en-US" b="1" dirty="0"/>
              <a:t>Scanner S</a:t>
            </a:r>
            <a:r>
              <a:rPr lang="en-US" altLang="en-US" dirty="0"/>
              <a:t>, </a:t>
            </a:r>
          </a:p>
          <a:p>
            <a:pPr algn="just"/>
            <a:r>
              <a:rPr lang="en-US" altLang="en-US" dirty="0"/>
              <a:t>	</a:t>
            </a:r>
            <a:r>
              <a:rPr lang="en-US" altLang="en-US" b="1" dirty="0"/>
              <a:t>S</a:t>
            </a:r>
            <a:r>
              <a:rPr lang="en-US" altLang="en-US" dirty="0"/>
              <a:t> as an object of </a:t>
            </a:r>
            <a:r>
              <a:rPr lang="en-US" altLang="en-US" b="1" dirty="0"/>
              <a:t>Scanner</a:t>
            </a:r>
            <a:r>
              <a:rPr lang="en-US" altLang="en-US" dirty="0"/>
              <a:t> class. </a:t>
            </a:r>
          </a:p>
          <a:p>
            <a:pPr algn="just"/>
            <a:r>
              <a:rPr lang="en-US" altLang="en-US" b="1" dirty="0"/>
              <a:t>(System.in)</a:t>
            </a:r>
            <a:r>
              <a:rPr lang="en-US" altLang="en-US" dirty="0"/>
              <a:t> tells Java that this will be System Input </a:t>
            </a:r>
          </a:p>
          <a:p>
            <a:pPr lvl="1" algn="just"/>
            <a:r>
              <a:rPr lang="en-US" altLang="en-US" sz="2000" dirty="0"/>
              <a:t>i.e. input will be given to the system.</a:t>
            </a:r>
            <a:endParaRPr lang="en-US" altLang="en-US" sz="2000" b="1" dirty="0"/>
          </a:p>
          <a:p>
            <a:pPr eaLnBrk="1" hangingPunct="1"/>
            <a:endParaRPr lang="en-US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8CB41A-1359-8CAA-252E-2B8EB6A8B3CA}"/>
              </a:ext>
            </a:extLst>
          </p:cNvPr>
          <p:cNvSpPr txBox="1"/>
          <p:nvPr/>
        </p:nvSpPr>
        <p:spPr>
          <a:xfrm>
            <a:off x="457200" y="609600"/>
            <a:ext cx="7848600" cy="370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en-US" sz="3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US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3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3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US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3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3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3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627100D1-4D39-7FA9-21F3-692001674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6DD143D4-1A80-A809-C751-C9871E1D8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dirty="0"/>
              <a:t>Console input is not directly supported in Java, but you can use the Scanner class to create an object to read input from System.in</a:t>
            </a:r>
          </a:p>
          <a:p>
            <a:pPr eaLnBrk="1" hangingPunct="1"/>
            <a:r>
              <a:rPr lang="en-US" altLang="en-US" dirty="0"/>
              <a:t>The whole line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dirty="0"/>
              <a:t> 	  		</a:t>
            </a:r>
            <a:r>
              <a:rPr lang="en-US" altLang="en-US" dirty="0">
                <a:solidFill>
                  <a:srgbClr val="FF0000"/>
                </a:solidFill>
              </a:rPr>
              <a:t>Scanner input = new Scanner()</a:t>
            </a:r>
          </a:p>
          <a:p>
            <a:pPr algn="just" eaLnBrk="1" hangingPunct="1"/>
            <a:r>
              <a:rPr lang="en-US" altLang="en-US" dirty="0"/>
              <a:t>(System.in) creates a Scanner object and assigns its reference to the variable input.</a:t>
            </a:r>
          </a:p>
          <a:p>
            <a:pPr eaLnBrk="1" hangingPunct="1"/>
            <a:r>
              <a:rPr lang="en-US" altLang="en-US" dirty="0"/>
              <a:t>An object may invoke its methods.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48265D6E-8B39-912F-DE49-7FC3AAE38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/>
          </a:p>
        </p:txBody>
      </p:sp>
      <p:pic>
        <p:nvPicPr>
          <p:cNvPr id="7171" name="Content Placeholder 3" descr="scan.jpg">
            <a:extLst>
              <a:ext uri="{FF2B5EF4-FFF2-40B4-BE49-F238E27FC236}">
                <a16:creationId xmlns:a16="http://schemas.microsoft.com/office/drawing/2014/main" id="{D95A54B2-576D-2844-01F0-629D074D35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381000"/>
            <a:ext cx="8686800" cy="548640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0EC63-1E08-0146-7704-14C4A6A1C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Scanner class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7AB5DD-3705-A5EB-EA5B-AF1DE6B4813C}"/>
              </a:ext>
            </a:extLst>
          </p:cNvPr>
          <p:cNvSpPr txBox="1"/>
          <p:nvPr/>
        </p:nvSpPr>
        <p:spPr>
          <a:xfrm>
            <a:off x="304800" y="1767648"/>
            <a:ext cx="6553200" cy="5033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java.util.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rk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roll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roll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roll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50000"/>
              </a:lnSpc>
            </a:pP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017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5DD861A2-36AE-FA59-75A7-D818CAA06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152400"/>
            <a:ext cx="7765322" cy="4572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Scanner class</a:t>
            </a:r>
            <a:endParaRPr lang="en-US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033EE6-DB4E-351F-84F1-87C80F85C91A}"/>
              </a:ext>
            </a:extLst>
          </p:cNvPr>
          <p:cNvSpPr txBox="1"/>
          <p:nvPr/>
        </p:nvSpPr>
        <p:spPr>
          <a:xfrm>
            <a:off x="152400" y="838200"/>
            <a:ext cx="8686800" cy="58648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java.util.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[]) {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Scanner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your 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rollno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rollno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nextInt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your name"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your fee"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nextDouble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Rollno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rollno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"name:"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"fee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:"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fee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sc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close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50000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380</TotalTime>
  <Words>471</Words>
  <Application>Microsoft Office PowerPoint</Application>
  <PresentationFormat>On-screen Show (4:3)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Calisto MT</vt:lpstr>
      <vt:lpstr>Consolas</vt:lpstr>
      <vt:lpstr>Wingdings 2</vt:lpstr>
      <vt:lpstr>Slate</vt:lpstr>
      <vt:lpstr>Scanner Class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Scanner class</vt:lpstr>
      <vt:lpstr>Scanner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Scanner Class</dc:title>
  <dc:creator>OWNER</dc:creator>
  <cp:lastModifiedBy>Aman Singh</cp:lastModifiedBy>
  <cp:revision>14</cp:revision>
  <dcterms:created xsi:type="dcterms:W3CDTF">2018-01-11T07:21:24Z</dcterms:created>
  <dcterms:modified xsi:type="dcterms:W3CDTF">2025-06-26T05:17:42Z</dcterms:modified>
</cp:coreProperties>
</file>