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41"/>
  </p:notesMasterIdLst>
  <p:sldIdLst>
    <p:sldId id="297" r:id="rId2"/>
    <p:sldId id="338" r:id="rId3"/>
    <p:sldId id="305" r:id="rId4"/>
    <p:sldId id="326" r:id="rId5"/>
    <p:sldId id="368" r:id="rId6"/>
    <p:sldId id="369" r:id="rId7"/>
    <p:sldId id="370" r:id="rId8"/>
    <p:sldId id="327" r:id="rId9"/>
    <p:sldId id="328" r:id="rId10"/>
    <p:sldId id="348" r:id="rId11"/>
    <p:sldId id="375" r:id="rId12"/>
    <p:sldId id="331" r:id="rId13"/>
    <p:sldId id="353" r:id="rId14"/>
    <p:sldId id="354" r:id="rId15"/>
    <p:sldId id="371" r:id="rId16"/>
    <p:sldId id="372" r:id="rId17"/>
    <p:sldId id="373" r:id="rId18"/>
    <p:sldId id="374" r:id="rId19"/>
    <p:sldId id="355" r:id="rId20"/>
    <p:sldId id="356" r:id="rId21"/>
    <p:sldId id="357" r:id="rId22"/>
    <p:sldId id="358" r:id="rId23"/>
    <p:sldId id="360" r:id="rId24"/>
    <p:sldId id="362" r:id="rId25"/>
    <p:sldId id="363" r:id="rId26"/>
    <p:sldId id="364" r:id="rId27"/>
    <p:sldId id="365" r:id="rId28"/>
    <p:sldId id="376" r:id="rId29"/>
    <p:sldId id="378" r:id="rId30"/>
    <p:sldId id="366" r:id="rId31"/>
    <p:sldId id="359" r:id="rId32"/>
    <p:sldId id="340" r:id="rId33"/>
    <p:sldId id="377" r:id="rId34"/>
    <p:sldId id="341" r:id="rId35"/>
    <p:sldId id="342" r:id="rId36"/>
    <p:sldId id="367" r:id="rId37"/>
    <p:sldId id="346" r:id="rId38"/>
    <p:sldId id="347" r:id="rId39"/>
    <p:sldId id="298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51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5D87FB-05C1-0E0A-3D09-8E5BD59371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B1D30-CEF9-DB01-F2F8-8298CAE4F06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113F1C-0678-4141-8615-A034C1A62EC1}" type="datetimeFigureOut">
              <a:rPr lang="en-US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CCD014D-0E15-6375-74C7-A28FBE612B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8B8BA9A-55C5-664F-2476-0AC837075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98845-9676-0EDA-94D4-A06BF4902A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12003-35AC-F85F-E617-93D89C83A9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73D9AD6-866C-4C88-B276-29EC1446589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B44AFE-FF1B-0877-CE1D-97CB87ECB5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3F921C4-5B0D-4AC7-90B0-43A125FB777C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F5456F8-5965-EBCB-1C05-CE897DA707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016125" y="366713"/>
            <a:ext cx="2971800" cy="2228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431EFE4-EE94-E1A1-1087-F7324493B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13025"/>
            <a:ext cx="5943600" cy="579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DF891B80-1F9D-C080-497D-96AADD97E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2F24BCA6-1F08-F59A-B576-2C119A8882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Filename is negate.java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1DC8F-5888-1AE1-1CBF-6293CA0D9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FAE7B3-30ED-47CB-A4DA-FD3BB50B432A}" type="slidenum">
              <a:rPr lang="en-US" altLang="en-US">
                <a:latin typeface="Calibri" panose="020F0502020204030204" pitchFamily="34" charset="0"/>
              </a:rPr>
              <a:pPr eaLnBrk="1" hangingPunct="1"/>
              <a:t>32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BC2DF081-90A9-BE06-5AC4-C1A4792507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B805B3AA-7483-E84C-E5D8-5231842550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Filename is dec.java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B70C2-B72B-0EED-DB0D-0888A21B6D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99FF60-F3A8-4FB5-9BE3-BE311FFE4862}" type="slidenum">
              <a:rPr lang="en-US" altLang="en-US">
                <a:latin typeface="Calibri" panose="020F0502020204030204" pitchFamily="34" charset="0"/>
              </a:rPr>
              <a:pPr eaLnBrk="1" hangingPunct="1"/>
              <a:t>34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pPr>
              <a:defRPr/>
            </a:pPr>
            <a:fld id="{772997C5-7EC2-4F12-89C8-994F62E4A3C4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11B32073-BFC5-44C9-8F37-D512DBFB75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2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7FD01-58FB-40F0-A612-18289D3C96A7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A61-4541-4294-9DFD-20D42399BD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87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7FD01-58FB-40F0-A612-18289D3C96A7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A61-4541-4294-9DFD-20D42399BD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27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7FD01-58FB-40F0-A612-18289D3C96A7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A61-4541-4294-9DFD-20D42399BDA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439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7FD01-58FB-40F0-A612-18289D3C96A7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A61-4541-4294-9DFD-20D42399BD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850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7FD01-58FB-40F0-A612-18289D3C96A7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A61-4541-4294-9DFD-20D42399BD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819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7FD01-58FB-40F0-A612-18289D3C96A7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A61-4541-4294-9DFD-20D42399BD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571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1627EE-6BBA-4F88-918B-9C90DE823B32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149F-C4F7-47EC-A43D-1511EE95497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965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B1187D-0DF1-4762-8C81-89641C0EF130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5340-AFAC-42E9-A4D9-B1F9041F5C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09621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Ref idx="1002">
        <a:schemeClr val="bg2"/>
      </p:bgRef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" name="Shape 34">
            <a:extLst>
              <a:ext uri="{FF2B5EF4-FFF2-40B4-BE49-F238E27FC236}">
                <a16:creationId xmlns:a16="http://schemas.microsoft.com/office/drawing/2014/main" id="{4AF6E3A1-24F9-781C-C792-746AAA38DE9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Shape 35">
            <a:extLst>
              <a:ext uri="{FF2B5EF4-FFF2-40B4-BE49-F238E27FC236}">
                <a16:creationId xmlns:a16="http://schemas.microsoft.com/office/drawing/2014/main" id="{3E009814-D896-9023-77CF-52E1E679BF1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Shape 36">
            <a:extLst>
              <a:ext uri="{FF2B5EF4-FFF2-40B4-BE49-F238E27FC236}">
                <a16:creationId xmlns:a16="http://schemas.microsoft.com/office/drawing/2014/main" id="{D6CB955C-F8B4-CE94-B437-4B3287DDEBD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</p:spPr>
        <p:txBody>
          <a:bodyPr lIns="91425" tIns="91425" rIns="91425" bIns="91425" rtlCol="0" anchor="b"/>
          <a:lstStyle>
            <a:lvl1pPr marL="0" marR="0" indent="0" algn="r" rtl="0" fontAlgn="auto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975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pPr>
              <a:defRPr/>
            </a:pPr>
            <a:fld id="{5E51A7E3-6F7C-4E05-A322-BAFD1A8AE43B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3B5CD9AE-F0B4-40A8-B5A6-5A0B43E865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90D37-0015-4BA0-A529-6FFC10036800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32F0-C0BB-415A-9FF1-FE3E88762D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002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F29E3-6C4A-405B-9178-0DA3857773E4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BCE4-8090-47D2-ACA7-DDAF8AD512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47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7FD01-58FB-40F0-A612-18289D3C96A7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A61-4541-4294-9DFD-20D42399BD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77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833E27-A0AE-4185-B283-57CF3231D028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A746-A4C8-48EB-B9A5-F4C14CAD72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39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62A166-D808-482D-9056-CFB24D04B3EA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4E6B-913F-42C1-ACBF-837C028D6C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69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B4A0-A65B-4195-870A-09C4A7980B35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B67A-02BB-4CD9-926D-D772F8761EA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75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0A90F0-1164-4C97-A46A-F048D89766BC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5BCE-AE04-4581-89EE-0AF44BFF99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16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67FD01-58FB-40F0-A612-18289D3C96A7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CA61-4541-4294-9DFD-20D42399BD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372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  <p:sldLayoutId id="2147484104" r:id="rId12"/>
    <p:sldLayoutId id="2147484105" r:id="rId13"/>
    <p:sldLayoutId id="2147484106" r:id="rId14"/>
    <p:sldLayoutId id="2147484107" r:id="rId15"/>
    <p:sldLayoutId id="2147484108" r:id="rId16"/>
    <p:sldLayoutId id="2147484109" r:id="rId17"/>
    <p:sldLayoutId id="214748411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4">
            <a:extLst>
              <a:ext uri="{FF2B5EF4-FFF2-40B4-BE49-F238E27FC236}">
                <a16:creationId xmlns:a16="http://schemas.microsoft.com/office/drawing/2014/main" id="{EE6DDD3D-A4E7-55BF-2CA0-AFA46D973753}"/>
              </a:ext>
            </a:extLst>
          </p:cNvPr>
          <p:cNvSpPr txBox="1">
            <a:spLocks/>
          </p:cNvSpPr>
          <p:nvPr/>
        </p:nvSpPr>
        <p:spPr>
          <a:xfrm>
            <a:off x="342900" y="1143000"/>
            <a:ext cx="8534400" cy="4986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r>
              <a:rPr lang="en-US" sz="440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CSE380: Programming in Java</a:t>
            </a:r>
            <a:br>
              <a:rPr lang="en-US" sz="4400" dirty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3600" dirty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Topic: Operators in Java</a:t>
            </a:r>
          </a:p>
          <a:p>
            <a:pPr algn="ctr" fontAlgn="auto">
              <a:lnSpc>
                <a:spcPct val="150000"/>
              </a:lnSpc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br>
              <a:rPr lang="en-US" sz="4400" dirty="0">
                <a:solidFill>
                  <a:srgbClr val="99FF66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br>
              <a:rPr lang="en-US" sz="4400" dirty="0">
                <a:solidFill>
                  <a:srgbClr val="99FF66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" sz="4400" dirty="0">
              <a:solidFill>
                <a:srgbClr val="99FF66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pic>
        <p:nvPicPr>
          <p:cNvPr id="3075" name="Picture 5" descr="lpu.png">
            <a:extLst>
              <a:ext uri="{FF2B5EF4-FFF2-40B4-BE49-F238E27FC236}">
                <a16:creationId xmlns:a16="http://schemas.microsoft.com/office/drawing/2014/main" id="{8811B131-F641-18B1-CD2C-8AC7E0B3A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90800"/>
            <a:ext cx="17526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18F8257-3679-68B4-45F0-D5B34E62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87AB67F-D772-E539-2129-FA16CEBF4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9A7AF9A-5203-16E8-EF6E-5074165AD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060" y="533400"/>
            <a:ext cx="7429499" cy="829282"/>
          </a:xfrm>
        </p:spPr>
        <p:txBody>
          <a:bodyPr>
            <a:normAutofit/>
          </a:bodyPr>
          <a:lstStyle/>
          <a:p>
            <a:r>
              <a:rPr lang="en-US" altLang="en-US" dirty="0">
                <a:sym typeface="Times New Roman" panose="02020603050405020304" pitchFamily="18" charset="0"/>
              </a:rPr>
              <a:t>Relational 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2964B-DF46-7C2D-8F3A-92B2F7AB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295400"/>
            <a:ext cx="7429499" cy="1789113"/>
          </a:xfrm>
        </p:spPr>
        <p:txBody>
          <a:bodyPr/>
          <a:lstStyle/>
          <a:p>
            <a:r>
              <a:rPr lang="en-US" altLang="en-US" dirty="0"/>
              <a:t>Relational operators determine if one operand is greater than, less than, equal to, or not equal to another operand.</a:t>
            </a:r>
          </a:p>
          <a:p>
            <a:r>
              <a:rPr lang="en-US" altLang="en-US" dirty="0"/>
              <a:t>It always returns </a:t>
            </a:r>
            <a:r>
              <a:rPr lang="en-US" altLang="en-US" dirty="0" err="1"/>
              <a:t>boolean</a:t>
            </a:r>
            <a:r>
              <a:rPr lang="en-US" altLang="en-US" dirty="0"/>
              <a:t> value </a:t>
            </a:r>
            <a:r>
              <a:rPr lang="en-US" altLang="en-US" dirty="0" err="1"/>
              <a:t>i.e</a:t>
            </a:r>
            <a:r>
              <a:rPr lang="en-US" altLang="en-US" dirty="0"/>
              <a:t> true or false.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2490CEC-AB87-906D-94DF-9C69DD3B1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317942"/>
              </p:ext>
            </p:extLst>
          </p:nvPr>
        </p:nvGraphicFramePr>
        <p:xfrm>
          <a:off x="1408509" y="3200400"/>
          <a:ext cx="6324600" cy="34290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493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Operator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Description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044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==</a:t>
                      </a:r>
                      <a:endParaRPr lang="en-US" sz="24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002060"/>
                          </a:solidFill>
                        </a:rPr>
                        <a:t>equal to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49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!=</a:t>
                      </a:r>
                      <a:endParaRPr lang="en-US" sz="24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002060"/>
                          </a:solidFill>
                        </a:rPr>
                        <a:t>not equal to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49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&lt;</a:t>
                      </a:r>
                      <a:endParaRPr lang="en-US" sz="24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002060"/>
                          </a:solidFill>
                        </a:rPr>
                        <a:t>less than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49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&gt;</a:t>
                      </a:r>
                      <a:endParaRPr lang="en-US" sz="24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002060"/>
                          </a:solidFill>
                        </a:rPr>
                        <a:t>greater than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49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&lt;=</a:t>
                      </a:r>
                      <a:endParaRPr lang="en-US" sz="24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002060"/>
                          </a:solidFill>
                        </a:rPr>
                        <a:t>less than</a:t>
                      </a:r>
                      <a:r>
                        <a:rPr lang="en-US" sz="2000" b="1" baseline="0" dirty="0">
                          <a:solidFill>
                            <a:srgbClr val="002060"/>
                          </a:solidFill>
                        </a:rPr>
                        <a:t> or equal to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49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&gt;=</a:t>
                      </a:r>
                      <a:endParaRPr lang="en-US" sz="24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002060"/>
                          </a:solidFill>
                        </a:rPr>
                        <a:t>greater than or equal to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707C0B-E934-E02C-C130-0E1F3AEC7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207470"/>
              </p:ext>
            </p:extLst>
          </p:nvPr>
        </p:nvGraphicFramePr>
        <p:xfrm>
          <a:off x="1295400" y="1905000"/>
          <a:ext cx="6500112" cy="388143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250432">
                  <a:extLst>
                    <a:ext uri="{9D8B030D-6E8A-4147-A177-3AD203B41FA5}">
                      <a16:colId xmlns:a16="http://schemas.microsoft.com/office/drawing/2014/main" val="2733964572"/>
                    </a:ext>
                  </a:extLst>
                </a:gridCol>
                <a:gridCol w="2094367">
                  <a:extLst>
                    <a:ext uri="{9D8B030D-6E8A-4147-A177-3AD203B41FA5}">
                      <a16:colId xmlns:a16="http://schemas.microsoft.com/office/drawing/2014/main" val="3954324980"/>
                    </a:ext>
                  </a:extLst>
                </a:gridCol>
                <a:gridCol w="2155313">
                  <a:extLst>
                    <a:ext uri="{9D8B030D-6E8A-4147-A177-3AD203B41FA5}">
                      <a16:colId xmlns:a16="http://schemas.microsoft.com/office/drawing/2014/main" val="1496381906"/>
                    </a:ext>
                  </a:extLst>
                </a:gridCol>
              </a:tblGrid>
              <a:tr h="3443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84" marR="14592" marT="14592" marB="145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92" marR="14592" marT="14592" marB="145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92" marR="14592" marT="14592" marB="14592"/>
                </a:tc>
                <a:extLst>
                  <a:ext uri="{0D108BD9-81ED-4DB2-BD59-A6C34878D82A}">
                    <a16:rowId xmlns:a16="http://schemas.microsoft.com/office/drawing/2014/main" val="1737999181"/>
                  </a:ext>
                </a:extLst>
              </a:tr>
              <a:tr h="3443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==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84" marR="14592" marT="14592" marB="145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Equal to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92" marR="14592" marT="14592" marB="145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x == y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92" marR="14592" marT="14592" marB="14592"/>
                </a:tc>
                <a:extLst>
                  <a:ext uri="{0D108BD9-81ED-4DB2-BD59-A6C34878D82A}">
                    <a16:rowId xmlns:a16="http://schemas.microsoft.com/office/drawing/2014/main" val="37636520"/>
                  </a:ext>
                </a:extLst>
              </a:tr>
              <a:tr h="3443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!=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84" marR="14592" marT="14592" marB="145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Not equal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92" marR="14592" marT="14592" marB="145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x != y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92" marR="14592" marT="14592" marB="14592"/>
                </a:tc>
                <a:extLst>
                  <a:ext uri="{0D108BD9-81ED-4DB2-BD59-A6C34878D82A}">
                    <a16:rowId xmlns:a16="http://schemas.microsoft.com/office/drawing/2014/main" val="2722844944"/>
                  </a:ext>
                </a:extLst>
              </a:tr>
              <a:tr h="5544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84" marR="14592" marT="14592" marB="145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Greater than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92" marR="14592" marT="14592" marB="145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x &gt; y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92" marR="14592" marT="14592" marB="14592"/>
                </a:tc>
                <a:extLst>
                  <a:ext uri="{0D108BD9-81ED-4DB2-BD59-A6C34878D82A}">
                    <a16:rowId xmlns:a16="http://schemas.microsoft.com/office/drawing/2014/main" val="2775917046"/>
                  </a:ext>
                </a:extLst>
              </a:tr>
              <a:tr h="44943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84" marR="14592" marT="14592" marB="145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Less than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92" marR="14592" marT="14592" marB="145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x &lt; y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92" marR="14592" marT="14592" marB="14592"/>
                </a:tc>
                <a:extLst>
                  <a:ext uri="{0D108BD9-81ED-4DB2-BD59-A6C34878D82A}">
                    <a16:rowId xmlns:a16="http://schemas.microsoft.com/office/drawing/2014/main" val="3710893864"/>
                  </a:ext>
                </a:extLst>
              </a:tr>
              <a:tr h="974737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&gt;=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84" marR="14592" marT="14592" marB="145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Greater than or equal to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92" marR="14592" marT="14592" marB="145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x &gt;= y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92" marR="14592" marT="14592" marB="14592"/>
                </a:tc>
                <a:extLst>
                  <a:ext uri="{0D108BD9-81ED-4DB2-BD59-A6C34878D82A}">
                    <a16:rowId xmlns:a16="http://schemas.microsoft.com/office/drawing/2014/main" val="1593313443"/>
                  </a:ext>
                </a:extLst>
              </a:tr>
              <a:tr h="8696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&lt;=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84" marR="14592" marT="14592" marB="145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Less than or equal to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92" marR="14592" marT="14592" marB="145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x &lt;= y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92" marR="14592" marT="14592" marB="14592"/>
                </a:tc>
                <a:extLst>
                  <a:ext uri="{0D108BD9-81ED-4DB2-BD59-A6C34878D82A}">
                    <a16:rowId xmlns:a16="http://schemas.microsoft.com/office/drawing/2014/main" val="15741538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2C59B9-FB52-6780-3735-71A741704A07}"/>
              </a:ext>
            </a:extLst>
          </p:cNvPr>
          <p:cNvSpPr txBox="1"/>
          <p:nvPr/>
        </p:nvSpPr>
        <p:spPr>
          <a:xfrm>
            <a:off x="914400" y="551912"/>
            <a:ext cx="6172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Comparison Operators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02413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2437D13-64CC-6A01-7C38-081764BCB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sym typeface="Times New Roman" panose="02020603050405020304" pitchFamily="18" charset="0"/>
              </a:rPr>
              <a:t>Unary 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99889-62A0-CAA0-267B-4C89A3E47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unary operators require only one operand.</a:t>
            </a:r>
          </a:p>
          <a:p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FE3268-DF8B-C69D-722D-546E477CD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116479"/>
              </p:ext>
            </p:extLst>
          </p:nvPr>
        </p:nvGraphicFramePr>
        <p:xfrm>
          <a:off x="609600" y="1905000"/>
          <a:ext cx="8001000" cy="415766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7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</a:rPr>
                        <a:t>Operator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</a:rPr>
                        <a:t>Description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501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2060"/>
                          </a:solidFill>
                        </a:rPr>
                        <a:t>Unary plus operator; indicates positive value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67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2060"/>
                          </a:solidFill>
                        </a:rPr>
                        <a:t>Unary minus operator; negates an expression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67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2060"/>
                          </a:solidFill>
                        </a:rPr>
                        <a:t>Increment operator; increments a value by 1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67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2060"/>
                          </a:solidFill>
                        </a:rPr>
                        <a:t>Decrement operator; decrements a value by 1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413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2060"/>
                          </a:solidFill>
                        </a:rPr>
                        <a:t>Logical complement operator; inverts the value of a </a:t>
                      </a:r>
                      <a:r>
                        <a:rPr lang="en-US" sz="2000" b="1" dirty="0" err="1">
                          <a:solidFill>
                            <a:srgbClr val="002060"/>
                          </a:solidFill>
                        </a:rPr>
                        <a:t>boolean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8F33ED6-DD6E-D857-C1B6-8B658EF0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52448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Boolean Logical Operators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45C5D4D3-BBAF-9C38-D22E-5FA6BBB2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600200"/>
            <a:ext cx="7429499" cy="950912"/>
          </a:xfrm>
        </p:spPr>
        <p:txBody>
          <a:bodyPr>
            <a:normAutofit/>
          </a:bodyPr>
          <a:lstStyle/>
          <a:p>
            <a:r>
              <a:rPr lang="en-US" altLang="en-US" dirty="0"/>
              <a:t>The Boolean logical operators shown here operate only on </a:t>
            </a:r>
            <a:r>
              <a:rPr lang="en-US" altLang="en-US" dirty="0" err="1"/>
              <a:t>boolean</a:t>
            </a:r>
            <a:r>
              <a:rPr lang="en-US" altLang="en-US" dirty="0"/>
              <a:t> operands.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D474CEA-CD15-F063-9267-4C9C289B9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880978"/>
              </p:ext>
            </p:extLst>
          </p:nvPr>
        </p:nvGraphicFramePr>
        <p:xfrm>
          <a:off x="1179909" y="2971800"/>
          <a:ext cx="6781800" cy="3657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73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Operator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Result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sz="18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Logical AND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sz="18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Logical OR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sz="18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Logical XOR (exclusive OR)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5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sz="18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Short-circuit OR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sz="18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Short-circuit AND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sz="18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Logical unary NOT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==</a:t>
                      </a:r>
                      <a:endParaRPr lang="en-US" sz="18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Equal to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!=</a:t>
                      </a:r>
                      <a:endParaRPr lang="en-US" sz="18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Not equal to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?:</a:t>
                      </a:r>
                      <a:endParaRPr lang="en-US" sz="18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Ternary if-then-else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8C005FA-E2EC-04BA-C827-D9AECB9B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829282"/>
          </a:xfrm>
        </p:spPr>
        <p:txBody>
          <a:bodyPr/>
          <a:lstStyle/>
          <a:p>
            <a:r>
              <a:rPr lang="en-IN" dirty="0"/>
              <a:t>Boolean </a:t>
            </a:r>
          </a:p>
        </p:txBody>
      </p:sp>
      <p:sp>
        <p:nvSpPr>
          <p:cNvPr id="18434" name="Content Placeholder 5">
            <a:extLst>
              <a:ext uri="{FF2B5EF4-FFF2-40B4-BE49-F238E27FC236}">
                <a16:creationId xmlns:a16="http://schemas.microsoft.com/office/drawing/2014/main" id="{27D3E9EC-4779-CCD8-7CEE-B47366B85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following table shows the effect of each logical operation: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24B0B9-4914-5507-6513-EF01D5205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079295"/>
              </p:ext>
            </p:extLst>
          </p:nvPr>
        </p:nvGraphicFramePr>
        <p:xfrm>
          <a:off x="228600" y="2057400"/>
          <a:ext cx="8763000" cy="3352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A | B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A &amp; B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A ^ B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~ A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D53A145-5AE0-3688-36B8-B90F1A05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Bitwise Logical NOT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9D14D66-DD53-F4E2-6E3D-62C858580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Also called the bitwise complement, the unary NOT operator, ~, inverts all of the bits of its operand. For example, the number 42, which has the following bit pattern: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 			00101010			becomes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 			11010101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	after the NOT operator is applied.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B8F4F16F-BB8B-258C-0B15-E16BFF30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Bitwise Logical AND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73AAB953-6681-FC0F-7440-FF1418CA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The AND operator, &amp;, produces a 1 bit if both operands are also 1. A zero is produced in all other cases. Here is an example: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 			00101010  		42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			&amp;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			00001111 		15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			=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 			00001010  		10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2F594DDA-C477-2C35-8FAF-9F5CF5FC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Bitwise Logical OR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4C6051BF-935F-0DF6-13D7-C8B836FA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The OR operator, |, combines bits such that if either of the bits in the operands is a 1, then the resultant bit is a 1, as shown here: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 			00101010  		42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 			| 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			00001111 		 15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			=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 			00101111 		 47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D166D98-F728-3EE6-0454-CE7F6E66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56417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Bitwise Logical XOR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18EAB9A8-563B-B841-17CE-BB142CC3A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7429499" cy="4343401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If exactly one operand is 1, then the result is 1. Otherwise, the result is zero. The following example shows the effect of the ^. 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Notice how the bit pattern of 42 is inverted wherever the second operand has a 1 bit. Wherever the second operand has a 0 bit, the first operand is unchanged. You will find this property useful when performing some types of bit  manipulations.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 	00101010 			42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 	^ 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 	00001111 			15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	=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	00100101	 		37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0B896-BC4F-B396-095D-6E2E108C4D5A}"/>
              </a:ext>
            </a:extLst>
          </p:cNvPr>
          <p:cNvSpPr txBox="1"/>
          <p:nvPr/>
        </p:nvSpPr>
        <p:spPr>
          <a:xfrm>
            <a:off x="6553200" y="5103674"/>
            <a:ext cx="2743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A | B | (A XOR B)</a:t>
            </a:r>
            <a:br>
              <a:rPr lang="en-IN" b="1" dirty="0">
                <a:solidFill>
                  <a:schemeClr val="bg1"/>
                </a:solidFill>
              </a:rPr>
            </a:br>
            <a:r>
              <a:rPr lang="en-IN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------------------</a:t>
            </a:r>
            <a:br>
              <a:rPr lang="en-IN" b="1" dirty="0">
                <a:solidFill>
                  <a:schemeClr val="bg1"/>
                </a:solidFill>
              </a:rPr>
            </a:br>
            <a:r>
              <a:rPr lang="en-IN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0 | 0 |   0</a:t>
            </a:r>
            <a:br>
              <a:rPr lang="en-IN" b="1" dirty="0">
                <a:solidFill>
                  <a:schemeClr val="bg1"/>
                </a:solidFill>
              </a:rPr>
            </a:br>
            <a:r>
              <a:rPr lang="en-IN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0 | 1 |   1</a:t>
            </a:r>
            <a:br>
              <a:rPr lang="en-IN" b="1" dirty="0">
                <a:solidFill>
                  <a:schemeClr val="bg1"/>
                </a:solidFill>
              </a:rPr>
            </a:br>
            <a:r>
              <a:rPr lang="en-IN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1 | 0 |   1</a:t>
            </a:r>
            <a:br>
              <a:rPr lang="en-IN" b="1" dirty="0">
                <a:solidFill>
                  <a:schemeClr val="bg1"/>
                </a:solidFill>
              </a:rPr>
            </a:br>
            <a:r>
              <a:rPr lang="en-IN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1 | 1 |   0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D498DE39-7C9F-4BBB-5E92-7B2BF7B8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Short-Circuit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D198D-1CD3-8BDB-E8A6-BAE030644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828800"/>
            <a:ext cx="7429499" cy="4495800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 These are secondary versions of the Boolean AND </a:t>
            </a:r>
            <a:r>
              <a:rPr lang="en-US" altLang="en-US" dirty="0" err="1"/>
              <a:t>and</a:t>
            </a:r>
            <a:r>
              <a:rPr lang="en-US" altLang="en-US" dirty="0"/>
              <a:t> OR operators, and are known as short-circuit logical operators. </a:t>
            </a:r>
          </a:p>
          <a:p>
            <a:r>
              <a:rPr lang="en-US" altLang="en-US" dirty="0"/>
              <a:t> OR operator results in true when A is true , no matter what B is. </a:t>
            </a:r>
          </a:p>
          <a:p>
            <a:r>
              <a:rPr lang="en-US" altLang="en-US" dirty="0"/>
              <a:t>Similarly, AND operator results in false when A is false, no matter what B is. </a:t>
            </a:r>
          </a:p>
          <a:p>
            <a:pPr algn="just"/>
            <a:r>
              <a:rPr lang="en-US" altLang="en-US" dirty="0">
                <a:solidFill>
                  <a:srgbClr val="FF0000"/>
                </a:solidFill>
              </a:rPr>
              <a:t>If we use the || and &amp;&amp; forms, rather than the | and &amp; forms of these operators, Java will not bother to evaluate the right-hand operand when the outcome of the expression can be determined by the left operand alone.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94287FB-B491-9992-A13B-AAE0AEFC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Times New Roman" panose="02020603050405020304" pitchFamily="18" charset="0"/>
              </a:rPr>
              <a:t>Outlines				</a:t>
            </a:r>
          </a:p>
        </p:txBody>
      </p:sp>
      <p:sp>
        <p:nvSpPr>
          <p:cNvPr id="5123" name="Text Placeholder 2">
            <a:extLst>
              <a:ext uri="{FF2B5EF4-FFF2-40B4-BE49-F238E27FC236}">
                <a16:creationId xmlns:a16="http://schemas.microsoft.com/office/drawing/2014/main" id="{8D30DA8E-E672-A6AD-C550-9009E9A7E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Introduction</a:t>
            </a:r>
          </a:p>
          <a:p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Assignment Operator</a:t>
            </a:r>
          </a:p>
          <a:p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Arithmetic Operator</a:t>
            </a:r>
          </a:p>
          <a:p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Relational Operator</a:t>
            </a:r>
          </a:p>
          <a:p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Bitwise Operator</a:t>
            </a:r>
          </a:p>
          <a:p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Conditional Operator</a:t>
            </a:r>
          </a:p>
          <a:p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Type Comparison Operator</a:t>
            </a:r>
          </a:p>
          <a:p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Unary Operator</a:t>
            </a:r>
          </a:p>
        </p:txBody>
      </p:sp>
      <p:sp>
        <p:nvSpPr>
          <p:cNvPr id="4100" name="TextBox 5">
            <a:extLst>
              <a:ext uri="{FF2B5EF4-FFF2-40B4-BE49-F238E27FC236}">
                <a16:creationId xmlns:a16="http://schemas.microsoft.com/office/drawing/2014/main" id="{08D31095-D19F-134B-7E63-4926FE480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57200"/>
            <a:ext cx="396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002060"/>
              </a:buClr>
            </a:pPr>
            <a:r>
              <a:rPr lang="en-US" altLang="en-US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[Expected Time: 1 Hours]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F9634AE-7414-3FFE-DF8D-BAA5AA43E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524482"/>
          </a:xfrm>
        </p:spPr>
        <p:txBody>
          <a:bodyPr>
            <a:normAutofit fontScale="90000"/>
          </a:bodyPr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CF738-4E05-020B-2311-34E5A5858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371600"/>
            <a:ext cx="7429499" cy="4419601"/>
          </a:xfrm>
        </p:spPr>
        <p:txBody>
          <a:bodyPr>
            <a:normAutofit/>
          </a:bodyPr>
          <a:lstStyle/>
          <a:p>
            <a:r>
              <a:rPr lang="en-US" altLang="en-US" dirty="0"/>
              <a:t>This is very useful when the right-hand operand depends on the value of the left one in order to function properly.</a:t>
            </a:r>
          </a:p>
          <a:p>
            <a:r>
              <a:rPr lang="en-US" altLang="en-US" dirty="0"/>
              <a:t> For example,  </a:t>
            </a:r>
            <a:r>
              <a:rPr lang="en-US" altLang="en-US" b="1" dirty="0">
                <a:solidFill>
                  <a:srgbClr val="FF0000"/>
                </a:solidFill>
              </a:rPr>
              <a:t>if (</a:t>
            </a:r>
            <a:r>
              <a:rPr lang="en-US" altLang="en-US" b="1" dirty="0" err="1">
                <a:solidFill>
                  <a:srgbClr val="FF0000"/>
                </a:solidFill>
              </a:rPr>
              <a:t>denom</a:t>
            </a:r>
            <a:r>
              <a:rPr lang="en-US" altLang="en-US" b="1" dirty="0">
                <a:solidFill>
                  <a:srgbClr val="FF0000"/>
                </a:solidFill>
              </a:rPr>
              <a:t> != 0 &amp;&amp; num / </a:t>
            </a:r>
            <a:r>
              <a:rPr lang="en-US" altLang="en-US" b="1" dirty="0" err="1">
                <a:solidFill>
                  <a:srgbClr val="FF0000"/>
                </a:solidFill>
              </a:rPr>
              <a:t>denom</a:t>
            </a:r>
            <a:r>
              <a:rPr lang="en-US" altLang="en-US" b="1" dirty="0">
                <a:solidFill>
                  <a:srgbClr val="FF0000"/>
                </a:solidFill>
              </a:rPr>
              <a:t> &gt; 10)</a:t>
            </a:r>
          </a:p>
          <a:p>
            <a:endParaRPr lang="en-US" altLang="en-US" dirty="0"/>
          </a:p>
          <a:p>
            <a:r>
              <a:rPr lang="en-US" altLang="en-US" dirty="0"/>
              <a:t>Shows how you can take advantage of short-circuit logical evaluation to be sure that a division operation will be valid before evaluating it.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30E4B68D-BC52-15FD-2E70-86203C35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600682"/>
          </a:xfrm>
        </p:spPr>
        <p:txBody>
          <a:bodyPr/>
          <a:lstStyle/>
          <a:p>
            <a:r>
              <a:rPr lang="en-US" altLang="en-US" dirty="0"/>
              <a:t>The ? :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0D135-F3FF-93C7-64A0-C6D13B929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143000"/>
            <a:ext cx="7429499" cy="464820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Java includes a special ternary (three-way)operator, ?, that can replace certain types of if-then-else statements. </a:t>
            </a:r>
          </a:p>
          <a:p>
            <a:r>
              <a:rPr lang="en-US" altLang="en-US" dirty="0"/>
              <a:t>The ? has this general form:</a:t>
            </a:r>
          </a:p>
          <a:p>
            <a:pPr marL="0" indent="0" algn="ctr">
              <a:buNone/>
            </a:pPr>
            <a:r>
              <a:rPr lang="en-US" altLang="en-US" dirty="0">
                <a:solidFill>
                  <a:srgbClr val="FF0000"/>
                </a:solidFill>
              </a:rPr>
              <a:t>expression1 ? expression2 : expression3</a:t>
            </a:r>
          </a:p>
          <a:p>
            <a:r>
              <a:rPr lang="en-US" altLang="en-US" dirty="0"/>
              <a:t>expression1 can be any expression that evaluates to a </a:t>
            </a:r>
            <a:r>
              <a:rPr lang="en-US" altLang="en-US" dirty="0" err="1"/>
              <a:t>boolean</a:t>
            </a:r>
            <a:r>
              <a:rPr lang="en-US" altLang="en-US" dirty="0"/>
              <a:t> value. </a:t>
            </a:r>
          </a:p>
          <a:p>
            <a:r>
              <a:rPr lang="en-US" altLang="en-US" dirty="0"/>
              <a:t>If expression1 is true , then expression2 is evaluated; otherwise, expression3 is evaluated. </a:t>
            </a:r>
          </a:p>
          <a:p>
            <a:r>
              <a:rPr lang="en-US" altLang="en-US" dirty="0"/>
              <a:t> Both expression2 and expression3 are required to return the same type, which can’t be void.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F53D077-ABF9-7BDD-A76B-AAC5E6DA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37208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8DD27-28F2-6E62-804B-773210B1C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990600"/>
            <a:ext cx="7429499" cy="4800601"/>
          </a:xfrm>
        </p:spPr>
        <p:txBody>
          <a:bodyPr>
            <a:normAutofit fontScale="92500"/>
          </a:bodyPr>
          <a:lstStyle/>
          <a:p>
            <a:pPr marL="176213" lvl="1" indent="0" algn="just">
              <a:buNone/>
            </a:pPr>
            <a:r>
              <a:rPr lang="en-US" altLang="en-US" sz="3000" dirty="0">
                <a:solidFill>
                  <a:srgbClr val="FF0000"/>
                </a:solidFill>
              </a:rPr>
              <a:t>int ratio = </a:t>
            </a:r>
            <a:r>
              <a:rPr lang="en-US" altLang="en-US" sz="3000" dirty="0" err="1">
                <a:solidFill>
                  <a:srgbClr val="FF0000"/>
                </a:solidFill>
              </a:rPr>
              <a:t>denom</a:t>
            </a:r>
            <a:r>
              <a:rPr lang="en-US" altLang="en-US" sz="3000" dirty="0">
                <a:solidFill>
                  <a:srgbClr val="FF0000"/>
                </a:solidFill>
              </a:rPr>
              <a:t> == 0 ? 0 : num / </a:t>
            </a:r>
            <a:r>
              <a:rPr lang="en-US" altLang="en-US" sz="3000" dirty="0" err="1">
                <a:solidFill>
                  <a:srgbClr val="FF0000"/>
                </a:solidFill>
              </a:rPr>
              <a:t>denom</a:t>
            </a:r>
            <a:r>
              <a:rPr lang="en-US" altLang="en-US" sz="3000" dirty="0">
                <a:solidFill>
                  <a:srgbClr val="FF0000"/>
                </a:solidFill>
              </a:rPr>
              <a:t> ;</a:t>
            </a:r>
          </a:p>
          <a:p>
            <a:pPr algn="just"/>
            <a:r>
              <a:rPr lang="en-US" altLang="en-US" dirty="0"/>
              <a:t>When Java evaluates this assignment expression, it first looks at the expression to the left of the question mark.</a:t>
            </a:r>
          </a:p>
          <a:p>
            <a:pPr algn="just"/>
            <a:r>
              <a:rPr lang="en-US" altLang="en-US" dirty="0"/>
              <a:t> If </a:t>
            </a:r>
            <a:r>
              <a:rPr lang="en-US" altLang="en-US" dirty="0" err="1"/>
              <a:t>denom</a:t>
            </a:r>
            <a:r>
              <a:rPr lang="en-US" altLang="en-US" dirty="0"/>
              <a:t> equals zero, then the expression between the question mark and the colon is evaluated and used as the value of the entire ? expression. </a:t>
            </a:r>
          </a:p>
          <a:p>
            <a:pPr algn="just"/>
            <a:r>
              <a:rPr lang="en-US" altLang="en-US" dirty="0"/>
              <a:t>If </a:t>
            </a:r>
            <a:r>
              <a:rPr lang="en-US" altLang="en-US" dirty="0" err="1"/>
              <a:t>denom</a:t>
            </a:r>
            <a:r>
              <a:rPr lang="en-US" altLang="en-US" dirty="0"/>
              <a:t> does not equal zero, then the expression after the colon is evaluated and used for the value of the entire ? expression. </a:t>
            </a:r>
          </a:p>
          <a:p>
            <a:pPr algn="just"/>
            <a:r>
              <a:rPr lang="en-US" altLang="en-US" dirty="0"/>
              <a:t>The result produced by the? operator is then assigned to ratio.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1D26CA23-9074-AF3C-2185-FB2734E2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Times New Roman" panose="02020603050405020304" pitchFamily="18" charset="0"/>
              </a:rPr>
              <a:t>Bitwise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E9CF0-9BF7-88F5-B105-0AF9271ED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77724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These operators act upon the individual bits of their operands. </a:t>
            </a:r>
          </a:p>
          <a:p>
            <a:endParaRPr lang="en-US" altLang="en-US" dirty="0">
              <a:solidFill>
                <a:schemeClr val="bg1"/>
              </a:solidFill>
              <a:sym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 Can be applied to the integer types, long, int, short, char, and byte.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16F20D8-481F-5AE1-52BE-9A253991C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56917"/>
              </p:ext>
            </p:extLst>
          </p:nvPr>
        </p:nvGraphicFramePr>
        <p:xfrm>
          <a:off x="857250" y="3523881"/>
          <a:ext cx="7429500" cy="25755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96343">
                  <a:extLst>
                    <a:ext uri="{9D8B030D-6E8A-4147-A177-3AD203B41FA5}">
                      <a16:colId xmlns:a16="http://schemas.microsoft.com/office/drawing/2014/main" val="4094653540"/>
                    </a:ext>
                  </a:extLst>
                </a:gridCol>
                <a:gridCol w="4033157">
                  <a:extLst>
                    <a:ext uri="{9D8B030D-6E8A-4147-A177-3AD203B41FA5}">
                      <a16:colId xmlns:a16="http://schemas.microsoft.com/office/drawing/2014/main" val="35672681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IN" sz="1400" b="1">
                          <a:effectLst/>
                        </a:rPr>
                        <a:t>Operator</a:t>
                      </a:r>
                    </a:p>
                  </a:txBody>
                  <a:tcPr marL="38100" marR="38100" marT="47625" marB="47625" anchor="ctr"/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IN" sz="1400" b="1"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817002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750"/>
                        </a:spcAft>
                        <a:buNone/>
                      </a:pPr>
                      <a:r>
                        <a:rPr lang="en-IN" b="1">
                          <a:effectLst/>
                        </a:rPr>
                        <a:t>&amp;</a:t>
                      </a:r>
                    </a:p>
                  </a:txBody>
                  <a:tcPr marL="38100" marR="38100" marT="14769" marB="14769" anchor="ctr"/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IN" sz="1250" b="0">
                          <a:effectLst/>
                        </a:rPr>
                        <a:t>Bitwise AND</a:t>
                      </a:r>
                    </a:p>
                  </a:txBody>
                  <a:tcPr marL="47625" marR="47625" marT="66675" marB="66675" anchor="ctr"/>
                </a:tc>
                <a:extLst>
                  <a:ext uri="{0D108BD9-81ED-4DB2-BD59-A6C34878D82A}">
                    <a16:rowId xmlns:a16="http://schemas.microsoft.com/office/drawing/2014/main" val="2199130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750"/>
                        </a:spcAft>
                        <a:buNone/>
                      </a:pPr>
                      <a:r>
                        <a:rPr lang="en-IN" b="1">
                          <a:effectLst/>
                        </a:rPr>
                        <a:t>|</a:t>
                      </a:r>
                    </a:p>
                  </a:txBody>
                  <a:tcPr marL="38100" marR="38100" marT="14769" marB="14769" anchor="ctr"/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IN" sz="1250" b="0">
                          <a:effectLst/>
                        </a:rPr>
                        <a:t>Bitwise OR</a:t>
                      </a:r>
                    </a:p>
                  </a:txBody>
                  <a:tcPr marL="47625" marR="47625" marT="66675" marB="66675" anchor="ctr"/>
                </a:tc>
                <a:extLst>
                  <a:ext uri="{0D108BD9-81ED-4DB2-BD59-A6C34878D82A}">
                    <a16:rowId xmlns:a16="http://schemas.microsoft.com/office/drawing/2014/main" val="3940273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750"/>
                        </a:spcAft>
                        <a:buNone/>
                      </a:pPr>
                      <a:r>
                        <a:rPr lang="en-IN" b="1">
                          <a:effectLst/>
                        </a:rPr>
                        <a:t>^</a:t>
                      </a:r>
                    </a:p>
                  </a:txBody>
                  <a:tcPr marL="38100" marR="38100" marT="14769" marB="14769" anchor="ctr"/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IN" sz="1250" b="0">
                          <a:effectLst/>
                        </a:rPr>
                        <a:t>Bitwise XOR</a:t>
                      </a:r>
                    </a:p>
                  </a:txBody>
                  <a:tcPr marL="47625" marR="47625" marT="66675" marB="66675" anchor="ctr"/>
                </a:tc>
                <a:extLst>
                  <a:ext uri="{0D108BD9-81ED-4DB2-BD59-A6C34878D82A}">
                    <a16:rowId xmlns:a16="http://schemas.microsoft.com/office/drawing/2014/main" val="848972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750"/>
                        </a:spcAft>
                        <a:buNone/>
                      </a:pPr>
                      <a:r>
                        <a:rPr lang="en-IN" b="1">
                          <a:effectLst/>
                        </a:rPr>
                        <a:t>~</a:t>
                      </a:r>
                    </a:p>
                  </a:txBody>
                  <a:tcPr marL="38100" marR="38100" marT="14769" marB="14769" anchor="ctr"/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IN" sz="1250" b="0">
                          <a:effectLst/>
                        </a:rPr>
                        <a:t>Bitwise Complement (NOT</a:t>
                      </a:r>
                    </a:p>
                  </a:txBody>
                  <a:tcPr marL="47625" marR="47625" marT="66675" marB="66675" anchor="ctr"/>
                </a:tc>
                <a:extLst>
                  <a:ext uri="{0D108BD9-81ED-4DB2-BD59-A6C34878D82A}">
                    <a16:rowId xmlns:a16="http://schemas.microsoft.com/office/drawing/2014/main" val="2865183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750"/>
                        </a:spcAft>
                        <a:buNone/>
                      </a:pPr>
                      <a:r>
                        <a:rPr lang="en-IN" b="1">
                          <a:effectLst/>
                        </a:rPr>
                        <a:t>&lt;&lt;</a:t>
                      </a:r>
                    </a:p>
                  </a:txBody>
                  <a:tcPr marL="38100" marR="38100" marT="14769" marB="14769" anchor="ctr"/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IN" sz="1250" b="0">
                          <a:effectLst/>
                        </a:rPr>
                        <a:t>Left Shift</a:t>
                      </a:r>
                    </a:p>
                  </a:txBody>
                  <a:tcPr marL="47625" marR="47625" marT="66675" marB="66675" anchor="ctr"/>
                </a:tc>
                <a:extLst>
                  <a:ext uri="{0D108BD9-81ED-4DB2-BD59-A6C34878D82A}">
                    <a16:rowId xmlns:a16="http://schemas.microsoft.com/office/drawing/2014/main" val="1979539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750"/>
                        </a:spcAft>
                        <a:buNone/>
                      </a:pPr>
                      <a:r>
                        <a:rPr lang="en-IN" b="1">
                          <a:effectLst/>
                        </a:rPr>
                        <a:t>&gt;&gt;</a:t>
                      </a:r>
                    </a:p>
                  </a:txBody>
                  <a:tcPr marL="38100" marR="38100" marT="14769" marB="14769" anchor="ctr"/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IN" sz="1250" b="0">
                          <a:effectLst/>
                        </a:rPr>
                        <a:t>Signed Right Shift</a:t>
                      </a:r>
                    </a:p>
                  </a:txBody>
                  <a:tcPr marL="47625" marR="47625" marT="66675" marB="66675" anchor="ctr"/>
                </a:tc>
                <a:extLst>
                  <a:ext uri="{0D108BD9-81ED-4DB2-BD59-A6C34878D82A}">
                    <a16:rowId xmlns:a16="http://schemas.microsoft.com/office/drawing/2014/main" val="2085736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750"/>
                        </a:spcAft>
                        <a:buNone/>
                      </a:pPr>
                      <a:r>
                        <a:rPr lang="en-IN" b="1">
                          <a:effectLst/>
                        </a:rPr>
                        <a:t>&gt;&gt;&gt;</a:t>
                      </a:r>
                    </a:p>
                  </a:txBody>
                  <a:tcPr marL="38100" marR="38100" marT="14769" marB="14769" anchor="ctr"/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IN" sz="1250" b="0" dirty="0">
                          <a:effectLst/>
                        </a:rPr>
                        <a:t>Unsigned Right Shift</a:t>
                      </a:r>
                    </a:p>
                  </a:txBody>
                  <a:tcPr marL="47625" marR="47625" marT="66675" marB="66675" anchor="ctr"/>
                </a:tc>
                <a:extLst>
                  <a:ext uri="{0D108BD9-81ED-4DB2-BD59-A6C34878D82A}">
                    <a16:rowId xmlns:a16="http://schemas.microsoft.com/office/drawing/2014/main" val="197383847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1AA18A5F-8604-1FA9-5ABE-CB08174F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sym typeface="Times New Roman" panose="02020603050405020304" pitchFamily="18" charset="0"/>
              </a:rPr>
              <a:t>Bitwise Logical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68714-95D7-BB16-E230-F2568CA3A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The bitwise logical operators are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~ (NOT)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&amp; (AND)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| (OR)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^ (XOR)</a:t>
            </a:r>
            <a:r>
              <a:rPr lang="en-US" dirty="0">
                <a:solidFill>
                  <a:schemeClr val="bg1"/>
                </a:solidFill>
                <a:sym typeface="Times New Roman"/>
              </a:rPr>
              <a:t> </a:t>
            </a:r>
          </a:p>
        </p:txBody>
      </p:sp>
      <p:pic>
        <p:nvPicPr>
          <p:cNvPr id="4" name="Picture 3" descr="Capture.JPG">
            <a:extLst>
              <a:ext uri="{FF2B5EF4-FFF2-40B4-BE49-F238E27FC236}">
                <a16:creationId xmlns:a16="http://schemas.microsoft.com/office/drawing/2014/main" id="{46223DF3-178B-624D-638C-5C22A281C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19600"/>
            <a:ext cx="7315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C0A6AA0B-9030-DFE1-AA55-0C441F00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676882"/>
          </a:xfrm>
        </p:spPr>
        <p:txBody>
          <a:bodyPr/>
          <a:lstStyle/>
          <a:p>
            <a:r>
              <a:rPr lang="en-US" altLang="en-US" dirty="0">
                <a:sym typeface="Times New Roman" panose="02020603050405020304" pitchFamily="18" charset="0"/>
              </a:rPr>
              <a:t>The Left Shift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F7026-7304-0AEB-0558-AE4BEC88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371601"/>
            <a:ext cx="7429499" cy="3124200"/>
          </a:xfrm>
        </p:spPr>
        <p:txBody>
          <a:bodyPr/>
          <a:lstStyle/>
          <a:p>
            <a:r>
              <a:rPr lang="en-US" altLang="en-US" dirty="0"/>
              <a:t> The left shift operator,&lt;&lt;, shifts all of the bits in a value to the left a specified number of times.</a:t>
            </a:r>
          </a:p>
          <a:p>
            <a:r>
              <a:rPr lang="en-US" altLang="en-US" dirty="0"/>
              <a:t>                            value &lt;&lt; num</a:t>
            </a:r>
          </a:p>
          <a:p>
            <a:r>
              <a:rPr lang="en-US" altLang="en-US" dirty="0"/>
              <a:t> Example: </a:t>
            </a:r>
          </a:p>
          <a:p>
            <a:pPr lvl="1"/>
            <a:r>
              <a:rPr lang="en-US" altLang="en-US" dirty="0"/>
              <a:t>	01000001        			65	&lt;&lt; 2</a:t>
            </a:r>
          </a:p>
          <a:p>
            <a:pPr lvl="1"/>
            <a:r>
              <a:rPr lang="en-US" altLang="en-US" dirty="0"/>
              <a:t>	00000100         			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7EAFC-8D71-650D-14D8-7E0A77DD7112}"/>
              </a:ext>
            </a:extLst>
          </p:cNvPr>
          <p:cNvSpPr txBox="1"/>
          <p:nvPr/>
        </p:nvSpPr>
        <p:spPr>
          <a:xfrm>
            <a:off x="1524000" y="4800600"/>
            <a:ext cx="5943600" cy="17098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8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// OUTPUT: 130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0C43163D-BDF3-39DC-4137-0FD1D78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753082"/>
          </a:xfrm>
        </p:spPr>
        <p:txBody>
          <a:bodyPr/>
          <a:lstStyle/>
          <a:p>
            <a:r>
              <a:rPr lang="en-US" altLang="en-US" dirty="0">
                <a:sym typeface="Times New Roman" panose="02020603050405020304" pitchFamily="18" charset="0"/>
              </a:rPr>
              <a:t>The Right Shift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8A89-7F31-E419-26C8-4C239EBF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371600"/>
            <a:ext cx="7429499" cy="3541714"/>
          </a:xfrm>
        </p:spPr>
        <p:txBody>
          <a:bodyPr>
            <a:normAutofit/>
          </a:bodyPr>
          <a:lstStyle/>
          <a:p>
            <a:r>
              <a:rPr lang="en-US" altLang="en-US" dirty="0"/>
              <a:t>The right shift operator, &gt;&gt;, shifts all of the bits in a value to the right a specified number of times.                    				value &gt;&gt; num</a:t>
            </a:r>
          </a:p>
          <a:p>
            <a:r>
              <a:rPr lang="en-US" altLang="en-US" dirty="0"/>
              <a:t>It is also known as signed right shift.</a:t>
            </a:r>
          </a:p>
          <a:p>
            <a:r>
              <a:rPr lang="en-US" altLang="en-US" dirty="0"/>
              <a:t> Example:</a:t>
            </a:r>
          </a:p>
          <a:p>
            <a:pPr lvl="1"/>
            <a:r>
              <a:rPr lang="en-US" altLang="en-US" dirty="0"/>
              <a:t>	00100011        			35 &gt;&gt; 2</a:t>
            </a:r>
          </a:p>
          <a:p>
            <a:pPr lvl="1"/>
            <a:r>
              <a:rPr lang="en-US" altLang="en-US" dirty="0"/>
              <a:t>	00001000         			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4EF7E-FF8C-A49D-8EAE-A76C9ACA5973}"/>
              </a:ext>
            </a:extLst>
          </p:cNvPr>
          <p:cNvSpPr txBox="1"/>
          <p:nvPr/>
        </p:nvSpPr>
        <p:spPr>
          <a:xfrm>
            <a:off x="1600200" y="5181600"/>
            <a:ext cx="5720898" cy="1478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8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// Output:8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B7FFFB1-2438-9B2D-3F94-221C3C54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533400"/>
            <a:ext cx="7429499" cy="90548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D90F0-6921-2158-B1ED-FA44264B3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828800"/>
            <a:ext cx="7429499" cy="3541714"/>
          </a:xfrm>
        </p:spPr>
        <p:txBody>
          <a:bodyPr/>
          <a:lstStyle/>
          <a:p>
            <a:r>
              <a:rPr lang="en-US" altLang="en-US" dirty="0"/>
              <a:t>When we are shifting right, the top (leftmost) bits exposed by the right shift are filled in with the previous contents of the top bit. </a:t>
            </a:r>
          </a:p>
          <a:p>
            <a:endParaRPr lang="en-US" altLang="en-US" dirty="0"/>
          </a:p>
          <a:p>
            <a:r>
              <a:rPr lang="en-US" altLang="en-US" dirty="0"/>
              <a:t> This is called sign extension and serves to preserve the sign of negative numbers when you shift them right.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5A45-C0DB-B157-A2D3-32749114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Signed vs. Unsigned Right Shift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C4EF0B-11FD-910B-A087-4D1424D67D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6060" y="2172660"/>
            <a:ext cx="7429499" cy="369537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2800" dirty="0">
                <a:solidFill>
                  <a:srgbClr val="FF0000"/>
                </a:solidFill>
              </a:rPr>
              <a:t>&gt;&gt;  Signed right shift</a:t>
            </a:r>
          </a:p>
          <a:p>
            <a:pPr lvl="1"/>
            <a:r>
              <a:rPr lang="en-US" altLang="en-US" sz="2400" dirty="0">
                <a:solidFill>
                  <a:schemeClr val="bg1"/>
                </a:solidFill>
              </a:rPr>
              <a:t>Fills the leftmost (high-order) bits with the sign bit (0 for positive, 1 for negative).</a:t>
            </a:r>
          </a:p>
          <a:p>
            <a:pPr lvl="1"/>
            <a:r>
              <a:rPr lang="en-US" altLang="en-US" sz="2400" i="1" u="sng" dirty="0">
                <a:solidFill>
                  <a:schemeClr val="bg1"/>
                </a:solidFill>
              </a:rPr>
              <a:t>Preserves the sign of the number</a:t>
            </a:r>
            <a:r>
              <a:rPr lang="en-US" altLang="en-US" sz="2400" dirty="0">
                <a:solidFill>
                  <a:schemeClr val="bg1"/>
                </a:solidFill>
              </a:rPr>
              <a:t>.</a:t>
            </a:r>
          </a:p>
          <a:p>
            <a:pPr lvl="0"/>
            <a:r>
              <a:rPr lang="en-US" altLang="en-US" sz="2800" dirty="0">
                <a:solidFill>
                  <a:srgbClr val="FF0000"/>
                </a:solidFill>
              </a:rPr>
              <a:t>&gt;&gt;&gt;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Unsigned right shift</a:t>
            </a:r>
          </a:p>
          <a:p>
            <a:pPr lvl="1"/>
            <a:r>
              <a:rPr lang="en-US" altLang="en-US" sz="2400" dirty="0">
                <a:solidFill>
                  <a:schemeClr val="bg1"/>
                </a:solidFill>
              </a:rPr>
              <a:t>Always fills the leftmost bits with 0, regardless of sign.</a:t>
            </a:r>
          </a:p>
          <a:p>
            <a:pPr lvl="1"/>
            <a:r>
              <a:rPr lang="en-US" altLang="en-US" sz="2400" dirty="0">
                <a:solidFill>
                  <a:schemeClr val="bg1"/>
                </a:solidFill>
              </a:rPr>
              <a:t>Treats the number as binary data, not a signed value</a:t>
            </a:r>
          </a:p>
        </p:txBody>
      </p:sp>
    </p:spTree>
    <p:extLst>
      <p:ext uri="{BB962C8B-B14F-4D97-AF65-F5344CB8AC3E}">
        <p14:creationId xmlns:p14="http://schemas.microsoft.com/office/powerpoint/2010/main" val="129925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D4CD3-5F73-BB38-D7DF-C38A9776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bg1"/>
                </a:solidFill>
              </a:rPr>
              <a:t>Contd</a:t>
            </a:r>
            <a:r>
              <a:rPr lang="en-IN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D52A4-7CF1-4615-F09D-122462B01BB7}"/>
              </a:ext>
            </a:extLst>
          </p:cNvPr>
          <p:cNvSpPr txBox="1"/>
          <p:nvPr/>
        </p:nvSpPr>
        <p:spPr>
          <a:xfrm>
            <a:off x="152400" y="1752600"/>
            <a:ext cx="7921849" cy="230832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 // signed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		// unsigned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rtl="1" latinLnBrk="1"/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Output : </a:t>
            </a:r>
            <a:r>
              <a:rPr lang="en-IN" dirty="0"/>
              <a:t>-1 </a:t>
            </a:r>
            <a:endParaRPr lang="en-IN" u="sng" dirty="0"/>
          </a:p>
          <a:p>
            <a:pPr latinLnBrk="1"/>
            <a:r>
              <a:rPr lang="en-IN" dirty="0"/>
              <a:t>255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02C33-7017-2C44-B3F5-4C5881472EC3}"/>
              </a:ext>
            </a:extLst>
          </p:cNvPr>
          <p:cNvSpPr txBox="1"/>
          <p:nvPr/>
        </p:nvSpPr>
        <p:spPr>
          <a:xfrm>
            <a:off x="1534815" y="4267200"/>
            <a:ext cx="7848600" cy="2125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Java uses </a:t>
            </a:r>
            <a:r>
              <a:rPr lang="en-US" b="1" dirty="0">
                <a:solidFill>
                  <a:schemeClr val="bg1"/>
                </a:solidFill>
              </a:rPr>
              <a:t>two’s complement</a:t>
            </a:r>
            <a:r>
              <a:rPr lang="en-US" dirty="0">
                <a:solidFill>
                  <a:schemeClr val="bg1"/>
                </a:solidFill>
              </a:rPr>
              <a:t> to represent negative numbers.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-1 (32-bit) = 11111111 11111111 11111111 11111111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It fills the </a:t>
            </a:r>
            <a:r>
              <a:rPr lang="en-US" b="1" dirty="0">
                <a:solidFill>
                  <a:schemeClr val="bg1"/>
                </a:solidFill>
              </a:rPr>
              <a:t>leftmost bits (high-order bits)</a:t>
            </a:r>
            <a:r>
              <a:rPr lang="en-US" dirty="0">
                <a:solidFill>
                  <a:schemeClr val="bg1"/>
                </a:solidFill>
              </a:rPr>
              <a:t> with the </a:t>
            </a:r>
            <a:r>
              <a:rPr lang="en-US" b="1" dirty="0">
                <a:solidFill>
                  <a:schemeClr val="bg1"/>
                </a:solidFill>
              </a:rPr>
              <a:t>sign bit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&gt;&gt; For negative numbers, the sign bit is 1.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&gt;&gt;&gt; is the unsigned right shift, always filling the left bits with 0: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46C180-C250-2A57-3FFD-E4F636503687}"/>
              </a:ext>
            </a:extLst>
          </p:cNvPr>
          <p:cNvSpPr txBox="1"/>
          <p:nvPr/>
        </p:nvSpPr>
        <p:spPr>
          <a:xfrm>
            <a:off x="2667000" y="228600"/>
            <a:ext cx="6248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-1 binary:    11111111 11111111 11111111 11111111</a:t>
            </a:r>
          </a:p>
          <a:p>
            <a:r>
              <a:rPr lang="en-IN" dirty="0"/>
              <a:t>&gt;&gt;&gt;24 bits: 00000000 00000000 00000000 11111111</a:t>
            </a:r>
          </a:p>
          <a:p>
            <a:r>
              <a:rPr lang="en-US" dirty="0"/>
              <a:t>&gt;&gt;24 :        11111111 11111111 11111111 11111111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051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AF76DCA-43D9-ECE8-C694-AF5FF577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Times New Roman" panose="02020603050405020304" pitchFamily="18" charset="0"/>
              </a:rPr>
              <a:t>Introduction</a:t>
            </a:r>
          </a:p>
        </p:txBody>
      </p:sp>
      <p:sp>
        <p:nvSpPr>
          <p:cNvPr id="5123" name="Text Placeholder 2">
            <a:extLst>
              <a:ext uri="{FF2B5EF4-FFF2-40B4-BE49-F238E27FC236}">
                <a16:creationId xmlns:a16="http://schemas.microsoft.com/office/drawing/2014/main" id="{71E89C65-AEF9-9AC7-2528-741936EE3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Operators are special symbols that perform specific operations on one, two, or three operands, and then return a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39291FFF-AA63-B659-C2E8-99420387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533400"/>
            <a:ext cx="7429499" cy="753082"/>
          </a:xfrm>
        </p:spPr>
        <p:txBody>
          <a:bodyPr/>
          <a:lstStyle/>
          <a:p>
            <a:r>
              <a:rPr lang="en-US" altLang="en-US" dirty="0">
                <a:sym typeface="Times New Roman" panose="02020603050405020304" pitchFamily="18" charset="0"/>
              </a:rPr>
              <a:t>The Unsigned Right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38B2D-7161-2ACB-8951-2D1C9525F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371600"/>
            <a:ext cx="7830740" cy="44196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these cases, to shift a zero into the high-order bit no matter what its initial value was. This is known as an unsigned shift. </a:t>
            </a:r>
          </a:p>
          <a:p>
            <a:r>
              <a:rPr lang="en-US" dirty="0"/>
              <a:t>To accomplish this, we will use Java’s unsigned, shift-right operator, &gt;&gt;&gt;, which always shifts zeros into the high-order bit.</a:t>
            </a:r>
          </a:p>
          <a:p>
            <a:r>
              <a:rPr lang="en-US" dirty="0"/>
              <a:t> Example:</a:t>
            </a:r>
          </a:p>
          <a:p>
            <a:r>
              <a:rPr lang="en-US" dirty="0" err="1"/>
              <a:t>System.out.println</a:t>
            </a:r>
            <a:r>
              <a:rPr lang="en-US" dirty="0"/>
              <a:t>(-1 &gt;&gt;&gt; 24); // prints 255</a:t>
            </a:r>
          </a:p>
          <a:p>
            <a:r>
              <a:rPr lang="en-US" dirty="0"/>
              <a:t>Before: 11111111 11111111 11111111 11111111</a:t>
            </a:r>
          </a:p>
          <a:p>
            <a:r>
              <a:rPr lang="en-US" dirty="0"/>
              <a:t>After &gt;&gt;&gt;24:</a:t>
            </a:r>
          </a:p>
          <a:p>
            <a:r>
              <a:rPr lang="en-US" dirty="0"/>
              <a:t>             00000000 00000000 00000000 11111111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437C07A6-90C2-C6F0-2F28-F8DAB9530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4995571" y="2548229"/>
            <a:ext cx="5468540" cy="981682"/>
          </a:xfrm>
        </p:spPr>
        <p:txBody>
          <a:bodyPr>
            <a:normAutofit/>
          </a:bodyPr>
          <a:lstStyle/>
          <a:p>
            <a:r>
              <a:rPr lang="en-US" altLang="en-US" dirty="0"/>
              <a:t>Operator Precedence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37834A-B6AA-8C89-2831-07EE9AC3E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800"/>
              </p:ext>
            </p:extLst>
          </p:nvPr>
        </p:nvGraphicFramePr>
        <p:xfrm>
          <a:off x="676951" y="92592"/>
          <a:ext cx="6553200" cy="676540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390217398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745743149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374227846"/>
                    </a:ext>
                  </a:extLst>
                </a:gridCol>
              </a:tblGrid>
              <a:tr h="167454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Operator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Associativity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787013"/>
                  </a:ext>
                </a:extLst>
              </a:tr>
              <a:tr h="657791"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b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  <a:b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·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Parentheses</a:t>
                      </a:r>
                      <a:br>
                        <a:rPr lang="en-US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 subscript</a:t>
                      </a:r>
                      <a:br>
                        <a:rPr lang="en-US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 selection</a:t>
                      </a:r>
                      <a:br>
                        <a:rPr lang="en-US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sz="10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Left to Right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6062"/>
                  </a:ext>
                </a:extLst>
              </a:tr>
              <a:tr h="330900"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  <a:b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Unary post-increment</a:t>
                      </a:r>
                      <a:b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Unary post-decrement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Left to Right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933614"/>
                  </a:ext>
                </a:extLst>
              </a:tr>
              <a:tr h="1148128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  <a:b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b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b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b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b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  <a:b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 </a:t>
                      </a:r>
                      <a:r>
                        <a:rPr lang="en-IN" sz="10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)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Unary pre-increment</a:t>
                      </a:r>
                      <a:br>
                        <a:rPr lang="en-US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Unary pre-decrement</a:t>
                      </a:r>
                      <a:br>
                        <a:rPr lang="en-US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Unary plus</a:t>
                      </a:r>
                      <a:br>
                        <a:rPr lang="en-US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Unary minus</a:t>
                      </a:r>
                      <a:br>
                        <a:rPr lang="en-US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Unary logical negation</a:t>
                      </a:r>
                      <a:br>
                        <a:rPr lang="en-US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Unary bitwise complement</a:t>
                      </a:r>
                      <a:br>
                        <a:rPr lang="en-US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Unary type cast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Right to left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677263"/>
                  </a:ext>
                </a:extLst>
              </a:tr>
              <a:tr h="494346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b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b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Multiplication</a:t>
                      </a:r>
                      <a:b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Division</a:t>
                      </a:r>
                      <a:b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Modulus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Left to right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522398"/>
                  </a:ext>
                </a:extLst>
              </a:tr>
              <a:tr h="330900"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b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Addition</a:t>
                      </a:r>
                      <a:b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Subtraction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Left to right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451138"/>
                  </a:ext>
                </a:extLst>
              </a:tr>
              <a:tr h="494346"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  <a:b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  <a:b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Bitwise left shift</a:t>
                      </a:r>
                      <a:br>
                        <a:rPr lang="en-US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Bitwise right shift with sign extension</a:t>
                      </a:r>
                      <a:br>
                        <a:rPr lang="en-US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Bitwise right shift with zero extension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Left to right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008698"/>
                  </a:ext>
                </a:extLst>
              </a:tr>
              <a:tr h="821237"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b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b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b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  <a:b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instanceof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Relational less than</a:t>
                      </a:r>
                      <a:br>
                        <a:rPr lang="en-US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Relational less than or equal</a:t>
                      </a:r>
                      <a:br>
                        <a:rPr lang="en-US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Relational greater than</a:t>
                      </a:r>
                      <a:br>
                        <a:rPr lang="en-US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Relational greater than or equal</a:t>
                      </a:r>
                      <a:br>
                        <a:rPr lang="en-US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 comparison (objects only)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Left to right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44181"/>
                  </a:ext>
                </a:extLst>
              </a:tr>
              <a:tr h="33090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b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Relational is equal to</a:t>
                      </a:r>
                      <a:br>
                        <a:rPr lang="en-US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Relational is not equal to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Left to right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198007"/>
                  </a:ext>
                </a:extLst>
              </a:tr>
              <a:tr h="167454"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Bitwise AND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Left to right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035233"/>
                  </a:ext>
                </a:extLst>
              </a:tr>
              <a:tr h="167454"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Bitwise exclusive OR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Left to right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319474"/>
                  </a:ext>
                </a:extLst>
              </a:tr>
              <a:tr h="167454"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Bitwise inclusive OR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Left to right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64302"/>
                  </a:ext>
                </a:extLst>
              </a:tr>
              <a:tr h="167454"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Logical AND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Left to right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142868"/>
                  </a:ext>
                </a:extLst>
              </a:tr>
              <a:tr h="167454"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Logical OR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Left to right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100229"/>
                  </a:ext>
                </a:extLst>
              </a:tr>
              <a:tr h="167454"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 :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Ternary conditional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Right to left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02522"/>
                  </a:ext>
                </a:extLst>
              </a:tr>
              <a:tr h="984682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b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  <a:b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-=</a:t>
                      </a:r>
                      <a:b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*=</a:t>
                      </a:r>
                      <a:b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/=</a:t>
                      </a:r>
                      <a:b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%=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Assignment</a:t>
                      </a:r>
                      <a:b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Addition assignment</a:t>
                      </a:r>
                      <a:b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Subtraction assignment</a:t>
                      </a:r>
                      <a:b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Multiplication assignment</a:t>
                      </a:r>
                      <a:b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Division assignment</a:t>
                      </a:r>
                      <a:b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Modulus assignment</a:t>
                      </a: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Right to </a:t>
                      </a:r>
                      <a:r>
                        <a:rPr lang="en-IN" sz="1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lef</a:t>
                      </a:r>
                      <a:endParaRPr lang="en-IN" sz="1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69" marR="1869" marT="1869" marB="1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311825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DD6B488-16E4-48C4-E593-35C88F901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7301" y="381000"/>
            <a:ext cx="7429499" cy="676882"/>
          </a:xfrm>
        </p:spPr>
        <p:txBody>
          <a:bodyPr>
            <a:normAutofit/>
          </a:bodyPr>
          <a:lstStyle/>
          <a:p>
            <a:r>
              <a:rPr lang="en-US" altLang="en-US" dirty="0">
                <a:sym typeface="Times New Roman" panose="02020603050405020304" pitchFamily="18" charset="0"/>
              </a:rPr>
              <a:t>Brainstorming 1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EFDCCC5-B626-553C-1A7B-D5CDD8F838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6060" y="990600"/>
            <a:ext cx="7429499" cy="4800601"/>
          </a:xfrm>
        </p:spPr>
        <p:txBody>
          <a:bodyPr>
            <a:normAutofit/>
          </a:bodyPr>
          <a:lstStyle/>
          <a:p>
            <a:r>
              <a:rPr lang="en-US" altLang="en-US" dirty="0"/>
              <a:t>What will be the output of the following code snippets?</a:t>
            </a:r>
          </a:p>
          <a:p>
            <a:r>
              <a:rPr lang="en-US" altLang="en-US" dirty="0"/>
              <a:t>byte b = 30; 	</a:t>
            </a:r>
            <a:r>
              <a:rPr lang="en-US" altLang="en-US" dirty="0" err="1"/>
              <a:t>System.out.println</a:t>
            </a:r>
            <a:r>
              <a:rPr lang="en-US" altLang="en-US" dirty="0"/>
              <a:t>(~b);</a:t>
            </a:r>
          </a:p>
          <a:p>
            <a:r>
              <a:rPr lang="en-US" altLang="en-US" dirty="0"/>
              <a:t>byte b = -53; 	</a:t>
            </a:r>
            <a:r>
              <a:rPr lang="en-US" altLang="en-US" dirty="0" err="1"/>
              <a:t>System.out.println</a:t>
            </a:r>
            <a:r>
              <a:rPr lang="en-US" altLang="en-US" dirty="0"/>
              <a:t>(~b);</a:t>
            </a:r>
          </a:p>
          <a:p>
            <a:r>
              <a:rPr lang="en-US" altLang="en-US" dirty="0" err="1"/>
              <a:t>System.out.println</a:t>
            </a:r>
            <a:r>
              <a:rPr lang="en-US" altLang="en-US" dirty="0"/>
              <a:t>(34&lt;&lt;3);</a:t>
            </a:r>
          </a:p>
          <a:p>
            <a:r>
              <a:rPr lang="en-US" altLang="en-US" dirty="0" err="1"/>
              <a:t>System.out.println</a:t>
            </a:r>
            <a:r>
              <a:rPr lang="en-US" altLang="en-US" dirty="0"/>
              <a:t>(-34&gt;&gt;3);</a:t>
            </a:r>
          </a:p>
          <a:p>
            <a:r>
              <a:rPr lang="en-US" altLang="en-US" dirty="0" err="1"/>
              <a:t>System.out.println</a:t>
            </a:r>
            <a:r>
              <a:rPr lang="en-US" altLang="en-US" dirty="0"/>
              <a:t>(-34&gt;&gt;&gt;3);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5215ACB-D8D3-2030-4B29-6FD59E52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09A2-474C-3BBF-E559-3A37FCB10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byte b = 30; 		</a:t>
            </a:r>
            <a:r>
              <a:rPr lang="en-US" altLang="en-US" dirty="0" err="1">
                <a:solidFill>
                  <a:schemeClr val="bg1"/>
                </a:solidFill>
              </a:rPr>
              <a:t>System.out.println</a:t>
            </a:r>
            <a:r>
              <a:rPr lang="en-US" altLang="en-US" dirty="0">
                <a:solidFill>
                  <a:schemeClr val="bg1"/>
                </a:solidFill>
              </a:rPr>
              <a:t>(~b);  		//-31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byte b = -53; 	</a:t>
            </a:r>
            <a:r>
              <a:rPr lang="en-US" altLang="en-US" dirty="0" err="1">
                <a:solidFill>
                  <a:schemeClr val="bg1"/>
                </a:solidFill>
              </a:rPr>
              <a:t>System.out.println</a:t>
            </a:r>
            <a:r>
              <a:rPr lang="en-US" altLang="en-US" dirty="0">
                <a:solidFill>
                  <a:schemeClr val="bg1"/>
                </a:solidFill>
              </a:rPr>
              <a:t>(~b); 		//52</a:t>
            </a:r>
          </a:p>
          <a:p>
            <a:endParaRPr lang="en-US" altLang="en-US" dirty="0">
              <a:solidFill>
                <a:schemeClr val="bg1"/>
              </a:solidFill>
            </a:endParaRPr>
          </a:p>
          <a:p>
            <a:r>
              <a:rPr lang="en-US" altLang="en-US" dirty="0" err="1">
                <a:solidFill>
                  <a:schemeClr val="bg1"/>
                </a:solidFill>
              </a:rPr>
              <a:t>System.out.println</a:t>
            </a:r>
            <a:r>
              <a:rPr lang="en-US" altLang="en-US" dirty="0">
                <a:solidFill>
                  <a:schemeClr val="bg1"/>
                </a:solidFill>
              </a:rPr>
              <a:t>(34&lt;&lt;3);   		//272</a:t>
            </a:r>
          </a:p>
          <a:p>
            <a:r>
              <a:rPr lang="en-US" altLang="en-US" dirty="0" err="1">
                <a:solidFill>
                  <a:schemeClr val="bg1"/>
                </a:solidFill>
              </a:rPr>
              <a:t>System.out.println</a:t>
            </a:r>
            <a:r>
              <a:rPr lang="en-US" altLang="en-US" dirty="0">
                <a:solidFill>
                  <a:schemeClr val="bg1"/>
                </a:solidFill>
              </a:rPr>
              <a:t>(-34&gt;&gt;3);		//-5</a:t>
            </a:r>
          </a:p>
          <a:p>
            <a:r>
              <a:rPr lang="en-US" altLang="en-US" dirty="0" err="1">
                <a:solidFill>
                  <a:schemeClr val="bg1"/>
                </a:solidFill>
              </a:rPr>
              <a:t>System.out.println</a:t>
            </a:r>
            <a:r>
              <a:rPr lang="en-US" altLang="en-US" dirty="0">
                <a:solidFill>
                  <a:schemeClr val="bg1"/>
                </a:solidFill>
              </a:rPr>
              <a:t>(-34&gt;&gt;&gt;3);		//</a:t>
            </a:r>
            <a:r>
              <a:rPr lang="en-IN" dirty="0">
                <a:solidFill>
                  <a:schemeClr val="bg1"/>
                </a:solidFill>
              </a:rPr>
              <a:t>536870907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441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8324C4E-DD3A-F62B-9503-D25F46E9E3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429499" cy="448281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ym typeface="Times New Roman" panose="02020603050405020304" pitchFamily="18" charset="0"/>
              </a:rPr>
              <a:t>Brainstorming 2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193A49F-4F62-CBD5-1D82-8E6CEFC072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7429499" cy="4800601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int x = 10, y = 5;</a:t>
            </a:r>
          </a:p>
          <a:p>
            <a:r>
              <a:rPr lang="en-US" sz="1800" dirty="0"/>
              <a:t>while(x- -  &gt; 7 || + + y &lt; 8 )</a:t>
            </a:r>
          </a:p>
          <a:p>
            <a:r>
              <a:rPr lang="en-US" sz="1800" dirty="0" err="1"/>
              <a:t>System.out.print</a:t>
            </a:r>
            <a:r>
              <a:rPr lang="en-US" sz="1800" dirty="0"/>
              <a:t>(x);</a:t>
            </a:r>
          </a:p>
          <a:p>
            <a:r>
              <a:rPr lang="en-US" sz="1800" dirty="0" err="1"/>
              <a:t>System.out.print</a:t>
            </a:r>
            <a:r>
              <a:rPr lang="en-US" sz="1800" dirty="0"/>
              <a:t>(y);</a:t>
            </a:r>
          </a:p>
          <a:p>
            <a:endParaRPr lang="en-US" sz="1800" dirty="0"/>
          </a:p>
          <a:p>
            <a:r>
              <a:rPr lang="en-US" sz="1800" dirty="0"/>
              <a:t>95</a:t>
            </a:r>
          </a:p>
          <a:p>
            <a:r>
              <a:rPr lang="en-US" sz="1800" dirty="0"/>
              <a:t>67</a:t>
            </a:r>
          </a:p>
          <a:p>
            <a:r>
              <a:rPr lang="en-US" sz="1800" dirty="0"/>
              <a:t>78</a:t>
            </a:r>
          </a:p>
          <a:p>
            <a:r>
              <a:rPr lang="en-US" sz="1800" dirty="0"/>
              <a:t>48</a:t>
            </a:r>
          </a:p>
          <a:p>
            <a:r>
              <a:rPr lang="en-US" sz="1800" dirty="0"/>
              <a:t>77</a:t>
            </a:r>
          </a:p>
          <a:p>
            <a:r>
              <a:rPr lang="en-US" sz="1800" dirty="0"/>
              <a:t>N.O.T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BECCF5A-1F78-64BA-B691-30A820759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sym typeface="Times New Roman" panose="02020603050405020304" pitchFamily="18" charset="0"/>
              </a:rPr>
              <a:t>Brainstorming 3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0BE665B-175E-CD85-D0F9-55C004A09C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en-US"/>
              <a:t>System.out.print(2&gt;1||4&gt;3?false:true);</a:t>
            </a:r>
          </a:p>
          <a:p>
            <a:r>
              <a:rPr lang="en-US" altLang="en-US"/>
              <a:t>class X{}</a:t>
            </a:r>
          </a:p>
          <a:p>
            <a:r>
              <a:rPr lang="en-US" altLang="en-US"/>
              <a:t>class Y extends X{}</a:t>
            </a:r>
          </a:p>
          <a:p>
            <a:r>
              <a:rPr lang="en-US" altLang="en-US"/>
              <a:t>class Z extends Y{}</a:t>
            </a:r>
          </a:p>
          <a:p>
            <a:endParaRPr lang="en-US" altLang="en-US"/>
          </a:p>
          <a:p>
            <a:r>
              <a:rPr lang="en-US" altLang="en-US"/>
              <a:t>X x1 = new Y();</a:t>
            </a:r>
          </a:p>
          <a:p>
            <a:r>
              <a:rPr lang="en-US" altLang="en-US"/>
              <a:t>Y y1 = new Z();</a:t>
            </a:r>
          </a:p>
          <a:p>
            <a:r>
              <a:rPr lang="en-US" altLang="en-US"/>
              <a:t>Y y2 = new Y();</a:t>
            </a:r>
          </a:p>
          <a:p>
            <a:r>
              <a:rPr lang="en-US" altLang="en-US"/>
              <a:t>System.out.println( x1 instanceof  X);</a:t>
            </a:r>
          </a:p>
          <a:p>
            <a:r>
              <a:rPr lang="en-US" altLang="en-US"/>
              <a:t>System.out.println( x1 instanceof  Z);</a:t>
            </a:r>
          </a:p>
          <a:p>
            <a:r>
              <a:rPr lang="en-US" altLang="en-US"/>
              <a:t>System.out.println( y1 instanceof  Z);</a:t>
            </a:r>
          </a:p>
          <a:p>
            <a:r>
              <a:rPr lang="en-US" altLang="en-US"/>
              <a:t>System.out.println( y2 instanceof  X);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7CF80C3-C24A-1931-E6FF-183ABD3CB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sym typeface="Times New Roman" panose="02020603050405020304" pitchFamily="18" charset="0"/>
              </a:rPr>
              <a:t>Brainstorming 4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D69734B-FC3B-C396-8A9D-8374F19687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System.out.print(2&gt;1||4&gt;3?false:true);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BAD720D-D007-DDBC-BBB8-924BFBA8F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>
                <a:solidFill>
                  <a:schemeClr val="bg1"/>
                </a:solidFill>
              </a:rPr>
              <a:t>Instanceof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D9C0A-4D36-0C83-65A5-29D85E510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The </a:t>
            </a:r>
            <a:r>
              <a:rPr lang="en-US" altLang="en-US" b="1" dirty="0" err="1">
                <a:solidFill>
                  <a:schemeClr val="bg1"/>
                </a:solidFill>
              </a:rPr>
              <a:t>instanceof</a:t>
            </a:r>
            <a:r>
              <a:rPr lang="en-US" altLang="en-US" dirty="0">
                <a:solidFill>
                  <a:schemeClr val="bg1"/>
                </a:solidFill>
              </a:rPr>
              <a:t> operator is used to compare  an object to a specified type i.e. class or interface.</a:t>
            </a:r>
          </a:p>
          <a:p>
            <a:endParaRPr lang="en-US" altLang="en-US" dirty="0">
              <a:solidFill>
                <a:schemeClr val="bg1"/>
              </a:solidFill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 It can be used to test if an object is an instance of a class or subclass, or an instance of a class that implements a particular interface.</a:t>
            </a:r>
          </a:p>
          <a:p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706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7C05CC4-3680-A7CE-9CC0-2D20053D5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C86E2-C5AA-10B5-84BA-9031ACAB5074}"/>
              </a:ext>
            </a:extLst>
          </p:cNvPr>
          <p:cNvSpPr txBox="1"/>
          <p:nvPr/>
        </p:nvSpPr>
        <p:spPr>
          <a:xfrm>
            <a:off x="856060" y="2209800"/>
            <a:ext cx="7772400" cy="420281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}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050E2-9651-117E-A1DC-E6762946E167}"/>
              </a:ext>
            </a:extLst>
          </p:cNvPr>
          <p:cNvSpPr txBox="1"/>
          <p:nvPr/>
        </p:nvSpPr>
        <p:spPr>
          <a:xfrm>
            <a:off x="6553200" y="533400"/>
            <a:ext cx="1600200" cy="12003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rtl="1" latinLnBrk="1">
              <a:buNone/>
            </a:pPr>
            <a:r>
              <a:rPr lang="en-IN" b="1" i="0" dirty="0">
                <a:solidFill>
                  <a:schemeClr val="accent4"/>
                </a:solidFill>
                <a:effectLst/>
                <a:latin typeface="var(--vscode-repl-font-family)"/>
              </a:rPr>
              <a:t>OUTPUT:</a:t>
            </a:r>
          </a:p>
          <a:p>
            <a:pPr rtl="1" latinLnBrk="1">
              <a:buNone/>
            </a:pPr>
            <a:r>
              <a:rPr lang="en-IN" b="0" i="0" dirty="0">
                <a:solidFill>
                  <a:srgbClr val="3794FF"/>
                </a:solidFill>
                <a:effectLst/>
                <a:latin typeface="var(--vscode-repl-font-family)"/>
              </a:rPr>
              <a:t>false </a:t>
            </a:r>
            <a:endParaRPr lang="en-IN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rtl="1" latinLnBrk="1">
              <a:buNone/>
            </a:pPr>
            <a:r>
              <a:rPr lang="en-IN" b="0" i="0" dirty="0">
                <a:solidFill>
                  <a:srgbClr val="3794FF"/>
                </a:solidFill>
                <a:effectLst/>
                <a:latin typeface="var(--vscode-repl-font-family)"/>
              </a:rPr>
              <a:t>true </a:t>
            </a:r>
            <a:endParaRPr lang="en-IN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latinLnBrk="1"/>
            <a:r>
              <a:rPr lang="en-IN" b="0" i="0" dirty="0">
                <a:solidFill>
                  <a:srgbClr val="3794FF"/>
                </a:solidFill>
                <a:effectLst/>
                <a:latin typeface="var(--vscode-repl-font-family)"/>
              </a:rPr>
              <a:t>true</a:t>
            </a:r>
            <a:endParaRPr lang="en-IN" b="0" i="0" dirty="0">
              <a:solidFill>
                <a:srgbClr val="CCCCCC"/>
              </a:solidFill>
              <a:effectLst/>
              <a:latin typeface="var(--vscode-repl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317485148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Content Placeholder 3" descr="red-question-mark.png">
            <a:extLst>
              <a:ext uri="{FF2B5EF4-FFF2-40B4-BE49-F238E27FC236}">
                <a16:creationId xmlns:a16="http://schemas.microsoft.com/office/drawing/2014/main" id="{FF4AE71C-F4E2-066C-2A4A-3D3E8301B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71600"/>
            <a:ext cx="45259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266F3DD-06B1-CF10-339B-1947ED15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A3EFEE-58EE-CB8C-1EEB-B32BFD808B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C55009F-C8F5-2631-F868-D4E51762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Times New Roman" panose="02020603050405020304" pitchFamily="18" charset="0"/>
              </a:rPr>
              <a:t>Assignment Operator</a:t>
            </a:r>
          </a:p>
        </p:txBody>
      </p:sp>
      <p:sp>
        <p:nvSpPr>
          <p:cNvPr id="5123" name="Text Placeholder 2">
            <a:extLst>
              <a:ext uri="{FF2B5EF4-FFF2-40B4-BE49-F238E27FC236}">
                <a16:creationId xmlns:a16="http://schemas.microsoft.com/office/drawing/2014/main" id="{4992EFBA-0E75-214A-0A36-320C722D3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Assigns the value on its right to the operand on its left.</a:t>
            </a:r>
          </a:p>
          <a:p>
            <a:pPr lvl="1"/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Example: </a:t>
            </a:r>
          </a:p>
          <a:p>
            <a:pPr lvl="1"/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int salary = 25000; 		double speed = 20.5; </a:t>
            </a:r>
          </a:p>
          <a:p>
            <a:endParaRPr lang="en-US" altLang="en-US" dirty="0">
              <a:solidFill>
                <a:schemeClr val="bg1"/>
              </a:solidFill>
              <a:sym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Also be used on objects to assign object references.</a:t>
            </a:r>
          </a:p>
          <a:p>
            <a:pPr lvl="1"/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Student s = new Student();</a:t>
            </a:r>
          </a:p>
          <a:p>
            <a:pPr lvl="1"/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Student s2 = </a:t>
            </a:r>
            <a:r>
              <a:rPr lang="en-US" altLang="en-US" dirty="0" err="1">
                <a:solidFill>
                  <a:schemeClr val="bg1"/>
                </a:solidFill>
                <a:sym typeface="Times New Roman" panose="02020603050405020304" pitchFamily="18" charset="0"/>
              </a:rPr>
              <a:t>s;S</a:t>
            </a:r>
            <a:endParaRPr lang="en-US" altLang="en-US" dirty="0">
              <a:solidFill>
                <a:schemeClr val="bg1"/>
              </a:solidFill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F7AD40A-7C0C-AC5C-69B8-3DA76676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171" name="Text Placeholder 2">
            <a:extLst>
              <a:ext uri="{FF2B5EF4-FFF2-40B4-BE49-F238E27FC236}">
                <a16:creationId xmlns:a16="http://schemas.microsoft.com/office/drawing/2014/main" id="{7A7C0F25-1EF8-BBB1-7637-4D2421D8F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8839200" cy="41148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The syntax for assignment statements</a:t>
            </a:r>
          </a:p>
          <a:p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is as follows:</a:t>
            </a:r>
          </a:p>
          <a:p>
            <a:pPr lvl="2"/>
            <a:r>
              <a:rPr lang="en-US" altLang="en-US" dirty="0">
                <a:solidFill>
                  <a:schemeClr val="bg1"/>
                </a:solidFill>
              </a:rPr>
              <a:t>variable = expression</a:t>
            </a:r>
          </a:p>
          <a:p>
            <a:pPr lvl="2"/>
            <a:endParaRPr lang="en-US" altLang="en-US" dirty="0">
              <a:solidFill>
                <a:schemeClr val="bg1"/>
              </a:solidFill>
            </a:endParaRPr>
          </a:p>
          <a:p>
            <a:r>
              <a:rPr lang="es-ES" altLang="en-US" sz="2600" dirty="0" err="1">
                <a:solidFill>
                  <a:schemeClr val="bg1"/>
                </a:solidFill>
                <a:sym typeface="Times New Roman" panose="02020603050405020304" pitchFamily="18" charset="0"/>
              </a:rPr>
              <a:t>int</a:t>
            </a:r>
            <a:r>
              <a:rPr lang="es-ES" altLang="en-US" sz="2600" dirty="0">
                <a:solidFill>
                  <a:schemeClr val="bg1"/>
                </a:solidFill>
                <a:sym typeface="Times New Roman" panose="02020603050405020304" pitchFamily="18" charset="0"/>
              </a:rPr>
              <a:t> y = 1; 			// </a:t>
            </a:r>
            <a:r>
              <a:rPr lang="es-ES" altLang="en-US" sz="2600" dirty="0" err="1">
                <a:solidFill>
                  <a:schemeClr val="bg1"/>
                </a:solidFill>
                <a:sym typeface="Times New Roman" panose="02020603050405020304" pitchFamily="18" charset="0"/>
              </a:rPr>
              <a:t>Assign</a:t>
            </a:r>
            <a:r>
              <a:rPr lang="es-ES" altLang="en-US" sz="2600" dirty="0">
                <a:solidFill>
                  <a:schemeClr val="bg1"/>
                </a:solidFill>
                <a:sym typeface="Times New Roman" panose="02020603050405020304" pitchFamily="18" charset="0"/>
              </a:rPr>
              <a:t> 1 </a:t>
            </a:r>
            <a:r>
              <a:rPr lang="es-ES" altLang="en-US" sz="2600" dirty="0" err="1">
                <a:solidFill>
                  <a:schemeClr val="bg1"/>
                </a:solidFill>
                <a:sym typeface="Times New Roman" panose="02020603050405020304" pitchFamily="18" charset="0"/>
              </a:rPr>
              <a:t>to</a:t>
            </a:r>
            <a:r>
              <a:rPr lang="es-ES" altLang="en-US" sz="2600" dirty="0">
                <a:solidFill>
                  <a:schemeClr val="bg1"/>
                </a:solidFill>
                <a:sym typeface="Times New Roman" panose="02020603050405020304" pitchFamily="18" charset="0"/>
              </a:rPr>
              <a:t> variable y</a:t>
            </a:r>
          </a:p>
          <a:p>
            <a:r>
              <a:rPr lang="en-US" altLang="en-US" sz="2600" dirty="0">
                <a:solidFill>
                  <a:schemeClr val="bg1"/>
                </a:solidFill>
                <a:sym typeface="Times New Roman" panose="02020603050405020304" pitchFamily="18" charset="0"/>
              </a:rPr>
              <a:t>double radius = 1.0; 	// Assign 1.0 to variable radius</a:t>
            </a:r>
          </a:p>
          <a:p>
            <a:r>
              <a:rPr lang="en-US" altLang="en-US" sz="2600" dirty="0">
                <a:solidFill>
                  <a:schemeClr val="bg1"/>
                </a:solidFill>
                <a:sym typeface="Times New Roman" panose="02020603050405020304" pitchFamily="18" charset="0"/>
              </a:rPr>
              <a:t>int x = 5 * (3 / 2); 	// Assign the value of the expression</a:t>
            </a:r>
          </a:p>
          <a:p>
            <a:r>
              <a:rPr lang="en-US" altLang="en-US" sz="2600" dirty="0">
                <a:solidFill>
                  <a:schemeClr val="bg1"/>
                </a:solidFill>
                <a:sym typeface="Times New Roman" panose="02020603050405020304" pitchFamily="18" charset="0"/>
              </a:rPr>
              <a:t>x = y + 1;			// Assign the addition of y and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D0FE09-93D8-5793-822A-1F7BA354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Brainstorming</a:t>
            </a:r>
          </a:p>
        </p:txBody>
      </p:sp>
      <p:sp>
        <p:nvSpPr>
          <p:cNvPr id="8195" name="Text Placeholder 2">
            <a:extLst>
              <a:ext uri="{FF2B5EF4-FFF2-40B4-BE49-F238E27FC236}">
                <a16:creationId xmlns:a16="http://schemas.microsoft.com/office/drawing/2014/main" id="{E962F920-167C-08F1-9EF3-5B50E596A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7772400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The following statement is correct:</a:t>
            </a:r>
          </a:p>
          <a:p>
            <a:pPr lvl="1">
              <a:lnSpc>
                <a:spcPct val="120000"/>
              </a:lnSpc>
            </a:pPr>
            <a:r>
              <a:rPr lang="en-US" altLang="en-US" dirty="0" err="1">
                <a:solidFill>
                  <a:schemeClr val="bg1"/>
                </a:solidFill>
              </a:rPr>
              <a:t>System.out.println</a:t>
            </a:r>
            <a:r>
              <a:rPr lang="en-US" altLang="en-US" dirty="0">
                <a:solidFill>
                  <a:schemeClr val="bg1"/>
                </a:solidFill>
              </a:rPr>
              <a:t>(x = 1);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equivalent to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dirty="0">
                <a:solidFill>
                  <a:schemeClr val="bg1"/>
                </a:solidFill>
              </a:rPr>
              <a:t>x = 1;		</a:t>
            </a:r>
            <a:r>
              <a:rPr lang="en-US" altLang="en-US" dirty="0" err="1">
                <a:solidFill>
                  <a:schemeClr val="bg1"/>
                </a:solidFill>
              </a:rPr>
              <a:t>System.out.println</a:t>
            </a:r>
            <a:r>
              <a:rPr lang="en-US" altLang="en-US" dirty="0">
                <a:solidFill>
                  <a:schemeClr val="bg1"/>
                </a:solidFill>
              </a:rPr>
              <a:t>(x);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If a value is assigned to multiple variables, you can use this syntax: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dirty="0" err="1">
                <a:solidFill>
                  <a:schemeClr val="bg1"/>
                </a:solidFill>
                <a:sym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 = j = k = 1;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equivalent to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k = 1;		j = k;		</a:t>
            </a:r>
            <a:r>
              <a:rPr lang="en-US" altLang="en-US" dirty="0" err="1">
                <a:solidFill>
                  <a:schemeClr val="bg1"/>
                </a:solidFill>
                <a:sym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 = j;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69C8784-AC01-017B-7D9B-991CAF20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assignment statement</a:t>
            </a:r>
            <a:endParaRPr lang="en-IN" dirty="0"/>
          </a:p>
        </p:txBody>
      </p:sp>
      <p:sp>
        <p:nvSpPr>
          <p:cNvPr id="9219" name="Text Placeholder 2">
            <a:extLst>
              <a:ext uri="{FF2B5EF4-FFF2-40B4-BE49-F238E27FC236}">
                <a16:creationId xmlns:a16="http://schemas.microsoft.com/office/drawing/2014/main" id="{CF7834C1-ABD3-30D6-29DD-60444B3293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Data type of the variable on the left must be compatible with the data type of the value on the right. </a:t>
            </a:r>
          </a:p>
          <a:p>
            <a:pPr algn="just"/>
            <a:endParaRPr lang="en-US" altLang="en-US" dirty="0">
              <a:solidFill>
                <a:schemeClr val="bg1"/>
              </a:solidFill>
              <a:sym typeface="Times New Roman" panose="02020603050405020304" pitchFamily="18" charset="0"/>
            </a:endParaRPr>
          </a:p>
          <a:p>
            <a:pPr algn="just"/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For example, </a:t>
            </a:r>
            <a:r>
              <a:rPr lang="en-US" altLang="en-US" dirty="0">
                <a:solidFill>
                  <a:srgbClr val="FF0000"/>
                </a:solidFill>
                <a:sym typeface="Times New Roman" panose="02020603050405020304" pitchFamily="18" charset="0"/>
              </a:rPr>
              <a:t>int x = 1.0 would be illegal</a:t>
            </a:r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.</a:t>
            </a:r>
          </a:p>
          <a:p>
            <a:pPr algn="just"/>
            <a:endParaRPr lang="en-US" altLang="en-US" dirty="0">
              <a:solidFill>
                <a:schemeClr val="bg1"/>
              </a:solidFill>
              <a:sym typeface="Times New Roman" panose="02020603050405020304" pitchFamily="18" charset="0"/>
            </a:endParaRPr>
          </a:p>
          <a:p>
            <a:pPr algn="just"/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We cannot assign a double value (1.0) to an int variable without using type casting.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5CEB55F-6FBA-6E6B-5FB5-33607D74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Times New Roman" panose="02020603050405020304" pitchFamily="18" charset="0"/>
              </a:rPr>
              <a:t>Arithmetic Operators</a:t>
            </a:r>
          </a:p>
        </p:txBody>
      </p:sp>
      <p:sp>
        <p:nvSpPr>
          <p:cNvPr id="5123" name="Text Placeholder 2">
            <a:extLst>
              <a:ext uri="{FF2B5EF4-FFF2-40B4-BE49-F238E27FC236}">
                <a16:creationId xmlns:a16="http://schemas.microsoft.com/office/drawing/2014/main" id="{9E4725CC-1C1D-0D29-E7E7-D46A9E566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7772400" cy="1447800"/>
          </a:xfrm>
        </p:spPr>
        <p:txBody>
          <a:bodyPr>
            <a:normAutofit fontScale="92500"/>
          </a:bodyPr>
          <a:lstStyle/>
          <a:p>
            <a:pPr algn="just"/>
            <a:r>
              <a:rPr lang="en-US" altLang="en-US" dirty="0">
                <a:solidFill>
                  <a:schemeClr val="bg1"/>
                </a:solidFill>
                <a:sym typeface="Times New Roman" panose="02020603050405020304" pitchFamily="18" charset="0"/>
              </a:rPr>
              <a:t>Java provides operators that perform addition, subtraction, multiplication, and division.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61C6D7-9DEB-CD81-13BE-D141099FA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338880"/>
              </p:ext>
            </p:extLst>
          </p:nvPr>
        </p:nvGraphicFramePr>
        <p:xfrm>
          <a:off x="838200" y="3039151"/>
          <a:ext cx="7315200" cy="355917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6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Operator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6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002060"/>
                          </a:solidFill>
                        </a:rPr>
                        <a:t>Additive operator (also used for String concatenation)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8" marB="457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60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002060"/>
                          </a:solidFill>
                        </a:rPr>
                        <a:t>Subtraction operator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8" marB="457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60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002060"/>
                          </a:solidFill>
                        </a:rPr>
                        <a:t>Multiplication operator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8" marB="4572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60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002060"/>
                          </a:solidFill>
                        </a:rPr>
                        <a:t>Division operator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8" marB="4572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60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002060"/>
                          </a:solidFill>
                        </a:rPr>
                        <a:t>Remainder operator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8" marB="4572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83CCB50-5601-45D7-0E91-255B5363C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060" y="304800"/>
            <a:ext cx="7429499" cy="905482"/>
          </a:xfrm>
        </p:spPr>
        <p:txBody>
          <a:bodyPr/>
          <a:lstStyle/>
          <a:p>
            <a:r>
              <a:rPr lang="en-US" altLang="en-US" dirty="0">
                <a:sym typeface="Times New Roman" panose="02020603050405020304" pitchFamily="18" charset="0"/>
              </a:rPr>
              <a:t>Compound Assignments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E1C4A193-B074-AE06-F9FE-391531F4D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39863"/>
            <a:ext cx="83820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are combined with the simple assignment operator to create compound assignments.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Compound assignment operators are:</a:t>
            </a:r>
          </a:p>
          <a:p>
            <a:pPr marL="457200" lvl="1" indent="0" algn="ctr" eaLnBrk="1" hangingPunct="1"/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		 -=		*=		 /+		 %=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alt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x+=1;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x=x+1;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 increment the value of x by 1.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1817</TotalTime>
  <Words>2660</Words>
  <Application>Microsoft Office PowerPoint</Application>
  <PresentationFormat>On-screen Show (4:3)</PresentationFormat>
  <Paragraphs>424</Paragraphs>
  <Slides>39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Consolas</vt:lpstr>
      <vt:lpstr>Courier New</vt:lpstr>
      <vt:lpstr>Times New Roman</vt:lpstr>
      <vt:lpstr>Tw Cen MT</vt:lpstr>
      <vt:lpstr>var(--vscode-repl-font-family)</vt:lpstr>
      <vt:lpstr>Wingdings</vt:lpstr>
      <vt:lpstr>Circuit</vt:lpstr>
      <vt:lpstr>PowerPoint Presentation</vt:lpstr>
      <vt:lpstr>Outlines    </vt:lpstr>
      <vt:lpstr>Introduction</vt:lpstr>
      <vt:lpstr>Assignment Operator</vt:lpstr>
      <vt:lpstr>PowerPoint Presentation</vt:lpstr>
      <vt:lpstr>Brainstorming</vt:lpstr>
      <vt:lpstr>assignment statement</vt:lpstr>
      <vt:lpstr>Arithmetic Operators</vt:lpstr>
      <vt:lpstr>Compound Assignments</vt:lpstr>
      <vt:lpstr>Relational Operators</vt:lpstr>
      <vt:lpstr>PowerPoint Presentation</vt:lpstr>
      <vt:lpstr>Unary Operators</vt:lpstr>
      <vt:lpstr>Boolean Logical Operators</vt:lpstr>
      <vt:lpstr>Boolean </vt:lpstr>
      <vt:lpstr>Bitwise Logical NOT</vt:lpstr>
      <vt:lpstr>Bitwise Logical AND</vt:lpstr>
      <vt:lpstr>Bitwise Logical OR</vt:lpstr>
      <vt:lpstr>Bitwise Logical XOR</vt:lpstr>
      <vt:lpstr>Short-Circuit Logical Operators</vt:lpstr>
      <vt:lpstr>Contd..</vt:lpstr>
      <vt:lpstr>The ? : Operator</vt:lpstr>
      <vt:lpstr>Contd…</vt:lpstr>
      <vt:lpstr>Bitwise Operators</vt:lpstr>
      <vt:lpstr>Bitwise Logical Operators</vt:lpstr>
      <vt:lpstr>The Left Shift Operator</vt:lpstr>
      <vt:lpstr>The Right Shift Operator</vt:lpstr>
      <vt:lpstr>PowerPoint Presentation</vt:lpstr>
      <vt:lpstr>Signed vs. Unsigned Right Shift</vt:lpstr>
      <vt:lpstr>Contd…</vt:lpstr>
      <vt:lpstr>The Unsigned Right Shift</vt:lpstr>
      <vt:lpstr>Operator Precedence</vt:lpstr>
      <vt:lpstr>Brainstorming 1</vt:lpstr>
      <vt:lpstr>PowerPoint Presentation</vt:lpstr>
      <vt:lpstr>Brainstorming 2</vt:lpstr>
      <vt:lpstr>Brainstorming 3</vt:lpstr>
      <vt:lpstr>Brainstorming 4</vt:lpstr>
      <vt:lpstr>Instanceof Operators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RA-V</dc:creator>
  <cp:lastModifiedBy>Aman Singh</cp:lastModifiedBy>
  <cp:revision>169</cp:revision>
  <dcterms:created xsi:type="dcterms:W3CDTF">2006-08-16T00:00:00Z</dcterms:created>
  <dcterms:modified xsi:type="dcterms:W3CDTF">2025-06-26T11:10:38Z</dcterms:modified>
</cp:coreProperties>
</file>