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74" r:id="rId8"/>
    <p:sldId id="261" r:id="rId9"/>
    <p:sldId id="270" r:id="rId10"/>
    <p:sldId id="269" r:id="rId11"/>
    <p:sldId id="268" r:id="rId12"/>
    <p:sldId id="262" r:id="rId13"/>
    <p:sldId id="263" r:id="rId14"/>
    <p:sldId id="264" r:id="rId15"/>
    <p:sldId id="265" r:id="rId16"/>
    <p:sldId id="272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sto MT" panose="02040603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0" autoAdjust="0"/>
    <p:restoredTop sz="94660"/>
  </p:normalViewPr>
  <p:slideViewPr>
    <p:cSldViewPr>
      <p:cViewPr>
        <p:scale>
          <a:sx n="50" d="100"/>
          <a:sy n="50" d="100"/>
        </p:scale>
        <p:origin x="327" y="6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F05E2-80D9-D4CF-D14D-9F2FE495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A2B9B-24A2-4C7F-9E0F-A2D64B4A8128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E53BD-7EC2-6691-015B-5EBBC8A7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DADBA-95B5-7751-3864-A4FF0290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A3EAE-A21B-467E-9ECE-9997EE195B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68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late-V2-SD-panoPhotoInset.png">
            <a:extLst>
              <a:ext uri="{FF2B5EF4-FFF2-40B4-BE49-F238E27FC236}">
                <a16:creationId xmlns:a16="http://schemas.microsoft.com/office/drawing/2014/main" id="{702096CF-B59D-EF1D-3D9D-29D1B9A29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539750"/>
            <a:ext cx="7654925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23CEEE58-C874-E5CE-CDB4-0DB6578B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14A0C-8E2C-46C8-82E0-006626429243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BADF2EB-0362-C2D3-7DB6-73556202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9617532-BE11-C62E-C3D8-0E5BFBA3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15CC4-7D32-4862-AE2F-9A055CAB0B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17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F9B7662-CB5C-1DAA-86F4-4C908ABE9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A675B-665B-4788-8828-9E80F9D5592F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A1969-6FA3-AED1-81F8-5E63C073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17D16-6EDD-70DE-3B98-981CA58F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8FE67-CC46-42C2-B740-87A22D59C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15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B41BC3-0099-C9E6-F370-550E8934E83A}"/>
              </a:ext>
            </a:extLst>
          </p:cNvPr>
          <p:cNvSpPr txBox="1"/>
          <p:nvPr/>
        </p:nvSpPr>
        <p:spPr>
          <a:xfrm>
            <a:off x="627063" y="873125"/>
            <a:ext cx="457200" cy="585788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79D97-D690-C7E7-6273-9D6FEF148E2C}"/>
              </a:ext>
            </a:extLst>
          </p:cNvPr>
          <p:cNvSpPr txBox="1"/>
          <p:nvPr/>
        </p:nvSpPr>
        <p:spPr>
          <a:xfrm>
            <a:off x="7827963" y="29337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3D7AF3C-3ADE-20F4-BDC8-3340281529D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1852F-4F09-443E-96FC-315650F65105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CA4181C-5E5D-F5B6-146C-970B7416D1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AACE7A6-507B-ECDF-1020-48A74B2A33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A7C2E-5F06-46E9-805A-D37CF2B93B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276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02D26D8-5212-56AC-4537-6B33CFB2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FF2E8-629F-4538-834D-ECCD7E572436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94D3C-D62C-3F06-2839-93D90DC1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3EAD-E1D2-969E-13F4-F8EDDA21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3C994-3812-434D-A4AD-A760A625B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01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E3DCBD-5151-F146-F684-B4DF80AC6C0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BD255-FF4C-4219-9EFB-9C64615CB10A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0E979DD-F30E-88B2-E60F-EB1DC6A2529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B7C89C-62CC-AC9E-92F5-D2EE4506767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589D0-5B0D-460B-A25B-AE3C95BBF8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200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Slate-V2-SD-3colPhotoInset.png">
            <a:extLst>
              <a:ext uri="{FF2B5EF4-FFF2-40B4-BE49-F238E27FC236}">
                <a16:creationId xmlns:a16="http://schemas.microsoft.com/office/drawing/2014/main" id="{25BD9E67-810C-D6BA-BDA5-7E92157A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Slate-V2-SD-3colPhotoInset.png">
            <a:extLst>
              <a:ext uri="{FF2B5EF4-FFF2-40B4-BE49-F238E27FC236}">
                <a16:creationId xmlns:a16="http://schemas.microsoft.com/office/drawing/2014/main" id="{B67C8FAC-E5A1-1EC4-EA1C-8DB2B0B3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063" y="1825625"/>
            <a:ext cx="2528887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Slate-V2-SD-3colPhotoInset.png">
            <a:extLst>
              <a:ext uri="{FF2B5EF4-FFF2-40B4-BE49-F238E27FC236}">
                <a16:creationId xmlns:a16="http://schemas.microsoft.com/office/drawing/2014/main" id="{616605DD-EB7B-EC39-9154-7A19E0BA9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825625"/>
            <a:ext cx="2528888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715AB72A-86E1-E725-D917-D6B133198BE9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4B2F5-6A14-4831-9F8F-3EE82B4AD733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3B37425-07C9-EF91-66BA-95318E3BF23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5568ECB-98D2-F1B2-1D9F-9BD86482CAC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0A99F-9C7D-44DF-9869-A4556B9EAA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031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5619D-1FC9-4952-16A8-15006A0F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F7C5E-80F6-4F2D-84C5-26CCA37584B4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13745-083F-DB73-3DFD-85ED6EC3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B8FF9-5A63-4C56-ED25-A163665C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C382C-98AC-4E35-8AC3-E403D898C5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832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076F0-E384-45AE-0D96-EE1AC3A5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6F6FD-DBF3-490D-A52C-1D6A1CC1A820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77A2-7040-6EB3-A0F9-49BDC066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09D6-F483-5AD5-1FE8-3FBC4414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2A2F5-9315-451E-AB8D-F5E0E3C62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04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EBE11-4446-DB7B-3BEB-E4E5A2DE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66E10-A7B0-4B5E-8CE2-BBADC3F051AE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D7EF6-8049-0B20-E7CF-0D09891AC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A10D0-C8B0-D365-76A1-50312FAD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FEED0-A04D-4B6B-A031-1397BE631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05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3090-A2DD-4795-8619-8C1399779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2C726-CAE0-4AE0-A7C7-A37DE70620A3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A567-E7EF-E80B-0E00-1C0FDA0A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B6A7E-7612-328F-F564-609534F9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52CD5-8899-4E69-A12E-AAD773A9AB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40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751E075-F727-B3A2-26B2-9221B888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2460C-DB8D-4D25-8C94-EEF1C4F9FC69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A463B6-D5FB-BE81-C23E-094304888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D3E641-BC5E-6E73-F890-C7FE39DF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C25B8-0553-4D37-869C-643170C050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2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late-V2-SD-compPhotoInset.png">
            <a:extLst>
              <a:ext uri="{FF2B5EF4-FFF2-40B4-BE49-F238E27FC236}">
                <a16:creationId xmlns:a16="http://schemas.microsoft.com/office/drawing/2014/main" id="{72C50830-86BF-AC73-6BEB-845C5DC05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70063"/>
            <a:ext cx="3786188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Slate-V2-SD-compPhotoInset.png">
            <a:extLst>
              <a:ext uri="{FF2B5EF4-FFF2-40B4-BE49-F238E27FC236}">
                <a16:creationId xmlns:a16="http://schemas.microsoft.com/office/drawing/2014/main" id="{5346E616-26F6-C3EE-FDF9-6ED8244C9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1770063"/>
            <a:ext cx="3787775" cy="411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37CF157-71AF-A88C-BAA4-62CCEE55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3291-9AC6-426F-A167-4B4DFE4AE0BE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EECA3A6-24B5-8CFD-E670-6BD68FC9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3512299-0EF2-4B1E-E4B8-30A02F02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695C2-6683-4A18-9A82-A54AE87A6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92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59154CC-3CB7-3221-6C7F-B26E972A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81D14-1BE6-4D8D-89F8-DD9784778703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6B250F5-5FD3-2A01-EA18-49E5C664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2FAA5E4-F031-AA81-3A74-DE106365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E77B6-3C99-4ED3-B38A-1C61F104EB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99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26C9507-12C4-A1E9-292F-8C8FA74F0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EEFCF-AC1B-4D4D-86C0-2E41AF3A091C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15BB911-07B0-FC13-A3FE-CD4F0756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A5C0BD8-1A26-4A17-90BF-0A56EEAC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5D5A7-1967-410F-9628-DAEE1AABB2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80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/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5C2571-2E40-9CC4-01EA-BA43C185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436EB-3B17-40FF-9CB7-4EB20AF738EC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084C8B-7EBF-FA50-714A-298752F7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EFA301-6E39-879A-5984-2AB61E2F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1456F-094A-4F28-9F59-F8B6BE58F5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78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late-V2-SD-vertPhotoInset.png">
            <a:extLst>
              <a:ext uri="{FF2B5EF4-FFF2-40B4-BE49-F238E27FC236}">
                <a16:creationId xmlns:a16="http://schemas.microsoft.com/office/drawing/2014/main" id="{9BFD0046-3ED2-9AD4-4CDB-C75085B88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0" y="609600"/>
            <a:ext cx="3427413" cy="520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43F5E326-60C4-3F07-E68C-DFCD1998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77370-3EBF-4A10-8389-2C45C581217C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FA59F756-DE50-E1BF-B5F3-7D4B697D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DE8CB50-BE60-EB83-F82A-F09E4685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3726-AC85-41D6-95AC-E5AC6C9A9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96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349CF-7BE2-DD1B-8E83-765F58DB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64463" cy="9699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3AB28-C0F2-A4E7-7046-A089E147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31963"/>
            <a:ext cx="7764463" cy="405923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1E9A-2DEF-6A9A-D3F3-106D9C34A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59450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D742E5EA-841B-4DF1-98E6-A616CBF975E3}" type="datetimeFigureOut">
              <a:rPr lang="en-US"/>
              <a:pPr>
                <a:defRPr/>
              </a:pPr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EDFF-3C14-25FF-1CC4-514BB501B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" y="5883275"/>
            <a:ext cx="500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516AA-1FD0-888A-DB19-1AE9310E6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113" y="5883275"/>
            <a:ext cx="565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6599BA24-F668-4D3B-899C-DA2C3A94F7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22" r:id="rId5"/>
    <p:sldLayoutId id="2147483714" r:id="rId6"/>
    <p:sldLayoutId id="2147483715" r:id="rId7"/>
    <p:sldLayoutId id="2147483716" r:id="rId8"/>
    <p:sldLayoutId id="2147483723" r:id="rId9"/>
    <p:sldLayoutId id="2147483724" r:id="rId10"/>
    <p:sldLayoutId id="2147483717" r:id="rId11"/>
    <p:sldLayoutId id="2147483725" r:id="rId12"/>
    <p:sldLayoutId id="2147483718" r:id="rId13"/>
    <p:sldLayoutId id="2147483719" r:id="rId14"/>
    <p:sldLayoutId id="2147483726" r:id="rId15"/>
    <p:sldLayoutId id="2147483720" r:id="rId16"/>
    <p:sldLayoutId id="2147483721" r:id="rId17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Trebuchet MS" panose="020B0603020202020204" pitchFamily="34" charset="0"/>
          <a:cs typeface="Trebuchet MS"/>
        </a:defRPr>
      </a:lvl1pPr>
      <a:lvl2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Calisto MT" panose="02040603050505030304" pitchFamily="18" charset="0"/>
          <a:ea typeface="Trebuchet MS" panose="020B0603020202020204" pitchFamily="34" charset="0"/>
          <a:cs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48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19138" indent="-269875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5525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5888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225" indent="-215900" algn="l" defTabSz="457200" rtl="0" fontAlgn="base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pitchFamily="18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>
            <a:extLst>
              <a:ext uri="{FF2B5EF4-FFF2-40B4-BE49-F238E27FC236}">
                <a16:creationId xmlns:a16="http://schemas.microsoft.com/office/drawing/2014/main" id="{CDC8BE5A-5CA0-E997-3C6D-29D8C0F52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altLang="en-US">
                <a:ea typeface="+mj-ea"/>
              </a:rPr>
              <a:t>ACCESS MODIFIERS IN JAVA</a:t>
            </a:r>
          </a:p>
        </p:txBody>
      </p:sp>
      <p:sp>
        <p:nvSpPr>
          <p:cNvPr id="6146" name="Subtitle 2">
            <a:extLst>
              <a:ext uri="{FF2B5EF4-FFF2-40B4-BE49-F238E27FC236}">
                <a16:creationId xmlns:a16="http://schemas.microsoft.com/office/drawing/2014/main" id="{159868D0-CA76-93C2-71FF-79EF5B8EF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3598863"/>
            <a:ext cx="7078663" cy="1049337"/>
          </a:xfrm>
        </p:spPr>
        <p:txBody>
          <a:bodyPr/>
          <a:lstStyle/>
          <a:p>
            <a:pPr fontAlgn="auto">
              <a:buFont typeface="Wingdings 2" charset="2"/>
              <a:buNone/>
              <a:defRPr/>
            </a:pP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5134-6398-7DFF-E695-5910A2625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7764463" cy="9699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Default Access Modifier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D505A-2C63-8410-8B42-CA9E8878942D}"/>
              </a:ext>
            </a:extLst>
          </p:cNvPr>
          <p:cNvSpPr txBox="1"/>
          <p:nvPr/>
        </p:nvSpPr>
        <p:spPr>
          <a:xfrm>
            <a:off x="5029200" y="1446074"/>
            <a:ext cx="40415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// A.java file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3D41F2-826A-3984-812C-F9D21CAE1E99}"/>
              </a:ext>
            </a:extLst>
          </p:cNvPr>
          <p:cNvSpPr txBox="1"/>
          <p:nvPr/>
        </p:nvSpPr>
        <p:spPr>
          <a:xfrm>
            <a:off x="76200" y="3902839"/>
            <a:ext cx="70133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// B.java file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mypack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pack.*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🚫 Compile-time Error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🚫 Compile-time Error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180D9EC-31F7-C2B1-F84B-CF729F0B4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65" y="1376218"/>
            <a:ext cx="4786835" cy="18933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access modifier is used, so:</a:t>
            </a:r>
          </a:p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A has </a:t>
            </a:r>
            <a:r>
              <a:rPr kumimoji="0" lang="en-US" altLang="en-US" sz="16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(package-private) access.</a:t>
            </a:r>
          </a:p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void msg() also has </a:t>
            </a:r>
            <a:r>
              <a:rPr kumimoji="0" lang="en-US" altLang="en-US" sz="16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access.</a:t>
            </a:r>
          </a:p>
          <a:p>
            <a:pPr lvl="0">
              <a:lnSpc>
                <a:spcPct val="150000"/>
              </a:lnSpc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➡️ Both the class and its method are only visible within the same package (pack).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9AA3C-15E6-466F-A2EF-85528CF0B73F}"/>
              </a:ext>
            </a:extLst>
          </p:cNvPr>
          <p:cNvSpPr txBox="1"/>
          <p:nvPr/>
        </p:nvSpPr>
        <p:spPr>
          <a:xfrm>
            <a:off x="3200400" y="3517021"/>
            <a:ext cx="5943600" cy="1554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fontAlgn="auto">
              <a:spcBef>
                <a:spcPts val="58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i="1" dirty="0">
                <a:latin typeface="Arial" pitchFamily="34" charset="0"/>
                <a:cs typeface="Arial" pitchFamily="34" charset="0"/>
              </a:rPr>
              <a:t>If you don't use any modifier, it is treated as </a:t>
            </a:r>
            <a:r>
              <a:rPr lang="en-US" b="1" i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default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by default. The default modifier is accessible </a:t>
            </a:r>
            <a:r>
              <a:rPr lang="en-US" b="1" i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only within package</a:t>
            </a:r>
            <a:r>
              <a:rPr lang="en-US" i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 fontAlgn="auto">
              <a:spcBef>
                <a:spcPts val="58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i="1" dirty="0">
                <a:latin typeface="Arial" pitchFamily="34" charset="0"/>
                <a:cs typeface="Arial" pitchFamily="34" charset="0"/>
              </a:rPr>
              <a:t>The scope of class A and its method msg() is default so it cannot be accessed from outside the package.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146136-DB1F-C58B-8F6E-58D59261AA70}"/>
              </a:ext>
            </a:extLst>
          </p:cNvPr>
          <p:cNvCxnSpPr/>
          <p:nvPr/>
        </p:nvCxnSpPr>
        <p:spPr>
          <a:xfrm>
            <a:off x="2133600" y="1905000"/>
            <a:ext cx="2895600" cy="228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989A9-1757-95F4-DF06-1CAAAADD8734}"/>
              </a:ext>
            </a:extLst>
          </p:cNvPr>
          <p:cNvCxnSpPr/>
          <p:nvPr/>
        </p:nvCxnSpPr>
        <p:spPr>
          <a:xfrm>
            <a:off x="2819400" y="2286000"/>
            <a:ext cx="2209800" cy="15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6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CD290-F675-ECB1-B356-BDDB8895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access modifiers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F0082A-1ECE-AF7E-BBF0-2E916BFB8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96572"/>
              </p:ext>
            </p:extLst>
          </p:nvPr>
        </p:nvGraphicFramePr>
        <p:xfrm>
          <a:off x="685798" y="1569731"/>
          <a:ext cx="7764465" cy="26517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52893">
                  <a:extLst>
                    <a:ext uri="{9D8B030D-6E8A-4147-A177-3AD203B41FA5}">
                      <a16:colId xmlns:a16="http://schemas.microsoft.com/office/drawing/2014/main" val="871120216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1624934527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3404517334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216283635"/>
                    </a:ext>
                  </a:extLst>
                </a:gridCol>
                <a:gridCol w="1552893">
                  <a:extLst>
                    <a:ext uri="{9D8B030D-6E8A-4147-A177-3AD203B41FA5}">
                      <a16:colId xmlns:a16="http://schemas.microsoft.com/office/drawing/2014/main" val="1074084777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IN" sz="1800" b="1"/>
                        <a:t>Modifier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Same Class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Same Package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Subclass (Different Package)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Other Packages</a:t>
                      </a:r>
                      <a:endParaRPr lang="en-IN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6257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87107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default (no modifier)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0664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3558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811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46AEBD-CC04-8C84-C5F1-17D0F6D880E6}"/>
              </a:ext>
            </a:extLst>
          </p:cNvPr>
          <p:cNvSpPr txBox="1"/>
          <p:nvPr/>
        </p:nvSpPr>
        <p:spPr>
          <a:xfrm>
            <a:off x="609600" y="4419600"/>
            <a:ext cx="7848602" cy="212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public: Accessible from anywhere.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default (package-private): Accessible only within the same package.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protected: Accessible in the same package and also in subclasses, even if they’re in different packages.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private: Only accessible within the same class.</a:t>
            </a:r>
          </a:p>
        </p:txBody>
      </p:sp>
    </p:spTree>
    <p:extLst>
      <p:ext uri="{BB962C8B-B14F-4D97-AF65-F5344CB8AC3E}">
        <p14:creationId xmlns:p14="http://schemas.microsoft.com/office/powerpoint/2010/main" val="109554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3FFD132-8586-D5AA-4DFA-F353FD9D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>
                <a:solidFill>
                  <a:srgbClr val="FF0000"/>
                </a:solidFill>
                <a:ea typeface="+mj-ea"/>
              </a:rPr>
              <a:t>Protected Access Modifier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CB30968-A892-6A99-2959-4368DE036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pPr indent="-306000" algn="just" fontAlgn="auto">
              <a:buFont typeface="Wingdings 2" charset="2"/>
              <a:buChar char="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protected access modifier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is accessible within package and outside the package but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inheritance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only. </a:t>
            </a:r>
          </a:p>
          <a:p>
            <a:pPr indent="-306000" algn="just" fontAlgn="auto">
              <a:buFont typeface="Wingdings 2" charset="2"/>
              <a:buChar char=""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06000" algn="just" fontAlgn="auto">
              <a:buFont typeface="Wingdings 2" charset="2"/>
              <a:buChar char="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protected access modifier can be applied on the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member, method and constructor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-306000" algn="just" fontAlgn="auto">
              <a:buFont typeface="Wingdings 2" charset="2"/>
              <a:buChar char=""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06000" algn="just" fontAlgn="auto">
              <a:buFont typeface="Wingdings 2" charset="2"/>
              <a:buChar char="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can't be applied on the class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indent="-306000" fontAlgn="auto">
              <a:buFont typeface="Wingdings 2" charset="2"/>
              <a:buChar char=""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BEBBD1-A575-585E-416F-6E664A0A4859}"/>
              </a:ext>
            </a:extLst>
          </p:cNvPr>
          <p:cNvSpPr txBox="1"/>
          <p:nvPr/>
        </p:nvSpPr>
        <p:spPr>
          <a:xfrm>
            <a:off x="609600" y="381000"/>
            <a:ext cx="7696200" cy="2771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myutils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0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 from Helper!"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EE3B8E-57BD-3A68-DB89-AC243AC3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52800"/>
            <a:ext cx="8610600" cy="33729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4DE-7589-B66C-8714-7AF5B192F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ea typeface="+mj-ea"/>
              </a:rPr>
              <a:t>Public 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213C8-5904-2002-A506-B04BEB53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838200"/>
            <a:ext cx="7772400" cy="914400"/>
          </a:xfrm>
        </p:spPr>
        <p:txBody>
          <a:bodyPr>
            <a:normAutofit/>
          </a:bodyPr>
          <a:lstStyle/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Font typeface="Wingdings 2" charset="2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public access modifier</a:t>
            </a:r>
            <a:r>
              <a:rPr lang="en-US" dirty="0">
                <a:latin typeface="Arial" pitchFamily="34" charset="0"/>
                <a:cs typeface="Arial" pitchFamily="34" charset="0"/>
              </a:rPr>
              <a:t> is accessible everywhere. It has the widest scope among all other modifiers. </a:t>
            </a: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Font typeface="Wingdings 2" charset="2"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AA40F-CCC1-5A39-7E81-2445B969C736}"/>
              </a:ext>
            </a:extLst>
          </p:cNvPr>
          <p:cNvSpPr txBox="1"/>
          <p:nvPr/>
        </p:nvSpPr>
        <p:spPr>
          <a:xfrm>
            <a:off x="228600" y="2227838"/>
            <a:ext cx="8610600" cy="4110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myutils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200" b="0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 from Helper!"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857F753-135E-F07E-1FCB-A966EE66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>
                <a:solidFill>
                  <a:srgbClr val="FF0000"/>
                </a:solidFill>
                <a:ea typeface="+mj-ea"/>
              </a:rPr>
              <a:t>All Java Access Modifiers</a:t>
            </a:r>
          </a:p>
        </p:txBody>
      </p:sp>
      <p:pic>
        <p:nvPicPr>
          <p:cNvPr id="15363" name="Content Placeholder 3" descr="access.jpg">
            <a:extLst>
              <a:ext uri="{FF2B5EF4-FFF2-40B4-BE49-F238E27FC236}">
                <a16:creationId xmlns:a16="http://schemas.microsoft.com/office/drawing/2014/main" id="{E891EB91-6C12-173D-940D-2A0BF9AF3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524000"/>
            <a:ext cx="8763000" cy="48768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81DB-213D-EB5C-B819-F76C4B4D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Access Modifiers with Method Overriding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67FAC-FC04-3D37-94D7-80BBB1980BB4}"/>
              </a:ext>
            </a:extLst>
          </p:cNvPr>
          <p:cNvSpPr txBox="1"/>
          <p:nvPr/>
        </p:nvSpPr>
        <p:spPr>
          <a:xfrm>
            <a:off x="457200" y="1600200"/>
            <a:ext cx="8001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Hellojava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1" u="sng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u="sng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Hellojava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);}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C.T.Error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BA26E-90D2-49BB-532A-3A484DA02143}"/>
              </a:ext>
            </a:extLst>
          </p:cNvPr>
          <p:cNvSpPr txBox="1"/>
          <p:nvPr/>
        </p:nvSpPr>
        <p:spPr>
          <a:xfrm>
            <a:off x="76200" y="5504527"/>
            <a:ext cx="8915400" cy="1277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 fontAlgn="auto">
              <a:spcBef>
                <a:spcPts val="58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If you are overriding any method, overridden method (i.e. declared in subclass) must not be more restrictive.</a:t>
            </a:r>
          </a:p>
          <a:p>
            <a:pPr marL="285750" indent="-285750" algn="just" fontAlgn="auto">
              <a:spcBef>
                <a:spcPts val="58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default modifier is more restrictive than protected. That is why there is compile time error.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665FE-EA8D-96AD-8325-BF0EAA0DE82F}"/>
              </a:ext>
            </a:extLst>
          </p:cNvPr>
          <p:cNvSpPr txBox="1"/>
          <p:nvPr/>
        </p:nvSpPr>
        <p:spPr>
          <a:xfrm>
            <a:off x="3733800" y="2590800"/>
            <a:ext cx="533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// error: </a:t>
            </a:r>
            <a:r>
              <a:rPr lang="en-IN" dirty="0" err="1"/>
              <a:t>msg</a:t>
            </a:r>
            <a:r>
              <a:rPr lang="en-IN" dirty="0"/>
              <a:t>() in B cannot override </a:t>
            </a:r>
            <a:r>
              <a:rPr lang="en-IN" dirty="0" err="1"/>
              <a:t>msg</a:t>
            </a:r>
            <a:r>
              <a:rPr lang="en-IN" dirty="0"/>
              <a:t>() in A</a:t>
            </a:r>
          </a:p>
        </p:txBody>
      </p:sp>
    </p:spTree>
    <p:extLst>
      <p:ext uri="{BB962C8B-B14F-4D97-AF65-F5344CB8AC3E}">
        <p14:creationId xmlns:p14="http://schemas.microsoft.com/office/powerpoint/2010/main" val="2262655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1209-800D-F86F-CEF2-58F161A4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01F2-69C3-85EA-5C5E-CAE1BFC7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b="1" dirty="0"/>
              <a:t>cannot reduce the visibility</a:t>
            </a:r>
            <a:r>
              <a:rPr lang="en-US" dirty="0"/>
              <a:t> of an overridden method from the superclass.“</a:t>
            </a:r>
          </a:p>
          <a:p>
            <a:r>
              <a:rPr lang="en-IN" b="1" dirty="0"/>
              <a:t>visibility hierarchy</a:t>
            </a:r>
            <a:r>
              <a:rPr lang="en-IN" dirty="0"/>
              <a:t>:</a:t>
            </a:r>
          </a:p>
          <a:p>
            <a:pPr lvl="1"/>
            <a:r>
              <a:rPr lang="en-IN" sz="2000" dirty="0"/>
              <a:t>private &lt; default &lt; protected &lt; public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190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2DB23-5CEB-ED86-7595-8598F7B88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8692-DDD0-3FE7-23FA-D57D72DF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DDCAB-6FC4-7A7C-8F07-62CD649FF073}"/>
              </a:ext>
            </a:extLst>
          </p:cNvPr>
          <p:cNvSpPr txBox="1"/>
          <p:nvPr/>
        </p:nvSpPr>
        <p:spPr>
          <a:xfrm>
            <a:off x="457200" y="1828800"/>
            <a:ext cx="8001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Hellojava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Hellojava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);} 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 no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C.T.Error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936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C481-CF41-9B56-A50F-A9FCEC17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define class (</a:t>
            </a:r>
            <a:r>
              <a:rPr lang="en-IN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A81A1-58C4-7668-0823-7C072EC4FFC9}"/>
              </a:ext>
            </a:extLst>
          </p:cNvPr>
          <p:cNvSpPr txBox="1"/>
          <p:nvPr/>
        </p:nvSpPr>
        <p:spPr>
          <a:xfrm>
            <a:off x="685799" y="1600200"/>
            <a:ext cx="7764463" cy="5121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lnSpc>
                <a:spcPct val="150000"/>
              </a:lnSpc>
              <a:buNone/>
            </a:pP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  <a:buNone/>
            </a:pP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  <a:buNone/>
            </a:pP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method in 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458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B23C828-D6D9-55B1-D887-72432F13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>
                <a:solidFill>
                  <a:srgbClr val="FF0000"/>
                </a:solidFill>
                <a:ea typeface="+mj-ea"/>
              </a:rPr>
              <a:t>Introduction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76533D97-B189-800A-DAFD-C203111AE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058751"/>
          </a:xfrm>
        </p:spPr>
        <p:txBody>
          <a:bodyPr/>
          <a:lstStyle/>
          <a:p>
            <a:pPr indent="-306000" algn="just" fontAlgn="auto">
              <a:buFont typeface="Wingdings 2" charset="2"/>
              <a:buChar char="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access modifiers in java specifies accessibility (scope) of a data member, method, constructor or class. </a:t>
            </a:r>
          </a:p>
          <a:p>
            <a:pPr indent="-306000" algn="just" fontAlgn="auto">
              <a:buFont typeface="Wingdings 2" panose="05020102010507070707" pitchFamily="18" charset="2"/>
              <a:buNone/>
              <a:defRPr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306000" algn="just" fontAlgn="auto">
              <a:buFont typeface="Wingdings 2" charset="2"/>
              <a:buChar char="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There are 4 types of java access modifiers:</a:t>
            </a:r>
          </a:p>
          <a:p>
            <a:pPr indent="-306000" algn="just" fontAlgn="auto">
              <a:buFont typeface="Wingdings 2" charset="2"/>
              <a:buChar char="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</a:p>
          <a:p>
            <a:pPr indent="-306000" algn="just" fontAlgn="auto">
              <a:buFont typeface="Wingdings 2" charset="2"/>
              <a:buChar char="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  <a:p>
            <a:pPr indent="-306000" algn="just" fontAlgn="auto">
              <a:buFont typeface="Wingdings 2" charset="2"/>
              <a:buChar char="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</a:p>
          <a:p>
            <a:pPr indent="-306000" algn="just" fontAlgn="auto">
              <a:buFont typeface="Wingdings 2" charset="2"/>
              <a:buChar char=""/>
              <a:defRPr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</a:p>
          <a:p>
            <a:pPr indent="-306000" fontAlgn="auto">
              <a:buFont typeface="Wingdings 2" charset="2"/>
              <a:buChar char=""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0DB503F-B898-876A-7431-4D06DC3D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>
                <a:solidFill>
                  <a:srgbClr val="FF0000"/>
                </a:solidFill>
                <a:ea typeface="+mj-ea"/>
              </a:rPr>
              <a:t>Private Access Modifier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A966A-7FB1-84B4-FF1F-18751D21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914400"/>
          </a:xfrm>
        </p:spPr>
        <p:txBody>
          <a:bodyPr>
            <a:normAutofit/>
          </a:bodyPr>
          <a:lstStyle/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 2" charset="2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The private access modifier is accessible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only within class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 2" charset="2"/>
              <a:buNone/>
              <a:defRPr/>
            </a:pPr>
            <a:r>
              <a:rPr lang="en-US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Example: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 2" charset="2"/>
              <a:buNone/>
              <a:defRPr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70D2E-101E-1468-BE7F-967B2DBEEC97}"/>
              </a:ext>
            </a:extLst>
          </p:cNvPr>
          <p:cNvSpPr txBox="1"/>
          <p:nvPr/>
        </p:nvSpPr>
        <p:spPr>
          <a:xfrm>
            <a:off x="838200" y="2059989"/>
            <a:ext cx="7772400" cy="6095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800" b="1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method in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myMethod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b="0" i="1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// error:</a:t>
            </a:r>
            <a:r>
              <a:rPr lang="en-IN" b="0" i="1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/>
              <a:t>private access in </a:t>
            </a:r>
            <a:r>
              <a:rPr lang="en-IN" dirty="0" err="1"/>
              <a:t>MyClass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8A0B322-C7E2-C855-B65D-00BA225E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b="1">
                <a:solidFill>
                  <a:srgbClr val="FF0000"/>
                </a:solidFill>
                <a:ea typeface="+mj-ea"/>
              </a:rPr>
              <a:t>Private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FBD1-9E21-E76C-E0BB-3D9C14465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1295400"/>
          </a:xfrm>
        </p:spPr>
        <p:txBody>
          <a:bodyPr>
            <a:normAutofit/>
          </a:bodyPr>
          <a:lstStyle/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Font typeface="Wingdings 2" charset="2"/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If you make any class constructor private, you </a:t>
            </a:r>
            <a:r>
              <a:rPr lang="en-US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cannot create the instance of that class from outside the class</a:t>
            </a:r>
            <a:r>
              <a:rPr lang="en-US" dirty="0">
                <a:latin typeface="Arial" pitchFamily="34" charset="0"/>
                <a:cs typeface="Arial" pitchFamily="34" charset="0"/>
              </a:rPr>
              <a:t>. </a:t>
            </a: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Font typeface="Wingdings 2" charset="2"/>
              <a:buNone/>
              <a:defRPr/>
            </a:pPr>
            <a:r>
              <a:rPr lang="en-US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Example: </a:t>
            </a: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Font typeface="Wingdings 2" charset="2"/>
              <a:buNone/>
              <a:defRPr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E0EDA-EB90-1567-0C83-6489E78C4126}"/>
              </a:ext>
            </a:extLst>
          </p:cNvPr>
          <p:cNvSpPr txBox="1"/>
          <p:nvPr/>
        </p:nvSpPr>
        <p:spPr>
          <a:xfrm>
            <a:off x="228600" y="2362200"/>
            <a:ext cx="7620000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 </a:t>
            </a:r>
            <a:r>
              <a:rPr lang="en-IN" dirty="0"/>
              <a:t>// Private constructor</a:t>
            </a:r>
          </a:p>
          <a:p>
            <a:pPr>
              <a:lnSpc>
                <a:spcPct val="150000"/>
              </a:lnSpc>
              <a:buNone/>
            </a:pP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	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method in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  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u="sng" dirty="0">
                <a:solidFill>
                  <a:srgbClr val="FF0000"/>
                </a:solidFill>
              </a:rPr>
              <a:t>// Compiler error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E388AB8-E910-1961-0CED-6D97A321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58" y="218526"/>
            <a:ext cx="7764463" cy="78215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+mj-ea"/>
              </a:rPr>
              <a:t>Nested Class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9C03F4BA-0263-73E3-1049-9B56AE178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" y="1036564"/>
            <a:ext cx="8453775" cy="782150"/>
          </a:xfrm>
        </p:spPr>
        <p:txBody>
          <a:bodyPr/>
          <a:lstStyle/>
          <a:p>
            <a:pPr indent="-306000" algn="just" fontAlgn="auto">
              <a:buFont typeface="Wingdings 2" charset="2"/>
              <a:buChar char=""/>
              <a:defRPr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 class cannot be private or protected except nested class.</a:t>
            </a:r>
          </a:p>
          <a:p>
            <a:pPr indent="-306000" fontAlgn="auto">
              <a:buFont typeface="Wingdings 2" charset="2"/>
              <a:buChar char=""/>
              <a:defRPr/>
            </a:pPr>
            <a:endParaRPr lang="en-US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62EE3FA-1C5B-3FF6-48FE-5A677D83A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02" y="3962400"/>
            <a:ext cx="7924800" cy="2550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Top-level classes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(classes not nested inside another) must be either: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public, so they’re accessible from anywhere,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(no modifier), meaning they’re accessible only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within the same package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EA7FB-67BF-FE6C-2982-E897BE54D7C7}"/>
              </a:ext>
            </a:extLst>
          </p:cNvPr>
          <p:cNvSpPr txBox="1"/>
          <p:nvPr/>
        </p:nvSpPr>
        <p:spPr>
          <a:xfrm>
            <a:off x="4724400" y="1371600"/>
            <a:ext cx="4495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InnerPrivate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InnerProtected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2471E-FFD6-34F9-2215-0E9CC0938DB0}"/>
              </a:ext>
            </a:extLst>
          </p:cNvPr>
          <p:cNvSpPr txBox="1"/>
          <p:nvPr/>
        </p:nvSpPr>
        <p:spPr>
          <a:xfrm>
            <a:off x="152400" y="2643464"/>
            <a:ext cx="5043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InnerPrivate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InnerProtected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}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//</a:t>
            </a:r>
            <a:r>
              <a:rPr lang="en-US" dirty="0"/>
              <a:t>These will throw a </a:t>
            </a:r>
            <a:r>
              <a:rPr lang="en-US" b="1" dirty="0"/>
              <a:t>compile-time error</a:t>
            </a:r>
            <a:r>
              <a:rPr lang="en-US" dirty="0"/>
              <a:t>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B5913-C10E-FC9F-5C08-CA8CC53E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381000"/>
            <a:ext cx="7764463" cy="96996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9119D-194A-3EAA-9655-647AF0BBDCA3}"/>
              </a:ext>
            </a:extLst>
          </p:cNvPr>
          <p:cNvSpPr txBox="1"/>
          <p:nvPr/>
        </p:nvSpPr>
        <p:spPr>
          <a:xfrm>
            <a:off x="186531" y="1579563"/>
            <a:ext cx="8763000" cy="540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Non-static inner class; it can be public | protected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		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"inner non stat"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>
              <a:lnSpc>
                <a:spcPct val="15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  <a:buNone/>
            </a:pP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lnSpc>
                <a:spcPct val="15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Using inner class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innerObj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innerObj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162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DA99-7E4D-3C37-808A-13DBB540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  <a:ea typeface="+mj-ea"/>
              </a:rPr>
              <a:t>Package in JAVA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9D1E25-ECA5-D58C-8121-3265B577A2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8867" y="1274505"/>
            <a:ext cx="8079776" cy="4198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 package is like a folder for your Java classes. It helps:</a:t>
            </a:r>
          </a:p>
          <a:p>
            <a:pPr marL="376238" lvl="1" indent="0" ea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Group related classes/interfaces together.</a:t>
            </a:r>
          </a:p>
          <a:p>
            <a:pPr marL="376238" lvl="1" indent="0" ea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Avoid name conflicts (e.g., two classes named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Helper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 in different packages).</a:t>
            </a:r>
          </a:p>
          <a:p>
            <a:pPr marL="376238" lvl="1" indent="0" ea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Control access through access modifiers like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,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protected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, and default.</a:t>
            </a:r>
          </a:p>
          <a:p>
            <a:pPr marL="376238" lvl="1" indent="0" ea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Keep your codebase organized and scalable.</a:t>
            </a:r>
          </a:p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Java has two types of packages:</a:t>
            </a:r>
          </a:p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sto MT" panose="02040603050505030304" pitchFamily="18" charset="0"/>
              </a:rPr>
              <a:t>Built-in packages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: like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java.util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java.io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java.lang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sto MT" panose="02040603050505030304" pitchFamily="18" charset="0"/>
              </a:rPr>
              <a:t>User-defined (custom) packages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sto MT" panose="02040603050505030304" pitchFamily="18" charset="0"/>
              </a:rPr>
              <a:t>: created by you to group your own classes</a:t>
            </a:r>
          </a:p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7392-F36A-B832-840F-6D7DDF96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68" y="304800"/>
            <a:ext cx="7764463" cy="969963"/>
          </a:xfrm>
        </p:spPr>
        <p:txBody>
          <a:bodyPr/>
          <a:lstStyle/>
          <a:p>
            <a:r>
              <a:rPr lang="en-IN" dirty="0"/>
              <a:t>Defining custom package in 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30758-975F-AC67-0834-1996A67731DC}"/>
              </a:ext>
            </a:extLst>
          </p:cNvPr>
          <p:cNvSpPr txBox="1"/>
          <p:nvPr/>
        </p:nvSpPr>
        <p:spPr>
          <a:xfrm>
            <a:off x="152400" y="1854875"/>
            <a:ext cx="7848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/*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/>
              <a:t>Helper .class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must sabe in </a:t>
            </a:r>
            <a:r>
              <a:rPr lang="en-IN" b="0" u="sng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myutils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u="sng" dirty="0"/>
              <a:t> Helper.java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</a:rPr>
              <a:t>folder */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myutils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 from Helper!"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10FCC2-802C-008B-4A34-4BF999CF2450}"/>
              </a:ext>
            </a:extLst>
          </p:cNvPr>
          <p:cNvSpPr txBox="1"/>
          <p:nvPr/>
        </p:nvSpPr>
        <p:spPr>
          <a:xfrm>
            <a:off x="228600" y="4419600"/>
            <a:ext cx="6781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dirty="0"/>
              <a:t> Test.java File</a:t>
            </a:r>
            <a:endParaRPr lang="en-IN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myutils.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Helper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5642F-599D-E159-509F-B2ADD227FEED}"/>
              </a:ext>
            </a:extLst>
          </p:cNvPr>
          <p:cNvSpPr txBox="1"/>
          <p:nvPr/>
        </p:nvSpPr>
        <p:spPr>
          <a:xfrm>
            <a:off x="2895600" y="1182469"/>
            <a:ext cx="62484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If you'd like to be explicit and control where the .class files go, you can use the -d flag:   </a:t>
            </a:r>
            <a:r>
              <a:rPr lang="en-IN" dirty="0" err="1">
                <a:solidFill>
                  <a:srgbClr val="FF0000"/>
                </a:solidFill>
              </a:rPr>
              <a:t>javac</a:t>
            </a:r>
            <a:r>
              <a:rPr lang="en-IN" dirty="0">
                <a:solidFill>
                  <a:srgbClr val="FF0000"/>
                </a:solidFill>
              </a:rPr>
              <a:t> -d  .  Helper.java</a:t>
            </a:r>
          </a:p>
        </p:txBody>
      </p:sp>
    </p:spTree>
    <p:extLst>
      <p:ext uri="{BB962C8B-B14F-4D97-AF65-F5344CB8AC3E}">
        <p14:creationId xmlns:p14="http://schemas.microsoft.com/office/powerpoint/2010/main" val="1193335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1447</TotalTime>
  <Words>1237</Words>
  <Application>Microsoft Office PowerPoint</Application>
  <PresentationFormat>On-screen Show (4:3)</PresentationFormat>
  <Paragraphs>207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Unicode MS</vt:lpstr>
      <vt:lpstr>Calisto MT</vt:lpstr>
      <vt:lpstr>Consolas</vt:lpstr>
      <vt:lpstr>Courier New</vt:lpstr>
      <vt:lpstr>Wingdings 2</vt:lpstr>
      <vt:lpstr>Slate</vt:lpstr>
      <vt:lpstr>ACCESS MODIFIERS IN JAVA</vt:lpstr>
      <vt:lpstr>User define class (MyClass)</vt:lpstr>
      <vt:lpstr>Introduction</vt:lpstr>
      <vt:lpstr>Private Access Modifier</vt:lpstr>
      <vt:lpstr>Private Constructor</vt:lpstr>
      <vt:lpstr>Nested Class</vt:lpstr>
      <vt:lpstr>PowerPoint Presentation</vt:lpstr>
      <vt:lpstr>Package in JAVA</vt:lpstr>
      <vt:lpstr>Defining custom package in JAVA</vt:lpstr>
      <vt:lpstr>Default Access Modifier</vt:lpstr>
      <vt:lpstr>Java access modifiers</vt:lpstr>
      <vt:lpstr>Protected Access Modifier</vt:lpstr>
      <vt:lpstr>PowerPoint Presentation</vt:lpstr>
      <vt:lpstr>Public Access Modifier</vt:lpstr>
      <vt:lpstr>All Java Access Modifiers</vt:lpstr>
      <vt:lpstr>Access Modifiers with Method Overriding</vt:lpstr>
      <vt:lpstr>PowerPoint Presentation</vt:lpstr>
      <vt:lpstr>Correct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 IN JAVA</dc:title>
  <dc:creator>OWNER</dc:creator>
  <cp:lastModifiedBy>Aman Singh</cp:lastModifiedBy>
  <cp:revision>44</cp:revision>
  <dcterms:created xsi:type="dcterms:W3CDTF">2018-02-28T07:27:29Z</dcterms:created>
  <dcterms:modified xsi:type="dcterms:W3CDTF">2025-07-02T11:00:11Z</dcterms:modified>
</cp:coreProperties>
</file>