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sldIdLst>
    <p:sldId id="256" r:id="rId2"/>
    <p:sldId id="316" r:id="rId3"/>
    <p:sldId id="287" r:id="rId4"/>
    <p:sldId id="312" r:id="rId5"/>
    <p:sldId id="317" r:id="rId6"/>
    <p:sldId id="318" r:id="rId7"/>
    <p:sldId id="319" r:id="rId8"/>
    <p:sldId id="257" r:id="rId9"/>
    <p:sldId id="315" r:id="rId10"/>
    <p:sldId id="320" r:id="rId11"/>
    <p:sldId id="321" r:id="rId12"/>
    <p:sldId id="322" r:id="rId13"/>
    <p:sldId id="323" r:id="rId14"/>
    <p:sldId id="324" r:id="rId15"/>
    <p:sldId id="286" r:id="rId16"/>
    <p:sldId id="288" r:id="rId17"/>
    <p:sldId id="289" r:id="rId18"/>
    <p:sldId id="290" r:id="rId19"/>
    <p:sldId id="298" r:id="rId20"/>
    <p:sldId id="299" r:id="rId21"/>
    <p:sldId id="291" r:id="rId22"/>
    <p:sldId id="313" r:id="rId23"/>
    <p:sldId id="292" r:id="rId24"/>
    <p:sldId id="314" r:id="rId25"/>
    <p:sldId id="293" r:id="rId26"/>
    <p:sldId id="325" r:id="rId27"/>
    <p:sldId id="295" r:id="rId28"/>
    <p:sldId id="306" r:id="rId29"/>
    <p:sldId id="326" r:id="rId30"/>
    <p:sldId id="327" r:id="rId31"/>
    <p:sldId id="297" r:id="rId32"/>
    <p:sldId id="301" r:id="rId33"/>
    <p:sldId id="307" r:id="rId34"/>
    <p:sldId id="302" r:id="rId35"/>
    <p:sldId id="303" r:id="rId36"/>
    <p:sldId id="304" r:id="rId37"/>
    <p:sldId id="305" r:id="rId38"/>
    <p:sldId id="328" r:id="rId39"/>
    <p:sldId id="309" r:id="rId40"/>
    <p:sldId id="331" r:id="rId41"/>
    <p:sldId id="310" r:id="rId42"/>
    <p:sldId id="311" r:id="rId43"/>
    <p:sldId id="329" r:id="rId44"/>
    <p:sldId id="285" r:id="rId4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60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4044CD-3B09-928C-CFAA-13A3D805AD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0007F1-8094-2138-62B0-766D2BC2294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93ED1BF5-98DF-426E-BEC5-421EEF1DB10B}" type="datetimeFigureOut">
              <a:rPr lang="en-US"/>
              <a:pPr>
                <a:defRPr/>
              </a:pPr>
              <a:t>7/2/2025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CE1C785-157C-7849-1796-C82C447FA9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DF745FC-211C-72C7-8CCC-5A5666328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D4682-FEAA-5F55-7F39-9B10E99D5F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8798C-8E64-23F5-66F4-30466CDC4F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94777B5-E1DA-4274-8DE4-AE506A261C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2AE8F093-1961-23C3-C91C-24FE55C0CE5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EDFAA718-5BA1-1829-D8BC-2B54F95E55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StringExample.java</a:t>
            </a: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D3B56562-3856-BB83-278C-DD90B0F6F7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7D3A9D9-5D38-4BF5-9ED9-71B16A41965F}" type="slidenum">
              <a:rPr lang="en-US" altLang="en-US">
                <a:latin typeface="Calibri" panose="020F0502020204030204" pitchFamily="34" charset="0"/>
              </a:rPr>
              <a:pPr/>
              <a:t>44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9">
            <a:extLst>
              <a:ext uri="{FF2B5EF4-FFF2-40B4-BE49-F238E27FC236}">
                <a16:creationId xmlns:a16="http://schemas.microsoft.com/office/drawing/2014/main" id="{7DD42E56-6CB6-082B-7A1E-D9141FC15E2A}"/>
              </a:ext>
            </a:extLst>
          </p:cNvPr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ounded Rectangle 10">
            <a:extLst>
              <a:ext uri="{FF2B5EF4-FFF2-40B4-BE49-F238E27FC236}">
                <a16:creationId xmlns:a16="http://schemas.microsoft.com/office/drawing/2014/main" id="{831D31CB-DE79-28BA-980F-8A4E8C7D53C9}"/>
              </a:ext>
            </a:extLst>
          </p:cNvPr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8">
            <a:extLst>
              <a:ext uri="{FF2B5EF4-FFF2-40B4-BE49-F238E27FC236}">
                <a16:creationId xmlns:a16="http://schemas.microsoft.com/office/drawing/2014/main" id="{46255671-5342-7E0D-57A5-3DBC8173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9782F-24F0-4ECB-942D-0CF26ECCB790}" type="datetime1">
              <a:rPr lang="en-US"/>
              <a:pPr>
                <a:defRPr/>
              </a:pPr>
              <a:t>7/2/2025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9F5E810-97E6-94E1-DE0E-77A79718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Ravi Kant Sahu, Asst. Professor @ Lovely Professional University, Punjab</a:t>
            </a:r>
          </a:p>
        </p:txBody>
      </p: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B3F4E82D-EF9E-7AC2-02AD-55F270FF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270556-C0E8-4090-AFB1-58F0064693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04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4">
            <a:extLst>
              <a:ext uri="{FF2B5EF4-FFF2-40B4-BE49-F238E27FC236}">
                <a16:creationId xmlns:a16="http://schemas.microsoft.com/office/drawing/2014/main" id="{BE7C4284-2B6E-EDA9-BF0E-C7A3D49B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3C961-B383-4509-8FFA-C2C4AE923859}" type="datetime1">
              <a:rPr lang="en-US"/>
              <a:pPr>
                <a:defRPr/>
              </a:pPr>
              <a:t>7/2/2025</a:t>
            </a:fld>
            <a:endParaRPr lang="en-US"/>
          </a:p>
        </p:txBody>
      </p:sp>
      <p:sp>
        <p:nvSpPr>
          <p:cNvPr id="5" name="Footer Placeholder 17">
            <a:extLst>
              <a:ext uri="{FF2B5EF4-FFF2-40B4-BE49-F238E27FC236}">
                <a16:creationId xmlns:a16="http://schemas.microsoft.com/office/drawing/2014/main" id="{6D2267EC-77B9-CAEC-DD07-A7C230DC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Ravi Kant Sahu, Asst. Professor @ Lovely Professional University, Punjab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CF92CCF-FC42-DBCE-61F0-E2CE86A3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9D24C-F134-49DC-942B-5726871FB1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58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4">
            <a:extLst>
              <a:ext uri="{FF2B5EF4-FFF2-40B4-BE49-F238E27FC236}">
                <a16:creationId xmlns:a16="http://schemas.microsoft.com/office/drawing/2014/main" id="{95E08E47-8D01-C4ED-ED27-752FD5B8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9ECAE-E7F1-4970-84E2-5FF064268D43}" type="datetime1">
              <a:rPr lang="en-US"/>
              <a:pPr>
                <a:defRPr/>
              </a:pPr>
              <a:t>7/2/2025</a:t>
            </a:fld>
            <a:endParaRPr lang="en-US"/>
          </a:p>
        </p:txBody>
      </p:sp>
      <p:sp>
        <p:nvSpPr>
          <p:cNvPr id="5" name="Footer Placeholder 17">
            <a:extLst>
              <a:ext uri="{FF2B5EF4-FFF2-40B4-BE49-F238E27FC236}">
                <a16:creationId xmlns:a16="http://schemas.microsoft.com/office/drawing/2014/main" id="{BD28738F-B045-FF71-E4B9-74CE79381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Ravi Kant Sahu, Asst. Professor @ Lovely Professional University, Punjab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0F4463D-6890-E668-FFDF-E6A3B31A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35107-F90F-465F-93A3-91F233EDEC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164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4">
            <a:extLst>
              <a:ext uri="{FF2B5EF4-FFF2-40B4-BE49-F238E27FC236}">
                <a16:creationId xmlns:a16="http://schemas.microsoft.com/office/drawing/2014/main" id="{982AD1C8-CC72-6CAB-0DCE-484DC0F1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F6C35-2516-42E4-BC09-CF91E09DFA8C}" type="datetime1">
              <a:rPr lang="en-US"/>
              <a:pPr>
                <a:defRPr/>
              </a:pPr>
              <a:t>7/2/2025</a:t>
            </a:fld>
            <a:endParaRPr lang="en-US"/>
          </a:p>
        </p:txBody>
      </p:sp>
      <p:sp>
        <p:nvSpPr>
          <p:cNvPr id="5" name="Footer Placeholder 17">
            <a:extLst>
              <a:ext uri="{FF2B5EF4-FFF2-40B4-BE49-F238E27FC236}">
                <a16:creationId xmlns:a16="http://schemas.microsoft.com/office/drawing/2014/main" id="{B568B2B2-43E6-C1ED-3C7D-8724ADE9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Ravi Kant Sahu, Asst. Professor @ Lovely Professional University, Punjab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37AC08C-733D-57F5-A520-5B81E862D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A7017-07F6-4670-A081-B0598E2B76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59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>
            <a:extLst>
              <a:ext uri="{FF2B5EF4-FFF2-40B4-BE49-F238E27FC236}">
                <a16:creationId xmlns:a16="http://schemas.microsoft.com/office/drawing/2014/main" id="{6106F8F3-8D38-76B4-4C30-C0014D8412E6}"/>
              </a:ext>
            </a:extLst>
          </p:cNvPr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C0981EF9-9746-8FF7-D0C2-E98C76FD081C}"/>
              </a:ext>
            </a:extLst>
          </p:cNvPr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A46C527-09CA-06D6-9965-EDBDFA28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E2973-567F-4623-BB94-A65B7565F505}" type="datetime1">
              <a:rPr lang="en-US"/>
              <a:pPr>
                <a:defRPr/>
              </a:pPr>
              <a:t>7/2/2025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E75D46A-358A-08D1-1C69-E1FE236C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Ravi Kant Sahu, Asst. Professor @ Lovely Professional University, Punjab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07792D-CE0D-D85B-FDDE-DFB9B3AB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0239A2-C310-4FAA-8F8A-8FF879614F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063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4">
            <a:extLst>
              <a:ext uri="{FF2B5EF4-FFF2-40B4-BE49-F238E27FC236}">
                <a16:creationId xmlns:a16="http://schemas.microsoft.com/office/drawing/2014/main" id="{2D780492-3066-EA00-E813-63649688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12834-80BD-4168-B16A-2F59650F2ED8}" type="datetime1">
              <a:rPr lang="en-US"/>
              <a:pPr>
                <a:defRPr/>
              </a:pPr>
              <a:t>7/2/2025</a:t>
            </a:fld>
            <a:endParaRPr lang="en-US"/>
          </a:p>
        </p:txBody>
      </p:sp>
      <p:sp>
        <p:nvSpPr>
          <p:cNvPr id="6" name="Footer Placeholder 17">
            <a:extLst>
              <a:ext uri="{FF2B5EF4-FFF2-40B4-BE49-F238E27FC236}">
                <a16:creationId xmlns:a16="http://schemas.microsoft.com/office/drawing/2014/main" id="{72A3DFE1-71E2-4D21-4CAF-8D729EA77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Ravi Kant Sahu, Asst. Professor @ Lovely Professional University, Punjab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DC1920B-29E8-9684-0F4B-C0527C10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4AA4E-7FF5-4B1A-936F-46C2224A9A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027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4">
            <a:extLst>
              <a:ext uri="{FF2B5EF4-FFF2-40B4-BE49-F238E27FC236}">
                <a16:creationId xmlns:a16="http://schemas.microsoft.com/office/drawing/2014/main" id="{6B4EACA0-4E71-3507-1641-324CEF59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60E80-C47C-4638-8CFB-0621AE2D1630}" type="datetime1">
              <a:rPr lang="en-US"/>
              <a:pPr>
                <a:defRPr/>
              </a:pPr>
              <a:t>7/2/2025</a:t>
            </a:fld>
            <a:endParaRPr lang="en-US"/>
          </a:p>
        </p:txBody>
      </p:sp>
      <p:sp>
        <p:nvSpPr>
          <p:cNvPr id="8" name="Footer Placeholder 17">
            <a:extLst>
              <a:ext uri="{FF2B5EF4-FFF2-40B4-BE49-F238E27FC236}">
                <a16:creationId xmlns:a16="http://schemas.microsoft.com/office/drawing/2014/main" id="{BB00C7FA-5D69-8090-7742-9CBF29A05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Ravi Kant Sahu, Asst. Professor @ Lovely Professional University, Punjab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6999DB6-8790-C367-D800-CF8CFD1E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07EF1-E758-4576-B1BB-DF5FB8B42F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00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4">
            <a:extLst>
              <a:ext uri="{FF2B5EF4-FFF2-40B4-BE49-F238E27FC236}">
                <a16:creationId xmlns:a16="http://schemas.microsoft.com/office/drawing/2014/main" id="{7EB183D0-0C9F-1592-F3F1-084D5BEC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EFA37-5E91-4C09-B178-921C0BD9CF0B}" type="datetime1">
              <a:rPr lang="en-US"/>
              <a:pPr>
                <a:defRPr/>
              </a:pPr>
              <a:t>7/2/2025</a:t>
            </a:fld>
            <a:endParaRPr lang="en-US"/>
          </a:p>
        </p:txBody>
      </p:sp>
      <p:sp>
        <p:nvSpPr>
          <p:cNvPr id="4" name="Footer Placeholder 17">
            <a:extLst>
              <a:ext uri="{FF2B5EF4-FFF2-40B4-BE49-F238E27FC236}">
                <a16:creationId xmlns:a16="http://schemas.microsoft.com/office/drawing/2014/main" id="{EE5DA081-BA83-D93B-DA9D-8B4C6201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Ravi Kant Sahu, Asst. Professor @ Lovely Professional University, Punjab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51F4B-1C0C-DBD0-60AC-F24DA3BE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BF98-3C94-4BAE-9DAC-F71D28CC91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8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9">
            <a:extLst>
              <a:ext uri="{FF2B5EF4-FFF2-40B4-BE49-F238E27FC236}">
                <a16:creationId xmlns:a16="http://schemas.microsoft.com/office/drawing/2014/main" id="{625F2046-462F-CD66-04C9-DCB4404512E4}"/>
              </a:ext>
            </a:extLst>
          </p:cNvPr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CD9FE43-A74D-0038-C9F7-7BCEAE4F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333A6-FBDE-49D4-8A7D-BE9F7036FF2F}" type="datetime1">
              <a:rPr lang="en-US"/>
              <a:pPr>
                <a:defRPr/>
              </a:pPr>
              <a:t>7/2/2025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5EACDC05-D0C3-E520-496B-D732CF1D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Ravi Kant Sahu, Asst. Professor @ Lovely Professional University, Punjab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0BA17CB-26F9-02BC-C52F-FD17CFAA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CE5C4D-3AA4-475D-A638-C8985CB6B1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7705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4">
            <a:extLst>
              <a:ext uri="{FF2B5EF4-FFF2-40B4-BE49-F238E27FC236}">
                <a16:creationId xmlns:a16="http://schemas.microsoft.com/office/drawing/2014/main" id="{6A156292-3989-FA17-AE20-FE8283DD4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F645D-E362-4FA0-8558-606F325F4DD4}" type="datetime1">
              <a:rPr lang="en-US"/>
              <a:pPr>
                <a:defRPr/>
              </a:pPr>
              <a:t>7/2/2025</a:t>
            </a:fld>
            <a:endParaRPr lang="en-US"/>
          </a:p>
        </p:txBody>
      </p:sp>
      <p:sp>
        <p:nvSpPr>
          <p:cNvPr id="6" name="Footer Placeholder 17">
            <a:extLst>
              <a:ext uri="{FF2B5EF4-FFF2-40B4-BE49-F238E27FC236}">
                <a16:creationId xmlns:a16="http://schemas.microsoft.com/office/drawing/2014/main" id="{B3BE14ED-C2A5-6E00-C5C4-A204A3C11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Ravi Kant Sahu, Asst. Professor @ Lovely Professional University, Punjab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C8E7928-2B04-84B7-6DCA-47C4BF52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420B1-B94F-4536-A2C4-6500096301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651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9">
            <a:extLst>
              <a:ext uri="{FF2B5EF4-FFF2-40B4-BE49-F238E27FC236}">
                <a16:creationId xmlns:a16="http://schemas.microsoft.com/office/drawing/2014/main" id="{1738F309-B5D1-47AD-13B3-699127800838}"/>
              </a:ext>
            </a:extLst>
          </p:cNvPr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ound Single Corner Rectangle 10">
            <a:extLst>
              <a:ext uri="{FF2B5EF4-FFF2-40B4-BE49-F238E27FC236}">
                <a16:creationId xmlns:a16="http://schemas.microsoft.com/office/drawing/2014/main" id="{88BBCCF1-044C-B487-68C3-38BBB1B73E44}"/>
              </a:ext>
            </a:extLst>
          </p:cNvPr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3BFF4BDE-C151-2AB4-A087-93232B78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D1239-0C36-4048-85ED-736469A98EA7}" type="datetime1">
              <a:rPr lang="en-US"/>
              <a:pPr>
                <a:defRPr/>
              </a:pPr>
              <a:t>7/2/2025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66426D67-8630-97C4-0971-0B6A208E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Ravi Kant Sahu, Asst. Professor @ Lovely Professional University, Punjab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13F7C803-63EC-AD8B-B3BA-55B9CCDA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82783A-3B65-4921-9084-9F943BAE76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0350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F956F30-3466-8EE4-19EA-3A429AFF4594}"/>
              </a:ext>
            </a:extLst>
          </p:cNvPr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66AFABB-D1A0-1144-66F7-1D2F362C772F}"/>
              </a:ext>
            </a:extLst>
          </p:cNvPr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Title Placeholder 12">
            <a:extLst>
              <a:ext uri="{FF2B5EF4-FFF2-40B4-BE49-F238E27FC236}">
                <a16:creationId xmlns:a16="http://schemas.microsoft.com/office/drawing/2014/main" id="{A03403C5-E264-6FC4-503E-B2F4E9C6F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4986338"/>
            <a:ext cx="8183562" cy="105092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1" name="Text Placeholder 3">
            <a:extLst>
              <a:ext uri="{FF2B5EF4-FFF2-40B4-BE49-F238E27FC236}">
                <a16:creationId xmlns:a16="http://schemas.microsoft.com/office/drawing/2014/main" id="{E59FB63F-A818-65F9-4FB8-5B0F8C087FD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03238" y="530225"/>
            <a:ext cx="8183562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FDFD3B15-1CBD-63B9-EFD4-3AD40BC12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63C20A44-F79E-4675-8E9C-8CD47BC8BCE5}" type="datetime1">
              <a:rPr lang="en-US"/>
              <a:pPr>
                <a:defRPr/>
              </a:pPr>
              <a:t>7/2/2025</a:t>
            </a:fld>
            <a:endParaRPr lang="en-US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C282A6E7-45E0-2367-23CC-E895FCCD8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Ravi Kant Sahu, Asst. Professor @ Lovely Professional University, Punjab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DBC84-9314-CA91-F2B9-A6ED76FF8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rgbClr val="A7A399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A9D63B62-07F0-4426-8C7C-58B85CCF18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3" r:id="rId2"/>
    <p:sldLayoutId id="2147483711" r:id="rId3"/>
    <p:sldLayoutId id="2147483704" r:id="rId4"/>
    <p:sldLayoutId id="2147483705" r:id="rId5"/>
    <p:sldLayoutId id="2147483706" r:id="rId6"/>
    <p:sldLayoutId id="2147483712" r:id="rId7"/>
    <p:sldLayoutId id="2147483707" r:id="rId8"/>
    <p:sldLayoutId id="2147483713" r:id="rId9"/>
    <p:sldLayoutId id="2147483708" r:id="rId10"/>
    <p:sldLayoutId id="2147483709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8D3E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anose="020B0604030504040204" pitchFamily="34" charset="0"/>
        </a:defRPr>
      </a:lvl9pPr>
      <a:extLst/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anose="020B0604030504040204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panose="05020102010507070707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panose="020B0604030504040204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DE09-4698-BC5C-2EE7-33A6A3F73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362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Programming in Java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3600" b="0" dirty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String Handling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3395E-BCD3-DEC9-469D-E485D23A9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3276600"/>
            <a:ext cx="8077200" cy="3276600"/>
          </a:xfrm>
        </p:spPr>
        <p:txBody>
          <a:bodyPr>
            <a:normAutofit/>
          </a:bodyPr>
          <a:lstStyle/>
          <a:p>
            <a:pPr algn="ctr" eaLnBrk="1" fontAlgn="auto" hangingPunct="1">
              <a:spcBef>
                <a:spcPts val="638"/>
              </a:spcBef>
              <a:spcAft>
                <a:spcPts val="0"/>
              </a:spcAft>
              <a:buClr>
                <a:srgbClr val="EBF1DD"/>
              </a:buClr>
              <a:buSzPct val="25000"/>
              <a:buFont typeface="Wingdings 2"/>
              <a:buNone/>
              <a:defRPr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638"/>
              </a:spcBef>
              <a:spcAft>
                <a:spcPts val="0"/>
              </a:spcAft>
              <a:buClr>
                <a:srgbClr val="EBF1DD"/>
              </a:buClr>
              <a:buSzPct val="25000"/>
              <a:buFont typeface="Wingdings 2"/>
              <a:buNone/>
              <a:defRPr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 eaLnBrk="1" fontAlgn="auto" hangingPunct="1">
              <a:spcBef>
                <a:spcPts val="638"/>
              </a:spcBef>
              <a:spcAft>
                <a:spcPts val="0"/>
              </a:spcAft>
              <a:buClr>
                <a:srgbClr val="EBF1DD"/>
              </a:buClr>
              <a:buSzPct val="25000"/>
              <a:buFont typeface="Wingdings 2"/>
              <a:buNone/>
              <a:defRPr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 eaLnBrk="1" fontAlgn="auto" hangingPunct="1">
              <a:spcBef>
                <a:spcPts val="638"/>
              </a:spcBef>
              <a:spcAft>
                <a:spcPts val="0"/>
              </a:spcAft>
              <a:buClr>
                <a:srgbClr val="EBF1DD"/>
              </a:buClr>
              <a:buSzPct val="25000"/>
              <a:buFont typeface="Wingdings 2"/>
              <a:buNone/>
              <a:defRPr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 eaLnBrk="1" fontAlgn="auto" hangingPunct="1">
              <a:spcBef>
                <a:spcPts val="638"/>
              </a:spcBef>
              <a:spcAft>
                <a:spcPts val="0"/>
              </a:spcAft>
              <a:buClr>
                <a:srgbClr val="EBF1DD"/>
              </a:buClr>
              <a:buSzPct val="25000"/>
              <a:buFont typeface="Wingdings 2"/>
              <a:buNone/>
              <a:defRPr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 eaLnBrk="1" fontAlgn="auto" hangingPunct="1">
              <a:spcBef>
                <a:spcPts val="638"/>
              </a:spcBef>
              <a:spcAft>
                <a:spcPts val="0"/>
              </a:spcAft>
              <a:buClr>
                <a:srgbClr val="EBF1DD"/>
              </a:buClr>
              <a:buSzPct val="25000"/>
              <a:buFont typeface="Wingdings 2"/>
              <a:buNone/>
              <a:defRPr/>
            </a:pPr>
            <a:r>
              <a:rPr lang="en-US" sz="3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</p:txBody>
      </p:sp>
      <p:pic>
        <p:nvPicPr>
          <p:cNvPr id="7172" name="Picture 5" descr="lpu.png">
            <a:extLst>
              <a:ext uri="{FF2B5EF4-FFF2-40B4-BE49-F238E27FC236}">
                <a16:creationId xmlns:a16="http://schemas.microsoft.com/office/drawing/2014/main" id="{9FE1AD9F-0443-6B30-0648-3A660403D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733800"/>
            <a:ext cx="13716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5226A-7390-ECE9-2031-C3547F790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/>
          </a:bodyPr>
          <a:lstStyle/>
          <a:p>
            <a:pPr marL="265176" indent="-265176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>
                <a:solidFill>
                  <a:srgbClr val="FF0000"/>
                </a:solidFill>
              </a:rPr>
              <a:t>How to create String object?</a:t>
            </a:r>
          </a:p>
          <a:p>
            <a:pPr marL="265176" indent="-265176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b="1" dirty="0">
              <a:solidFill>
                <a:srgbClr val="FF000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There are two ways to create String object</a:t>
            </a:r>
            <a:r>
              <a:rPr lang="en-US"/>
              <a:t>: 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By </a:t>
            </a:r>
            <a:r>
              <a:rPr lang="en-US" dirty="0">
                <a:solidFill>
                  <a:srgbClr val="FF0000"/>
                </a:solidFill>
              </a:rPr>
              <a:t>string literal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By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keyword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2F9E7-AD60-CAD7-B22D-D154F82BF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530225"/>
            <a:ext cx="8305800" cy="5870575"/>
          </a:xfrm>
        </p:spPr>
        <p:txBody>
          <a:bodyPr>
            <a:normAutofit/>
          </a:bodyPr>
          <a:lstStyle/>
          <a:p>
            <a:pPr marL="265176" indent="-265176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1) String Literal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Using double quotes</a:t>
            </a:r>
            <a:r>
              <a:rPr lang="en-US" sz="2400" dirty="0"/>
              <a:t>. For Example:</a:t>
            </a:r>
          </a:p>
          <a:p>
            <a:pPr marL="265176" indent="-265176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String s="welcome";</a:t>
            </a:r>
            <a:r>
              <a:rPr lang="en-US" sz="2400" dirty="0"/>
              <a:t>  </a:t>
            </a:r>
          </a:p>
          <a:p>
            <a:pPr marL="265176" indent="-265176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Each time you create a string literal, </a:t>
            </a:r>
          </a:p>
          <a:p>
            <a:pPr marL="547751" lvl="1" indent="-265176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the JVM checks the string constant pool first.</a:t>
            </a:r>
          </a:p>
          <a:p>
            <a:pPr marL="265176" indent="-265176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 If the string already exists in the pool, </a:t>
            </a:r>
          </a:p>
          <a:p>
            <a:pPr marL="547751" lvl="1" indent="-265176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a reference to the pooled instance is returned. </a:t>
            </a:r>
          </a:p>
          <a:p>
            <a:pPr marL="265176" indent="-265176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If string doesn't exist in the pool, </a:t>
            </a:r>
          </a:p>
          <a:p>
            <a:pPr marL="547751" lvl="1" indent="-265176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a new string instance is created and placed in the pool. </a:t>
            </a:r>
          </a:p>
          <a:p>
            <a:pPr marL="282575" lvl="1" indent="0" algn="ctr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String s1="Welcome";  </a:t>
            </a:r>
          </a:p>
          <a:p>
            <a:pPr marL="265176" indent="-265176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String s2="Welcome";</a:t>
            </a:r>
          </a:p>
          <a:p>
            <a:pPr marL="265176" indent="-265176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/>
              <a:t>//will not create new instance 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767E3AE0-C024-6E54-73D6-5FD7B1F8A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pPr algn="just" eaLnBrk="1" hangingPunct="1"/>
            <a:r>
              <a:rPr lang="en-US" altLang="en-US" sz="2400"/>
              <a:t>Note: String objects are stored in a special memory area known as </a:t>
            </a:r>
            <a:r>
              <a:rPr lang="en-US" altLang="en-US" sz="2400" b="1">
                <a:solidFill>
                  <a:srgbClr val="FF0000"/>
                </a:solidFill>
              </a:rPr>
              <a:t>string constant pool</a:t>
            </a:r>
            <a:r>
              <a:rPr lang="en-US" altLang="en-US" sz="2400"/>
              <a:t>.</a:t>
            </a:r>
          </a:p>
          <a:p>
            <a:pPr eaLnBrk="1" hangingPunct="1"/>
            <a:endParaRPr lang="en-US" altLang="en-US"/>
          </a:p>
        </p:txBody>
      </p:sp>
      <p:pic>
        <p:nvPicPr>
          <p:cNvPr id="18436" name="Picture 4" descr="string.JPG">
            <a:extLst>
              <a:ext uri="{FF2B5EF4-FFF2-40B4-BE49-F238E27FC236}">
                <a16:creationId xmlns:a16="http://schemas.microsoft.com/office/drawing/2014/main" id="{FF6E7940-B346-9F6A-C62D-22DCBC1F9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5943600" cy="4182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FF5C4DCD-6DD8-558B-7D46-0C949717F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879975"/>
          </a:xfrm>
        </p:spPr>
        <p:txBody>
          <a:bodyPr/>
          <a:lstStyle/>
          <a:p>
            <a:pPr algn="ctr" eaLnBrk="1" hangingPunct="1">
              <a:buFont typeface="Wingdings 2" panose="05020102010507070707" pitchFamily="18" charset="2"/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2) By new keyword</a:t>
            </a:r>
          </a:p>
          <a:p>
            <a:pPr algn="ctr" eaLnBrk="1" hangingPunct="1">
              <a:buFont typeface="Wingdings 2" panose="05020102010507070707" pitchFamily="18" charset="2"/>
              <a:buNone/>
            </a:pPr>
            <a:endParaRPr lang="en-US" altLang="en-US" b="1" dirty="0">
              <a:solidFill>
                <a:srgbClr val="FF0000"/>
              </a:solidFill>
            </a:endParaRPr>
          </a:p>
          <a:p>
            <a:pPr algn="ctr" eaLnBrk="1" hangingPunct="1"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rgbClr val="FF0000"/>
                </a:solidFill>
              </a:rPr>
              <a:t>String s=new String("Welcome");</a:t>
            </a:r>
          </a:p>
          <a:p>
            <a:pPr marL="0" indent="0" algn="just" eaLnBrk="1" hangingPunct="1">
              <a:buNone/>
            </a:pPr>
            <a:r>
              <a:rPr lang="en-US" altLang="en-US" dirty="0"/>
              <a:t>In such case, </a:t>
            </a:r>
          </a:p>
          <a:p>
            <a:pPr algn="just" eaLnBrk="1" hangingPunct="1"/>
            <a:r>
              <a:rPr lang="en-US" altLang="en-US" dirty="0"/>
              <a:t>JVM will create a new string object in normal(non pool) heap memory </a:t>
            </a:r>
          </a:p>
          <a:p>
            <a:pPr algn="just" eaLnBrk="1" hangingPunct="1"/>
            <a:r>
              <a:rPr lang="en-US" altLang="en-US" dirty="0"/>
              <a:t>The literal "Welcome" will be placed in the string constant pool. </a:t>
            </a:r>
          </a:p>
          <a:p>
            <a:pPr algn="just" eaLnBrk="1" hangingPunct="1"/>
            <a:r>
              <a:rPr lang="en-US" altLang="en-US" dirty="0"/>
              <a:t>The variable s will refer to the object in heap(non pool).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A726F-156A-D3F1-84E9-561518476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841375"/>
          </a:xfrm>
        </p:spPr>
        <p:txBody>
          <a:bodyPr>
            <a:normAutofit/>
          </a:bodyPr>
          <a:lstStyle/>
          <a:p>
            <a:pPr marL="265176" indent="-265176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>
                <a:solidFill>
                  <a:srgbClr val="FF0000"/>
                </a:solidFill>
              </a:rPr>
              <a:t>Java String Example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E0D7D7-F658-9ADD-0F29-22647FA5A876}"/>
              </a:ext>
            </a:extLst>
          </p:cNvPr>
          <p:cNvSpPr txBox="1"/>
          <p:nvPr/>
        </p:nvSpPr>
        <p:spPr>
          <a:xfrm>
            <a:off x="427038" y="1219200"/>
            <a:ext cx="8259762" cy="461831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[]) {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"java"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//creating string by java string literal 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//converting char array to string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"example"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//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 //by new keyword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EDE59-D7EC-C761-8987-2924B6CBAE6D}"/>
              </a:ext>
            </a:extLst>
          </p:cNvPr>
          <p:cNvSpPr txBox="1"/>
          <p:nvPr/>
        </p:nvSpPr>
        <p:spPr>
          <a:xfrm>
            <a:off x="4599444" y="3733332"/>
            <a:ext cx="1828800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 latinLnBrk="1">
              <a:lnSpc>
                <a:spcPct val="150000"/>
              </a:lnSpc>
              <a:buNone/>
            </a:pPr>
            <a:r>
              <a:rPr lang="en-IN" b="0" i="0" dirty="0">
                <a:solidFill>
                  <a:srgbClr val="3794FF"/>
                </a:solidFill>
                <a:effectLst/>
                <a:latin typeface="var(--vscode-repl-font-family)"/>
              </a:rPr>
              <a:t>java </a:t>
            </a:r>
            <a:endParaRPr lang="en-IN" b="0" i="0" u="sng" dirty="0">
              <a:solidFill>
                <a:srgbClr val="CCCCCC"/>
              </a:solidFill>
              <a:effectLst/>
              <a:latin typeface="var(--vscode-repl-font-family)"/>
            </a:endParaRPr>
          </a:p>
          <a:p>
            <a:pPr rtl="1" latinLnBrk="1">
              <a:lnSpc>
                <a:spcPct val="150000"/>
              </a:lnSpc>
              <a:buNone/>
            </a:pPr>
            <a:r>
              <a:rPr lang="en-IN" b="0" i="0" dirty="0">
                <a:solidFill>
                  <a:srgbClr val="3794FF"/>
                </a:solidFill>
                <a:effectLst/>
                <a:latin typeface="var(--vscode-repl-font-family)"/>
              </a:rPr>
              <a:t>strings </a:t>
            </a:r>
            <a:endParaRPr lang="en-IN" b="0" i="0" u="sng" dirty="0">
              <a:solidFill>
                <a:srgbClr val="CCCCCC"/>
              </a:solidFill>
              <a:effectLst/>
              <a:latin typeface="var(--vscode-repl-font-family)"/>
            </a:endParaRPr>
          </a:p>
          <a:p>
            <a:pPr latinLnBrk="1">
              <a:lnSpc>
                <a:spcPct val="150000"/>
              </a:lnSpc>
            </a:pPr>
            <a:r>
              <a:rPr lang="en-IN" b="0" i="0" dirty="0">
                <a:solidFill>
                  <a:srgbClr val="3794FF"/>
                </a:solidFill>
                <a:effectLst/>
                <a:latin typeface="var(--vscode-repl-font-family)"/>
              </a:rPr>
              <a:t>example</a:t>
            </a:r>
            <a:endParaRPr lang="en-IN" b="0" i="0" dirty="0">
              <a:solidFill>
                <a:srgbClr val="CCCCCC"/>
              </a:solidFill>
              <a:effectLst/>
              <a:latin typeface="var(--vscode-repl-font-family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EC729-FBB2-C471-7A70-C320A909B92F}"/>
              </a:ext>
            </a:extLst>
          </p:cNvPr>
          <p:cNvSpPr txBox="1"/>
          <p:nvPr/>
        </p:nvSpPr>
        <p:spPr>
          <a:xfrm>
            <a:off x="4419600" y="5155525"/>
            <a:ext cx="4038600" cy="555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//s3.append("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"); // error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: variable s3 of type String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2">
            <a:extLst>
              <a:ext uri="{FF2B5EF4-FFF2-40B4-BE49-F238E27FC236}">
                <a16:creationId xmlns:a16="http://schemas.microsoft.com/office/drawing/2014/main" id="{C5112E7A-BB72-B2CF-F368-9D4B97FE78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473075"/>
            <a:ext cx="8183562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b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String Handling?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BBE297-C929-ADCD-708A-E5CFDB934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183563" cy="4873625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String handling is required to perform following operations on some string: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two strings </a:t>
            </a:r>
          </a:p>
          <a:p>
            <a:pPr eaLnBrk="1" hangingPunct="1"/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for a substring </a:t>
            </a:r>
          </a:p>
          <a:p>
            <a:pPr eaLnBrk="1" hangingPunct="1"/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Concatenate two strings </a:t>
            </a:r>
          </a:p>
          <a:p>
            <a:pPr eaLnBrk="1" hangingPunct="1"/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the case of letters within a string</a:t>
            </a:r>
          </a:p>
          <a:p>
            <a:pPr eaLnBrk="1" hangingPunct="1"/>
            <a:endParaRPr lang="en-US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508" name="Picture 5" descr="lpu.png">
            <a:extLst>
              <a:ext uri="{FF2B5EF4-FFF2-40B4-BE49-F238E27FC236}">
                <a16:creationId xmlns:a16="http://schemas.microsoft.com/office/drawing/2014/main" id="{B81C72FE-9A41-9951-8DC8-3068A58D5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>
            <a:extLst>
              <a:ext uri="{FF2B5EF4-FFF2-40B4-BE49-F238E27FC236}">
                <a16:creationId xmlns:a16="http://schemas.microsoft.com/office/drawing/2014/main" id="{60F17010-FC07-6193-4D05-705F92F8E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0"/>
            <a:ext cx="8183562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b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String objects</a:t>
            </a:r>
          </a:p>
        </p:txBody>
      </p:sp>
      <p:pic>
        <p:nvPicPr>
          <p:cNvPr id="22532" name="Picture 5" descr="lpu.png">
            <a:extLst>
              <a:ext uri="{FF2B5EF4-FFF2-40B4-BE49-F238E27FC236}">
                <a16:creationId xmlns:a16="http://schemas.microsoft.com/office/drawing/2014/main" id="{2A76B0AC-A881-9089-432E-5B9C557E6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B67183-0EA9-4F57-101C-6D724912B270}"/>
              </a:ext>
            </a:extLst>
          </p:cNvPr>
          <p:cNvSpPr txBox="1"/>
          <p:nvPr/>
        </p:nvSpPr>
        <p:spPr>
          <a:xfrm>
            <a:off x="571500" y="1673840"/>
            <a:ext cx="8001000" cy="35103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[]) 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strOb1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"Java"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strOb2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"Programming"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strOb3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strOb1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and 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strOb2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strOb1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strOb2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strOb3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2">
            <a:extLst>
              <a:ext uri="{FF2B5EF4-FFF2-40B4-BE49-F238E27FC236}">
                <a16:creationId xmlns:a16="http://schemas.microsoft.com/office/drawing/2014/main" id="{FA3067BE-1019-D263-2645-130D265DB0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0"/>
            <a:ext cx="8183562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b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 Constructor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34641C-122C-BF0C-F442-DFEB7CA96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183563" cy="4873625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endParaRPr lang="en-US" altLang="en-US" sz="2400" b="1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public String ()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public String (String)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public String (char [])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public String (byte [])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public String (char [], int offset, int no_of_chars)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public String (byte [], int offset, int no_of _bytes)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z="24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4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4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556" name="Picture 5" descr="lpu.png">
            <a:extLst>
              <a:ext uri="{FF2B5EF4-FFF2-40B4-BE49-F238E27FC236}">
                <a16:creationId xmlns:a16="http://schemas.microsoft.com/office/drawing/2014/main" id="{24138411-B9AF-627D-5C38-7D9DD7876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">
            <a:extLst>
              <a:ext uri="{FF2B5EF4-FFF2-40B4-BE49-F238E27FC236}">
                <a16:creationId xmlns:a16="http://schemas.microsoft.com/office/drawing/2014/main" id="{51675897-BDD4-610C-C1E7-973DF4D006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0"/>
            <a:ext cx="8183562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b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pic>
        <p:nvPicPr>
          <p:cNvPr id="24580" name="Picture 5" descr="lpu.png">
            <a:extLst>
              <a:ext uri="{FF2B5EF4-FFF2-40B4-BE49-F238E27FC236}">
                <a16:creationId xmlns:a16="http://schemas.microsoft.com/office/drawing/2014/main" id="{E089FFB0-46DC-6871-1481-5B6455E16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BA3A41-BF13-0885-5BFC-743F88690542}"/>
              </a:ext>
            </a:extLst>
          </p:cNvPr>
          <p:cNvSpPr txBox="1"/>
          <p:nvPr/>
        </p:nvSpPr>
        <p:spPr>
          <a:xfrm>
            <a:off x="503238" y="1017004"/>
            <a:ext cx="8305800" cy="54031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800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[]) {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109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800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        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800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 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800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800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s4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      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s4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800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  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800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800"/>
              </a:lnSpc>
              <a:buNone/>
            </a:pP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212D8-A989-DA26-DDF5-E5331C33149A}"/>
              </a:ext>
            </a:extLst>
          </p:cNvPr>
          <p:cNvSpPr txBox="1"/>
          <p:nvPr/>
        </p:nvSpPr>
        <p:spPr>
          <a:xfrm>
            <a:off x="6172200" y="4923472"/>
            <a:ext cx="1295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 latinLnBrk="1">
              <a:buNone/>
            </a:pPr>
            <a:r>
              <a:rPr lang="en-IN" b="0" i="0" dirty="0">
                <a:solidFill>
                  <a:srgbClr val="3794FF"/>
                </a:solidFill>
                <a:effectLst/>
                <a:latin typeface="var(--vscode-repl-font-family)"/>
              </a:rPr>
              <a:t>congrats </a:t>
            </a:r>
            <a:endParaRPr lang="en-IN" b="0" i="0" u="sng" dirty="0">
              <a:solidFill>
                <a:srgbClr val="CCCCCC"/>
              </a:solidFill>
              <a:effectLst/>
              <a:latin typeface="var(--vscode-repl-font-family)"/>
            </a:endParaRPr>
          </a:p>
          <a:p>
            <a:pPr rtl="1" latinLnBrk="1">
              <a:buNone/>
            </a:pPr>
            <a:r>
              <a:rPr lang="en-IN" b="0" i="0" dirty="0" err="1">
                <a:solidFill>
                  <a:srgbClr val="3794FF"/>
                </a:solidFill>
                <a:effectLst/>
                <a:latin typeface="var(--vscode-repl-font-family)"/>
              </a:rPr>
              <a:t>ongra</a:t>
            </a:r>
            <a:r>
              <a:rPr lang="en-IN" b="0" i="0" dirty="0">
                <a:solidFill>
                  <a:srgbClr val="3794FF"/>
                </a:solidFill>
                <a:effectLst/>
                <a:latin typeface="var(--vscode-repl-font-family)"/>
              </a:rPr>
              <a:t> </a:t>
            </a:r>
            <a:endParaRPr lang="en-IN" b="0" i="0" u="sng" dirty="0">
              <a:solidFill>
                <a:srgbClr val="CCCCCC"/>
              </a:solidFill>
              <a:effectLst/>
              <a:latin typeface="var(--vscode-repl-font-family)"/>
            </a:endParaRPr>
          </a:p>
          <a:p>
            <a:pPr rtl="1" latinLnBrk="1">
              <a:buNone/>
            </a:pPr>
            <a:r>
              <a:rPr lang="en-IN" b="0" i="0" dirty="0">
                <a:solidFill>
                  <a:srgbClr val="3794FF"/>
                </a:solidFill>
                <a:effectLst/>
                <a:latin typeface="var(--vscode-repl-font-family)"/>
              </a:rPr>
              <a:t>congrats </a:t>
            </a:r>
            <a:endParaRPr lang="en-IN" b="0" i="0" u="sng" dirty="0">
              <a:solidFill>
                <a:srgbClr val="CCCCCC"/>
              </a:solidFill>
              <a:effectLst/>
              <a:latin typeface="var(--vscode-repl-font-family)"/>
            </a:endParaRPr>
          </a:p>
          <a:p>
            <a:pPr rtl="1" latinLnBrk="1">
              <a:buNone/>
            </a:pPr>
            <a:r>
              <a:rPr lang="en-IN" b="0" i="0" dirty="0" err="1">
                <a:solidFill>
                  <a:srgbClr val="3794FF"/>
                </a:solidFill>
                <a:effectLst/>
                <a:latin typeface="var(--vscode-repl-font-family)"/>
              </a:rPr>
              <a:t>AmAn</a:t>
            </a:r>
            <a:r>
              <a:rPr lang="en-IN" b="0" i="0" dirty="0">
                <a:solidFill>
                  <a:srgbClr val="3794FF"/>
                </a:solidFill>
                <a:effectLst/>
                <a:latin typeface="var(--vscode-repl-font-family)"/>
              </a:rPr>
              <a:t> </a:t>
            </a:r>
            <a:endParaRPr lang="en-IN" b="0" i="0" u="sng" dirty="0">
              <a:solidFill>
                <a:srgbClr val="CCCCCC"/>
              </a:solidFill>
              <a:effectLst/>
              <a:latin typeface="var(--vscode-repl-font-family)"/>
            </a:endParaRPr>
          </a:p>
          <a:p>
            <a:pPr latinLnBrk="1"/>
            <a:r>
              <a:rPr lang="en-IN" b="0" i="0" dirty="0">
                <a:solidFill>
                  <a:srgbClr val="3794FF"/>
                </a:solidFill>
                <a:effectLst/>
                <a:latin typeface="var(--vscode-repl-font-family)"/>
              </a:rPr>
              <a:t>An</a:t>
            </a:r>
            <a:endParaRPr lang="en-IN" b="0" i="0" dirty="0">
              <a:solidFill>
                <a:srgbClr val="CCCCCC"/>
              </a:solidFill>
              <a:effectLst/>
              <a:latin typeface="var(--vscode-repl-font-family)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>
            <a:extLst>
              <a:ext uri="{FF2B5EF4-FFF2-40B4-BE49-F238E27FC236}">
                <a16:creationId xmlns:a16="http://schemas.microsoft.com/office/drawing/2014/main" id="{529BEE01-F060-D39F-6B66-540CCA8CE2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0"/>
            <a:ext cx="8183562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b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 Concatenation  : +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2E7327-57AF-64C9-0403-EE656F829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183563" cy="4873625"/>
          </a:xfrm>
        </p:spPr>
        <p:txBody>
          <a:bodyPr>
            <a:normAutofit fontScale="92500" lnSpcReduction="20000"/>
          </a:bodyPr>
          <a:lstStyle/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Concatenating Strings: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String age = "9";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String s = "He is " </a:t>
            </a:r>
            <a:r>
              <a:rPr lang="en-US" sz="3000" b="1" u="sng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age </a:t>
            </a:r>
            <a:r>
              <a:rPr lang="en-US" sz="3000" b="1" u="sng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" years old.";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(s);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Using concatenation to prevent long lines: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String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longStr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“This could have been” +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“a very long line that would have” +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“wrapped around.  But string”+ 				   “concatenation  prevents this.”;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longStr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</a:p>
        </p:txBody>
      </p:sp>
      <p:pic>
        <p:nvPicPr>
          <p:cNvPr id="25604" name="Picture 5" descr="lpu.png">
            <a:extLst>
              <a:ext uri="{FF2B5EF4-FFF2-40B4-BE49-F238E27FC236}">
                <a16:creationId xmlns:a16="http://schemas.microsoft.com/office/drawing/2014/main" id="{83E30572-3AC5-E08B-F043-94418E744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C5E3-3F37-6E60-CC7C-F2077A50E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6F76CC37-267E-71FD-A2B4-ADF3804F9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5032375"/>
          </a:xfrm>
        </p:spPr>
        <p:txBody>
          <a:bodyPr/>
          <a:lstStyle/>
          <a:p>
            <a:pPr lvl="1" algn="ctr" eaLnBrk="1" hangingPunct="1">
              <a:buFont typeface="Verdana" panose="020B0604030504040204" pitchFamily="34" charset="0"/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String</a:t>
            </a:r>
          </a:p>
          <a:p>
            <a:pPr lvl="1" algn="ctr" eaLnBrk="1" hangingPunct="1">
              <a:buFont typeface="Verdana" panose="020B0604030504040204" pitchFamily="34" charset="0"/>
              <a:buNone/>
            </a:pPr>
            <a:endParaRPr lang="en-US" altLang="en-US" b="1" dirty="0">
              <a:solidFill>
                <a:srgbClr val="FF0000"/>
              </a:solidFill>
            </a:endParaRPr>
          </a:p>
          <a:p>
            <a:pPr algn="just" eaLnBrk="1" hangingPunct="1"/>
            <a:r>
              <a:rPr lang="en-US" altLang="en-US" sz="2400" dirty="0"/>
              <a:t>In java, String is basically an object that represents sequence of char values. </a:t>
            </a:r>
          </a:p>
          <a:p>
            <a:pPr algn="just" eaLnBrk="1" hangingPunct="1"/>
            <a:r>
              <a:rPr lang="en-US" altLang="en-US" sz="2400" dirty="0"/>
              <a:t>An array of characters works same as java string. </a:t>
            </a:r>
          </a:p>
          <a:p>
            <a:pPr algn="ctr" eaLnBrk="1" hangingPunct="1">
              <a:buFont typeface="Wingdings 2" panose="05020102010507070707" pitchFamily="18" charset="2"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char[] </a:t>
            </a:r>
            <a:r>
              <a:rPr lang="en-US" altLang="en-US" sz="2400" dirty="0" err="1">
                <a:solidFill>
                  <a:srgbClr val="FF0000"/>
                </a:solidFill>
              </a:rPr>
              <a:t>ch</a:t>
            </a:r>
            <a:r>
              <a:rPr lang="en-US" altLang="en-US" sz="2400" dirty="0">
                <a:solidFill>
                  <a:srgbClr val="FF0000"/>
                </a:solidFill>
              </a:rPr>
              <a:t>={'</a:t>
            </a:r>
            <a:r>
              <a:rPr lang="en-US" altLang="en-US" sz="2400" dirty="0" err="1">
                <a:solidFill>
                  <a:srgbClr val="FF0000"/>
                </a:solidFill>
              </a:rPr>
              <a:t>j','a','v','a</a:t>
            </a:r>
            <a:r>
              <a:rPr lang="en-US" altLang="en-US" sz="2400" dirty="0">
                <a:solidFill>
                  <a:srgbClr val="FF0000"/>
                </a:solidFill>
              </a:rPr>
              <a:t>'}; </a:t>
            </a:r>
          </a:p>
          <a:p>
            <a:pPr algn="ctr" eaLnBrk="1" hangingPunct="1">
              <a:buFont typeface="Wingdings 2" panose="05020102010507070707" pitchFamily="18" charset="2"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String s=new String(</a:t>
            </a:r>
            <a:r>
              <a:rPr lang="en-US" altLang="en-US" sz="2400" dirty="0" err="1">
                <a:solidFill>
                  <a:srgbClr val="FF0000"/>
                </a:solidFill>
              </a:rPr>
              <a:t>ch</a:t>
            </a:r>
            <a:r>
              <a:rPr lang="en-US" altLang="en-US" sz="2400" dirty="0">
                <a:solidFill>
                  <a:srgbClr val="FF0000"/>
                </a:solidFill>
              </a:rPr>
              <a:t>);  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 dirty="0"/>
              <a:t>	is same as:</a:t>
            </a:r>
          </a:p>
          <a:p>
            <a:pPr algn="ctr" eaLnBrk="1" hangingPunct="1">
              <a:buFont typeface="Wingdings 2" panose="05020102010507070707" pitchFamily="18" charset="2"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String s="java";  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2">
            <a:extLst>
              <a:ext uri="{FF2B5EF4-FFF2-40B4-BE49-F238E27FC236}">
                <a16:creationId xmlns:a16="http://schemas.microsoft.com/office/drawing/2014/main" id="{4DDA6A62-6EC2-654C-8BC8-1588D1F57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0"/>
            <a:ext cx="8183562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sz="2800" b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 Concatenation with Other Data Types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E9CEB3-C295-A3F2-F143-85517CB96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183563" cy="4873625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concatenate strings with other types of data.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z="24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int age = 9;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	String s = "He is " + age + " years old.";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	System.out.println(s);</a:t>
            </a:r>
          </a:p>
        </p:txBody>
      </p:sp>
      <p:pic>
        <p:nvPicPr>
          <p:cNvPr id="26628" name="Picture 5" descr="lpu.png">
            <a:extLst>
              <a:ext uri="{FF2B5EF4-FFF2-40B4-BE49-F238E27FC236}">
                <a16:creationId xmlns:a16="http://schemas.microsoft.com/office/drawing/2014/main" id="{F774DEA0-50A8-2D8E-8055-9765AD8AF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2">
            <a:extLst>
              <a:ext uri="{FF2B5EF4-FFF2-40B4-BE49-F238E27FC236}">
                <a16:creationId xmlns:a16="http://schemas.microsoft.com/office/drawing/2014/main" id="{DF321B34-BA06-1A53-FB22-AD7AB934AE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0"/>
            <a:ext cx="8183562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b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 of String class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26F161-E2C3-7EE9-8EC2-9D33F4FD9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183563" cy="4873625"/>
          </a:xfrm>
        </p:spPr>
        <p:txBody>
          <a:bodyPr>
            <a:normAutofit/>
          </a:bodyPr>
          <a:lstStyle/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1.String Length: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length()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returns the length of the string i.e. number of characters.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indent="-265176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length()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char chars[] = { 'a', 'b', 'c' };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String s = new String(chars);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s.length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652" name="Picture 5" descr="lpu.png">
            <a:extLst>
              <a:ext uri="{FF2B5EF4-FFF2-40B4-BE49-F238E27FC236}">
                <a16:creationId xmlns:a16="http://schemas.microsoft.com/office/drawing/2014/main" id="{FF31C3BB-4379-4CBA-6D38-E3C832662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108E-63C2-69F8-DB4E-D4D255571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5337175"/>
          </a:xfrm>
        </p:spPr>
        <p:txBody>
          <a:bodyPr>
            <a:noAutofit/>
          </a:bodyPr>
          <a:lstStyle/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concat</a:t>
            </a:r>
            <a:r>
              <a:rPr lang="en-US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concatenate two strings.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2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22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concat</a:t>
            </a:r>
            <a:r>
              <a:rPr lang="en-US" sz="22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2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2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200" i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method creates a new object that contains the invoking string with the contents of str appended to the end. 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concat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 performs the same function as +. 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String s1 = "one"; 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String s2 =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s1.concat("two");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generates the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same result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as the following sequence: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String s1 = "one"; String s2 =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s1 + "two";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pic>
        <p:nvPicPr>
          <p:cNvPr id="28675" name="Picture 4" descr="lpu.png">
            <a:extLst>
              <a:ext uri="{FF2B5EF4-FFF2-40B4-BE49-F238E27FC236}">
                <a16:creationId xmlns:a16="http://schemas.microsoft.com/office/drawing/2014/main" id="{4CC4871C-919D-050B-76BE-745345A9D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2">
            <a:extLst>
              <a:ext uri="{FF2B5EF4-FFF2-40B4-BE49-F238E27FC236}">
                <a16:creationId xmlns:a16="http://schemas.microsoft.com/office/drawing/2014/main" id="{2F2A9BAA-C4D7-AEBC-A4F0-352E1A840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0"/>
            <a:ext cx="8183562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b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 Extraction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DB01C8-CC91-0DB0-5A3E-41FEA0D69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183563" cy="2402325"/>
          </a:xfrm>
        </p:spPr>
        <p:txBody>
          <a:bodyPr>
            <a:noAutofit/>
          </a:bodyPr>
          <a:lstStyle/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400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charAt</a:t>
            </a:r>
            <a:r>
              <a:rPr lang="en-US" sz="2400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obtain the character from the specified index from a string.</a:t>
            </a:r>
          </a:p>
          <a:p>
            <a:pPr marL="265176" indent="-265176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char </a:t>
            </a:r>
            <a:r>
              <a:rPr lang="en-US" sz="2200" i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charAt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200" i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index);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700" name="Picture 5" descr="lpu.png">
            <a:extLst>
              <a:ext uri="{FF2B5EF4-FFF2-40B4-BE49-F238E27FC236}">
                <a16:creationId xmlns:a16="http://schemas.microsoft.com/office/drawing/2014/main" id="{B6C4D950-F2E9-22C4-4E72-A81237BD9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B32B07-1C56-F075-F989-C9B5C1206453}"/>
              </a:ext>
            </a:extLst>
          </p:cNvPr>
          <p:cNvSpPr txBox="1"/>
          <p:nvPr/>
        </p:nvSpPr>
        <p:spPr>
          <a:xfrm>
            <a:off x="2286000" y="3306285"/>
            <a:ext cx="5638800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Output: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2">
            <a:extLst>
              <a:ext uri="{FF2B5EF4-FFF2-40B4-BE49-F238E27FC236}">
                <a16:creationId xmlns:a16="http://schemas.microsoft.com/office/drawing/2014/main" id="{0DA896B1-18FD-A334-CCA5-E36F9A7559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0"/>
            <a:ext cx="8183562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b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 Cont…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AACECF-2C1C-7C2B-C532-FC2CDF55F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1"/>
            <a:ext cx="8183563" cy="1981200"/>
          </a:xfrm>
        </p:spPr>
        <p:txBody>
          <a:bodyPr>
            <a:normAutofit/>
          </a:bodyPr>
          <a:lstStyle/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toCharArray</a:t>
            </a:r>
            <a:r>
              <a:rPr lang="en-US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returns a character array initialized by the contents of  the string.</a:t>
            </a:r>
          </a:p>
          <a:p>
            <a:pPr marL="265176" indent="-265176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char []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toCharArray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24" name="Picture 5" descr="lpu.png">
            <a:extLst>
              <a:ext uri="{FF2B5EF4-FFF2-40B4-BE49-F238E27FC236}">
                <a16:creationId xmlns:a16="http://schemas.microsoft.com/office/drawing/2014/main" id="{4EDEE44A-DEE5-0024-F3EA-846BC12B4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07AA54-CF69-D153-39E8-F6B75F0234FC}"/>
              </a:ext>
            </a:extLst>
          </p:cNvPr>
          <p:cNvSpPr txBox="1"/>
          <p:nvPr/>
        </p:nvSpPr>
        <p:spPr>
          <a:xfrm>
            <a:off x="762000" y="2819400"/>
            <a:ext cx="7391400" cy="36933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"India"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toCharArray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//output: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india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2">
            <a:extLst>
              <a:ext uri="{FF2B5EF4-FFF2-40B4-BE49-F238E27FC236}">
                <a16:creationId xmlns:a16="http://schemas.microsoft.com/office/drawing/2014/main" id="{3E7996D4-DEC2-BF86-D56A-5D52106F4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0"/>
            <a:ext cx="8183562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b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 Cont…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162522-2E17-D213-0F07-9B7CEA942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1"/>
            <a:ext cx="8183563" cy="685800"/>
          </a:xfrm>
        </p:spPr>
        <p:txBody>
          <a:bodyPr>
            <a:normAutofit/>
          </a:bodyPr>
          <a:lstStyle/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getChars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():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obtain set of characters from the string.</a:t>
            </a:r>
          </a:p>
        </p:txBody>
      </p:sp>
      <p:pic>
        <p:nvPicPr>
          <p:cNvPr id="31748" name="Picture 5" descr="lpu.png">
            <a:extLst>
              <a:ext uri="{FF2B5EF4-FFF2-40B4-BE49-F238E27FC236}">
                <a16:creationId xmlns:a16="http://schemas.microsoft.com/office/drawing/2014/main" id="{1612C21B-A237-A946-C90A-CDE833BF3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37E0B5-8A43-3DA5-C217-4E24CC414DF3}"/>
              </a:ext>
            </a:extLst>
          </p:cNvPr>
          <p:cNvSpPr txBox="1"/>
          <p:nvPr/>
        </p:nvSpPr>
        <p:spPr>
          <a:xfrm>
            <a:off x="1371600" y="1796536"/>
            <a:ext cx="708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void </a:t>
            </a:r>
            <a:r>
              <a:rPr lang="en-IN" dirty="0" err="1"/>
              <a:t>getChars</a:t>
            </a:r>
            <a:r>
              <a:rPr lang="en-IN" dirty="0"/>
              <a:t>(int </a:t>
            </a:r>
            <a:r>
              <a:rPr lang="en-IN" dirty="0" err="1"/>
              <a:t>srcBegin</a:t>
            </a:r>
            <a:r>
              <a:rPr lang="en-IN" dirty="0"/>
              <a:t>, int </a:t>
            </a:r>
            <a:r>
              <a:rPr lang="en-IN" dirty="0" err="1"/>
              <a:t>srcEnd</a:t>
            </a:r>
            <a:r>
              <a:rPr lang="en-IN" dirty="0"/>
              <a:t>, char[] </a:t>
            </a:r>
            <a:r>
              <a:rPr lang="en-IN" dirty="0" err="1"/>
              <a:t>dst</a:t>
            </a:r>
            <a:r>
              <a:rPr lang="en-IN" dirty="0"/>
              <a:t>, int </a:t>
            </a:r>
            <a:r>
              <a:rPr lang="en-IN" dirty="0" err="1"/>
              <a:t>dstBegin</a:t>
            </a:r>
            <a:r>
              <a:rPr lang="en-IN" dirty="0"/>
              <a:t>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A0F607-4EED-A38F-8D16-D8F9345C8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132438"/>
              </p:ext>
            </p:extLst>
          </p:nvPr>
        </p:nvGraphicFramePr>
        <p:xfrm>
          <a:off x="609600" y="2186024"/>
          <a:ext cx="7848600" cy="1840886"/>
        </p:xfrm>
        <a:graphic>
          <a:graphicData uri="http://schemas.openxmlformats.org/drawingml/2006/table">
            <a:tbl>
              <a:tblPr/>
              <a:tblGrid>
                <a:gridCol w="1365159">
                  <a:extLst>
                    <a:ext uri="{9D8B030D-6E8A-4147-A177-3AD203B41FA5}">
                      <a16:colId xmlns:a16="http://schemas.microsoft.com/office/drawing/2014/main" val="4068220532"/>
                    </a:ext>
                  </a:extLst>
                </a:gridCol>
                <a:gridCol w="6483441">
                  <a:extLst>
                    <a:ext uri="{9D8B030D-6E8A-4147-A177-3AD203B41FA5}">
                      <a16:colId xmlns:a16="http://schemas.microsoft.com/office/drawing/2014/main" val="486398717"/>
                    </a:ext>
                  </a:extLst>
                </a:gridCol>
              </a:tblGrid>
              <a:tr h="257447">
                <a:tc>
                  <a:txBody>
                    <a:bodyPr/>
                    <a:lstStyle/>
                    <a:p>
                      <a:pPr algn="ctr"/>
                      <a:r>
                        <a:rPr lang="en-IN" sz="1400" b="1"/>
                        <a:t>Parameter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39810"/>
                  </a:ext>
                </a:extLst>
              </a:tr>
              <a:tr h="380376">
                <a:tc>
                  <a:txBody>
                    <a:bodyPr/>
                    <a:lstStyle/>
                    <a:p>
                      <a:r>
                        <a:rPr lang="en-IN" sz="1400"/>
                        <a:t>srcBegin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starting index in the source string (inclusive)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96219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 dirty="0" err="1"/>
                        <a:t>srcEnd</a:t>
                      </a:r>
                      <a:endParaRPr lang="en-IN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ending index in the source string (exclusive)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613970"/>
                  </a:ext>
                </a:extLst>
              </a:tr>
              <a:tr h="393710">
                <a:tc>
                  <a:txBody>
                    <a:bodyPr/>
                    <a:lstStyle/>
                    <a:p>
                      <a:r>
                        <a:rPr lang="en-IN" sz="1400"/>
                        <a:t>dst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The target character array to which characters will be copied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42974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/>
                        <a:t>dstBegin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starting index in the destination array where copying will begin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59996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2831EB7-A87F-2CC7-E5D9-BFEA5E1E7375}"/>
              </a:ext>
            </a:extLst>
          </p:cNvPr>
          <p:cNvSpPr txBox="1"/>
          <p:nvPr/>
        </p:nvSpPr>
        <p:spPr>
          <a:xfrm>
            <a:off x="609600" y="4267200"/>
            <a:ext cx="7848600" cy="20313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Java!"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	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buNone/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getChars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copies "Java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"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Output: Java (+'\u0000')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EB926-C652-4080-41A6-AB3AC22D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23739942-F4DA-78ED-6526-088AF40E7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pPr algn="ctr" eaLnBrk="1" hangingPunct="1">
              <a:buFont typeface="Wingdings 2" panose="05020102010507070707" pitchFamily="18" charset="2"/>
              <a:buNone/>
            </a:pPr>
            <a:r>
              <a:rPr lang="en-US" altLang="en-US">
                <a:solidFill>
                  <a:srgbClr val="FF0000"/>
                </a:solidFill>
              </a:rPr>
              <a:t>STRING COMPARISON</a:t>
            </a:r>
          </a:p>
          <a:p>
            <a:pPr eaLnBrk="1" hangingPunct="1"/>
            <a:r>
              <a:rPr lang="en-US" altLang="en-US" sz="2400"/>
              <a:t>There are three ways to compare string in java: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z="240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/>
              <a:t>1.By equals() method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/>
              <a:t>2.By = = operator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/>
              <a:t>3.By compareTo() method</a:t>
            </a:r>
          </a:p>
          <a:p>
            <a:pPr eaLnBrk="1" hangingPunct="1"/>
            <a:endParaRPr lang="en-US" altLang="en-US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D022DACE-4637-D63E-0624-77394E335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0"/>
            <a:ext cx="8183562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b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By equals()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872FD7-E151-23A3-C488-E66480753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183563" cy="4873625"/>
          </a:xfrm>
        </p:spPr>
        <p:txBody>
          <a:bodyPr>
            <a:normAutofit fontScale="92500" lnSpcReduction="20000"/>
          </a:bodyPr>
          <a:lstStyle/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equals():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compare two strings for equality.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Comparison is case-sensitive.</a:t>
            </a:r>
            <a:endParaRPr lang="en-US" sz="2400" i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indent="-265176" algn="ctr" eaLnBrk="1" fontAlgn="auto" hangingPunct="1">
              <a:lnSpc>
                <a:spcPct val="17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400" i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equals (Object </a:t>
            </a:r>
            <a:r>
              <a:rPr lang="en-US" sz="2400" i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65176" indent="-265176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400" i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equalsIgnoreCase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 ):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perform a comparison that ignores case differences.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Note: 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method is defined in Object class and overridden in String class.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equals(), in Object class, compares the value of reference not the content.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String class, equals method is overridden for content-wise comparison of two strings. 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3796" name="Picture 5" descr="lpu.png">
            <a:extLst>
              <a:ext uri="{FF2B5EF4-FFF2-40B4-BE49-F238E27FC236}">
                <a16:creationId xmlns:a16="http://schemas.microsoft.com/office/drawing/2014/main" id="{964962C8-3526-763D-3BC6-9AF36520F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2">
            <a:extLst>
              <a:ext uri="{FF2B5EF4-FFF2-40B4-BE49-F238E27FC236}">
                <a16:creationId xmlns:a16="http://schemas.microsoft.com/office/drawing/2014/main" id="{E8F77F16-57B9-5605-6BCE-6C8F9F7931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0"/>
            <a:ext cx="8183562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b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pic>
        <p:nvPicPr>
          <p:cNvPr id="34820" name="Picture 5" descr="lpu.png">
            <a:extLst>
              <a:ext uri="{FF2B5EF4-FFF2-40B4-BE49-F238E27FC236}">
                <a16:creationId xmlns:a16="http://schemas.microsoft.com/office/drawing/2014/main" id="{3648F68D-09D2-2A96-49E5-B5975AC38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F84D60-A66F-2B32-BF34-747A51EF7F96}"/>
              </a:ext>
            </a:extLst>
          </p:cNvPr>
          <p:cNvSpPr txBox="1"/>
          <p:nvPr/>
        </p:nvSpPr>
        <p:spPr>
          <a:xfrm>
            <a:off x="457200" y="1431518"/>
            <a:ext cx="8001000" cy="46644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s4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"-&gt;"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s3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"-&gt;"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s4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"-&gt;"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s4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s4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"-&gt;"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equalsIgnoreCase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s4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800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Output:</a:t>
            </a:r>
          </a:p>
          <a:p>
            <a:pPr rtl="1" latinLnBrk="1"/>
            <a:r>
              <a:rPr lang="nb-NO" dirty="0">
                <a:solidFill>
                  <a:srgbClr val="569CD6"/>
                </a:solidFill>
                <a:latin typeface="Consolas" panose="020B0609020204030204" pitchFamily="49" charset="0"/>
              </a:rPr>
              <a:t>Hello-Hello-&gt;true </a:t>
            </a:r>
          </a:p>
          <a:p>
            <a:pPr rtl="1" latinLnBrk="1"/>
            <a:r>
              <a:rPr lang="nb-NO" dirty="0">
                <a:solidFill>
                  <a:srgbClr val="569CD6"/>
                </a:solidFill>
                <a:latin typeface="Consolas" panose="020B0609020204030204" pitchFamily="49" charset="0"/>
              </a:rPr>
              <a:t>Hello-hi-&gt;false </a:t>
            </a:r>
          </a:p>
          <a:p>
            <a:pPr rtl="1" latinLnBrk="1"/>
            <a:r>
              <a:rPr lang="nb-NO" dirty="0">
                <a:solidFill>
                  <a:srgbClr val="569CD6"/>
                </a:solidFill>
                <a:latin typeface="Consolas" panose="020B0609020204030204" pitchFamily="49" charset="0"/>
              </a:rPr>
              <a:t>Hello-HELLO-&gt;false </a:t>
            </a:r>
          </a:p>
          <a:p>
            <a:pPr latinLnBrk="1"/>
            <a:r>
              <a:rPr lang="nb-NO" dirty="0">
                <a:solidFill>
                  <a:srgbClr val="569CD6"/>
                </a:solidFill>
                <a:latin typeface="Consolas" panose="020B0609020204030204" pitchFamily="49" charset="0"/>
              </a:rPr>
              <a:t>Hello-HELLO-&gt;true</a:t>
            </a:r>
          </a:p>
          <a:p>
            <a:pPr>
              <a:lnSpc>
                <a:spcPts val="1800"/>
              </a:lnSpc>
            </a:pP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61184-410F-9D73-9916-D53AD957E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1603375"/>
          </a:xfrm>
        </p:spPr>
        <p:txBody>
          <a:bodyPr>
            <a:normAutofit/>
          </a:bodyPr>
          <a:lstStyle/>
          <a:p>
            <a:pPr marL="265176" indent="-265176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>
                <a:solidFill>
                  <a:srgbClr val="FF0000"/>
                </a:solidFill>
              </a:rPr>
              <a:t>2. String compare by == operator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The = = operator compares references not values.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E4A5FE-71A5-FA20-34B6-8E3153C63D5F}"/>
              </a:ext>
            </a:extLst>
          </p:cNvPr>
          <p:cNvSpPr txBox="1"/>
          <p:nvPr/>
        </p:nvSpPr>
        <p:spPr>
          <a:xfrm>
            <a:off x="503238" y="1981200"/>
            <a:ext cx="8183562" cy="39703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"Aman"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pPr>
              <a:buNone/>
            </a:pP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"Aman"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pPr>
              <a:buNone/>
            </a:pP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s3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"Aman"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pPr>
              <a:buNone/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//true (because both refer to same instance)  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//false(because s3 refers to instance created in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nonpool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 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// Output:</a:t>
            </a:r>
          </a:p>
          <a:p>
            <a:pPr rtl="1" latinLnBrk="1"/>
            <a:r>
              <a:rPr lang="en-IN" dirty="0">
                <a:solidFill>
                  <a:schemeClr val="bg1"/>
                </a:solidFill>
              </a:rPr>
              <a:t>true </a:t>
            </a:r>
            <a:endParaRPr lang="en-IN" u="sng" dirty="0">
              <a:solidFill>
                <a:schemeClr val="bg1"/>
              </a:solidFill>
            </a:endParaRPr>
          </a:p>
          <a:p>
            <a:pPr latinLnBrk="1"/>
            <a:r>
              <a:rPr lang="en-IN" dirty="0">
                <a:solidFill>
                  <a:schemeClr val="bg1"/>
                </a:solidFill>
              </a:rPr>
              <a:t>false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2">
            <a:extLst>
              <a:ext uri="{FF2B5EF4-FFF2-40B4-BE49-F238E27FC236}">
                <a16:creationId xmlns:a16="http://schemas.microsoft.com/office/drawing/2014/main" id="{53A02817-7900-F165-797E-C784639E06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0"/>
            <a:ext cx="8183562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b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19DB3C-5827-AE20-8E9D-6BD7BEFE5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183563" cy="4873625"/>
          </a:xfrm>
        </p:spPr>
        <p:txBody>
          <a:bodyPr>
            <a:normAutofit/>
          </a:bodyPr>
          <a:lstStyle/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Every string we create is actually an object of type String.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 constants are actually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String objects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indent="-265176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is a String, too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Objects of type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immutable.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Once a String object is created; its contents cannot be altered.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20" name="Picture 5" descr="lpu.png">
            <a:extLst>
              <a:ext uri="{FF2B5EF4-FFF2-40B4-BE49-F238E27FC236}">
                <a16:creationId xmlns:a16="http://schemas.microsoft.com/office/drawing/2014/main" id="{93F77EED-509D-BEBC-BE9B-6D03900EC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F6B76EF-7756-5C07-1897-1B3B2DE78E38}"/>
              </a:ext>
            </a:extLst>
          </p:cNvPr>
          <p:cNvSpPr/>
          <p:nvPr/>
        </p:nvSpPr>
        <p:spPr>
          <a:xfrm>
            <a:off x="6858000" y="2209800"/>
            <a:ext cx="1676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String Constant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1B1875-415D-4FB5-6C61-DF930817B106}"/>
              </a:ext>
            </a:extLst>
          </p:cNvPr>
          <p:cNvCxnSpPr/>
          <p:nvPr/>
        </p:nvCxnSpPr>
        <p:spPr>
          <a:xfrm rot="10800000" flipV="1">
            <a:off x="6400800" y="3124200"/>
            <a:ext cx="533400" cy="152400"/>
          </a:xfrm>
          <a:prstGeom prst="straightConnector1">
            <a:avLst/>
          </a:prstGeom>
          <a:ln w="666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66E8F-3A70-485A-0B1B-CFD0B598F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30225"/>
            <a:ext cx="7543800" cy="4346575"/>
          </a:xfrm>
        </p:spPr>
        <p:txBody>
          <a:bodyPr>
            <a:normAutofit lnSpcReduction="10000"/>
          </a:bodyPr>
          <a:lstStyle/>
          <a:p>
            <a:pPr marL="265176" indent="-265176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3. String compare by </a:t>
            </a:r>
            <a:r>
              <a:rPr lang="en-US" sz="2400" b="1" u="sng" dirty="0" err="1">
                <a:solidFill>
                  <a:srgbClr val="FF0000"/>
                </a:solidFill>
              </a:rPr>
              <a:t>compareTo</a:t>
            </a:r>
            <a:r>
              <a:rPr lang="en-US" sz="2400" b="1" u="sng" dirty="0">
                <a:solidFill>
                  <a:srgbClr val="FF0000"/>
                </a:solidFill>
              </a:rPr>
              <a:t>() </a:t>
            </a:r>
            <a:r>
              <a:rPr lang="en-US" sz="2400" b="1" dirty="0">
                <a:solidFill>
                  <a:srgbClr val="FF0000"/>
                </a:solidFill>
              </a:rPr>
              <a:t>method</a:t>
            </a:r>
          </a:p>
          <a:p>
            <a:pPr marL="265176" indent="-265176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compares values lexicographically</a:t>
            </a:r>
          </a:p>
          <a:p>
            <a:pPr marL="265176" indent="-265176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returns an integer value </a:t>
            </a:r>
          </a:p>
          <a:p>
            <a:pPr marL="265176" indent="-265176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describes if first string is less than, equal to or greater than second string.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Suppose s1 and s2 are two string variables. If: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/>
              <a:t>s1 == s2</a:t>
            </a:r>
            <a:r>
              <a:rPr lang="en-US" sz="2400" dirty="0"/>
              <a:t> :0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/>
              <a:t>s1  &gt;  s2 </a:t>
            </a:r>
            <a:r>
              <a:rPr lang="en-US" sz="2400" dirty="0"/>
              <a:t>  :positive value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/>
              <a:t>s1  &lt;  s2 </a:t>
            </a:r>
            <a:r>
              <a:rPr lang="en-US" sz="2400" dirty="0"/>
              <a:t>  :negative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975E25-C22C-14DB-6E8B-F59B31698892}"/>
              </a:ext>
            </a:extLst>
          </p:cNvPr>
          <p:cNvSpPr txBox="1"/>
          <p:nvPr/>
        </p:nvSpPr>
        <p:spPr>
          <a:xfrm>
            <a:off x="573221" y="4876800"/>
            <a:ext cx="8077200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"Sachin"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"Sachin"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"Ratan"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pPr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compareTo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//0  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compareTo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//1(because s1&gt;s3)  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compareTo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//-1(because s3 &lt; s1 ) 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2">
            <a:extLst>
              <a:ext uri="{FF2B5EF4-FFF2-40B4-BE49-F238E27FC236}">
                <a16:creationId xmlns:a16="http://schemas.microsoft.com/office/drawing/2014/main" id="{972FFA4F-BA09-7F5F-735A-1992FDBA9A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0"/>
            <a:ext cx="8183562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b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 Comparison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3AB380-2542-5DF7-A2B2-E639B5C88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183563" cy="4873625"/>
          </a:xfrm>
        </p:spPr>
        <p:txBody>
          <a:bodyPr>
            <a:normAutofit/>
          </a:bodyPr>
          <a:lstStyle/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compareTo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 ):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string is less than another if it comes before the other in dictionary order. 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string is greater than another if it comes after the other in dictionary order.</a:t>
            </a:r>
          </a:p>
          <a:p>
            <a:pPr marL="265176" indent="-265176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2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compareTo</a:t>
            </a:r>
            <a:r>
              <a:rPr lang="en-US" sz="22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2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2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200" i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9940" name="Picture 5" descr="lpu.png">
            <a:extLst>
              <a:ext uri="{FF2B5EF4-FFF2-40B4-BE49-F238E27FC236}">
                <a16:creationId xmlns:a16="http://schemas.microsoft.com/office/drawing/2014/main" id="{8FB46BA2-854E-4763-D899-3CDB86FD7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apture.JPG">
            <a:extLst>
              <a:ext uri="{FF2B5EF4-FFF2-40B4-BE49-F238E27FC236}">
                <a16:creationId xmlns:a16="http://schemas.microsoft.com/office/drawing/2014/main" id="{838937F4-093B-CE8C-19CC-BF5C140DC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419600"/>
            <a:ext cx="8382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12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>
            <a:extLst>
              <a:ext uri="{FF2B5EF4-FFF2-40B4-BE49-F238E27FC236}">
                <a16:creationId xmlns:a16="http://schemas.microsoft.com/office/drawing/2014/main" id="{42D70FAB-8441-C73D-5284-3BA206159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0"/>
            <a:ext cx="8183562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b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 string sorting</a:t>
            </a:r>
          </a:p>
        </p:txBody>
      </p:sp>
      <p:pic>
        <p:nvPicPr>
          <p:cNvPr id="40964" name="Picture 5" descr="lpu.png">
            <a:extLst>
              <a:ext uri="{FF2B5EF4-FFF2-40B4-BE49-F238E27FC236}">
                <a16:creationId xmlns:a16="http://schemas.microsoft.com/office/drawing/2014/main" id="{BE0405FB-D4EE-3E1D-1792-14DD0B09C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F39D62-EE48-38DE-936D-48499B37ABF0}"/>
              </a:ext>
            </a:extLst>
          </p:cNvPr>
          <p:cNvSpPr txBox="1"/>
          <p:nvPr/>
        </p:nvSpPr>
        <p:spPr>
          <a:xfrm>
            <a:off x="609600" y="1066800"/>
            <a:ext cx="7772400" cy="452431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//Sorting string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“today"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compareTo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8C9BC-56C0-5B28-BB38-783A117D3880}"/>
              </a:ext>
            </a:extLst>
          </p:cNvPr>
          <p:cNvSpPr txBox="1"/>
          <p:nvPr/>
        </p:nvSpPr>
        <p:spPr>
          <a:xfrm>
            <a:off x="6705600" y="3810000"/>
            <a:ext cx="1600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 latinLnBrk="1"/>
            <a:r>
              <a:rPr lang="en-IN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Output: </a:t>
            </a:r>
          </a:p>
          <a:p>
            <a:pPr rtl="1" latinLnBrk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is </a:t>
            </a:r>
            <a:endParaRPr lang="en-IN" u="sng" dirty="0">
              <a:solidFill>
                <a:schemeClr val="accent1">
                  <a:lumMod val="75000"/>
                </a:schemeClr>
              </a:solidFill>
            </a:endParaRPr>
          </a:p>
          <a:p>
            <a:pPr rtl="1" latinLnBrk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endParaRPr lang="en-IN" u="sng" dirty="0">
              <a:solidFill>
                <a:schemeClr val="accent1">
                  <a:lumMod val="75000"/>
                </a:schemeClr>
              </a:solidFill>
            </a:endParaRPr>
          </a:p>
          <a:p>
            <a:pPr rtl="1" latinLnBrk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time </a:t>
            </a:r>
            <a:endParaRPr lang="en-IN" u="sng" dirty="0">
              <a:solidFill>
                <a:schemeClr val="accent1">
                  <a:lumMod val="75000"/>
                </a:schemeClr>
              </a:solidFill>
            </a:endParaRPr>
          </a:p>
          <a:p>
            <a:pPr latinLnBrk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4731695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2">
            <a:extLst>
              <a:ext uri="{FF2B5EF4-FFF2-40B4-BE49-F238E27FC236}">
                <a16:creationId xmlns:a16="http://schemas.microsoft.com/office/drawing/2014/main" id="{8DA01E9C-C6B3-FB44-BDC4-676C5A209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0"/>
            <a:ext cx="8183562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b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 Comparison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FA3BFA-2ACE-5B6E-5C4B-9C98E2100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1"/>
            <a:ext cx="8183563" cy="2895600"/>
          </a:xfrm>
        </p:spPr>
        <p:txBody>
          <a:bodyPr>
            <a:normAutofit/>
          </a:bodyPr>
          <a:lstStyle/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startsWith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 )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endsWith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 ): 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startsWith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): determines whether a given String begins with a specified string.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endsWith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): determines whether the String in question ends with a specified string.</a:t>
            </a:r>
          </a:p>
          <a:p>
            <a:pPr marL="265176" indent="-265176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2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2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startsWith</a:t>
            </a:r>
            <a:r>
              <a:rPr lang="en-US" sz="22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(String str)</a:t>
            </a:r>
          </a:p>
          <a:p>
            <a:pPr marL="265176" indent="-265176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2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2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endsWith</a:t>
            </a:r>
            <a:r>
              <a:rPr lang="en-US" sz="22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2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2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37892" name="Picture 5" descr="lpu.png">
            <a:extLst>
              <a:ext uri="{FF2B5EF4-FFF2-40B4-BE49-F238E27FC236}">
                <a16:creationId xmlns:a16="http://schemas.microsoft.com/office/drawing/2014/main" id="{88FBAE70-258A-E1B3-E9FA-E67286221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65CB9E-9652-41B0-32C2-34E78B988F77}"/>
              </a:ext>
            </a:extLst>
          </p:cNvPr>
          <p:cNvSpPr txBox="1"/>
          <p:nvPr/>
        </p:nvSpPr>
        <p:spPr>
          <a:xfrm>
            <a:off x="685800" y="4267200"/>
            <a:ext cx="7543800" cy="1294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"Aman"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startsWith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//true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endsWith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//true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2">
            <a:extLst>
              <a:ext uri="{FF2B5EF4-FFF2-40B4-BE49-F238E27FC236}">
                <a16:creationId xmlns:a16="http://schemas.microsoft.com/office/drawing/2014/main" id="{D5CD85B4-744B-93C2-1F5A-FC93E2D73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0"/>
            <a:ext cx="8183562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b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Searching Strings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715772-E009-EFD5-8B33-8D550275F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183563" cy="4873625"/>
          </a:xfrm>
        </p:spPr>
        <p:txBody>
          <a:bodyPr>
            <a:normAutofit fontScale="92500" lnSpcReduction="10000"/>
          </a:bodyPr>
          <a:lstStyle/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String class provides two methods that allow us to search a string for a specified character or substring: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indexOf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 ):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Searches for the first occurrence of a character or substring.</a:t>
            </a:r>
          </a:p>
          <a:p>
            <a:pPr marL="265176" indent="-265176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indexOf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65176" indent="-265176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400" i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lastIndexOf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 ):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Searches for the last occurrence of a character or substring.</a:t>
            </a:r>
          </a:p>
          <a:p>
            <a:pPr marL="265176" indent="-265176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lastIndexOf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65176" indent="-265176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search for the first or last occurrence of a substring, use</a:t>
            </a:r>
          </a:p>
          <a:p>
            <a:pPr marL="265176" indent="-265176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indexOf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65176" indent="-265176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lastIndexOf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65176" indent="-265176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400" i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indent="-265176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400" i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988" name="Picture 5" descr="lpu.png">
            <a:extLst>
              <a:ext uri="{FF2B5EF4-FFF2-40B4-BE49-F238E27FC236}">
                <a16:creationId xmlns:a16="http://schemas.microsoft.com/office/drawing/2014/main" id="{B7CCA170-A264-9C03-93A9-6F87A9143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4F018-384B-BF1F-9A38-F369B615A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183563" cy="5102225"/>
          </a:xfrm>
        </p:spPr>
        <p:txBody>
          <a:bodyPr>
            <a:normAutofit fontScale="92500" lnSpcReduction="10000"/>
          </a:bodyPr>
          <a:lstStyle/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 can specify a starting point for the search using these forms: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indexOf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lastIndexOf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indexOf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	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lastIndexOf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Here,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specifies the index at which point the search begins.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indexOf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), the search runs from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to the end of the string. 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lastIndexOf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), the search runs from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to zero.</a:t>
            </a:r>
          </a:p>
        </p:txBody>
      </p:sp>
      <p:pic>
        <p:nvPicPr>
          <p:cNvPr id="43011" name="Picture 5" descr="lpu.png">
            <a:extLst>
              <a:ext uri="{FF2B5EF4-FFF2-40B4-BE49-F238E27FC236}">
                <a16:creationId xmlns:a16="http://schemas.microsoft.com/office/drawing/2014/main" id="{0FD1752E-F7A8-58D9-2BC3-0A2F7E12F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2">
            <a:extLst>
              <a:ext uri="{FF2B5EF4-FFF2-40B4-BE49-F238E27FC236}">
                <a16:creationId xmlns:a16="http://schemas.microsoft.com/office/drawing/2014/main" id="{84380ECC-2008-0110-1BA8-76E949586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0"/>
            <a:ext cx="8183562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b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pic>
        <p:nvPicPr>
          <p:cNvPr id="44036" name="Picture 5" descr="lpu.png">
            <a:extLst>
              <a:ext uri="{FF2B5EF4-FFF2-40B4-BE49-F238E27FC236}">
                <a16:creationId xmlns:a16="http://schemas.microsoft.com/office/drawing/2014/main" id="{E8FC6034-58D5-A92C-29D1-35078F4A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86D5A5-1A51-3E6D-0870-D8177003740F}"/>
              </a:ext>
            </a:extLst>
          </p:cNvPr>
          <p:cNvSpPr txBox="1"/>
          <p:nvPr/>
        </p:nvSpPr>
        <p:spPr>
          <a:xfrm>
            <a:off x="609600" y="1295400"/>
            <a:ext cx="7924800" cy="46183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[]) {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"Welcome to the Java"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D5F741-9EC2-7F2E-9597-345F2B4FA5FB}"/>
              </a:ext>
            </a:extLst>
          </p:cNvPr>
          <p:cNvSpPr txBox="1"/>
          <p:nvPr/>
        </p:nvSpPr>
        <p:spPr>
          <a:xfrm>
            <a:off x="6442095" y="2590800"/>
            <a:ext cx="2209800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 latinLnBrk="1">
              <a:lnSpc>
                <a:spcPct val="150000"/>
              </a:lnSpc>
              <a:buNone/>
            </a:pPr>
            <a:r>
              <a:rPr lang="en-US" b="0" i="0" dirty="0">
                <a:solidFill>
                  <a:srgbClr val="3794FF"/>
                </a:solidFill>
                <a:effectLst/>
                <a:latin typeface="var(--vscode-repl-font-family)"/>
              </a:rPr>
              <a:t>Welcome to the Java </a:t>
            </a:r>
            <a:endParaRPr lang="en-US" b="0" i="0" u="sng" dirty="0">
              <a:solidFill>
                <a:srgbClr val="CCCCCC"/>
              </a:solidFill>
              <a:effectLst/>
              <a:latin typeface="var(--vscode-repl-font-family)"/>
            </a:endParaRPr>
          </a:p>
          <a:p>
            <a:pPr rtl="1" latinLnBrk="1">
              <a:lnSpc>
                <a:spcPct val="150000"/>
              </a:lnSpc>
              <a:buNone/>
            </a:pPr>
            <a:r>
              <a:rPr lang="en-US" b="0" i="0" dirty="0">
                <a:solidFill>
                  <a:srgbClr val="3794FF"/>
                </a:solidFill>
                <a:effectLst/>
                <a:latin typeface="var(--vscode-repl-font-family)"/>
              </a:rPr>
              <a:t>8 </a:t>
            </a:r>
            <a:endParaRPr lang="en-US" b="0" i="0" u="sng" dirty="0">
              <a:solidFill>
                <a:srgbClr val="CCCCCC"/>
              </a:solidFill>
              <a:effectLst/>
              <a:latin typeface="var(--vscode-repl-font-family)"/>
            </a:endParaRPr>
          </a:p>
          <a:p>
            <a:pPr rtl="1" latinLnBrk="1">
              <a:lnSpc>
                <a:spcPct val="150000"/>
              </a:lnSpc>
              <a:buNone/>
            </a:pPr>
            <a:r>
              <a:rPr lang="en-US" b="0" i="0" dirty="0">
                <a:solidFill>
                  <a:srgbClr val="3794FF"/>
                </a:solidFill>
                <a:effectLst/>
                <a:latin typeface="var(--vscode-repl-font-family)"/>
              </a:rPr>
              <a:t>18 </a:t>
            </a:r>
            <a:endParaRPr lang="en-US" b="0" i="0" u="sng" dirty="0">
              <a:solidFill>
                <a:srgbClr val="CCCCCC"/>
              </a:solidFill>
              <a:effectLst/>
              <a:latin typeface="var(--vscode-repl-font-family)"/>
            </a:endParaRPr>
          </a:p>
          <a:p>
            <a:pPr rtl="1" latinLnBrk="1">
              <a:lnSpc>
                <a:spcPct val="150000"/>
              </a:lnSpc>
              <a:buNone/>
            </a:pPr>
            <a:r>
              <a:rPr lang="en-US" b="0" i="0" dirty="0">
                <a:solidFill>
                  <a:srgbClr val="3794FF"/>
                </a:solidFill>
                <a:effectLst/>
                <a:latin typeface="var(--vscode-repl-font-family)"/>
              </a:rPr>
              <a:t>11 </a:t>
            </a:r>
            <a:endParaRPr lang="en-US" b="0" i="0" u="sng" dirty="0">
              <a:solidFill>
                <a:srgbClr val="CCCCCC"/>
              </a:solidFill>
              <a:effectLst/>
              <a:latin typeface="var(--vscode-repl-font-family)"/>
            </a:endParaRPr>
          </a:p>
          <a:p>
            <a:pPr rtl="1" latinLnBrk="1">
              <a:lnSpc>
                <a:spcPct val="150000"/>
              </a:lnSpc>
              <a:buNone/>
            </a:pPr>
            <a:r>
              <a:rPr lang="en-US" b="0" i="0" dirty="0">
                <a:solidFill>
                  <a:srgbClr val="3794FF"/>
                </a:solidFill>
                <a:effectLst/>
                <a:latin typeface="var(--vscode-repl-font-family)"/>
              </a:rPr>
              <a:t>16 </a:t>
            </a:r>
            <a:endParaRPr lang="en-US" b="0" i="0" u="sng" dirty="0">
              <a:solidFill>
                <a:srgbClr val="CCCCCC"/>
              </a:solidFill>
              <a:effectLst/>
              <a:latin typeface="var(--vscode-repl-font-family)"/>
            </a:endParaRPr>
          </a:p>
          <a:p>
            <a:pPr latinLnBrk="1">
              <a:lnSpc>
                <a:spcPct val="150000"/>
              </a:lnSpc>
            </a:pPr>
            <a:r>
              <a:rPr lang="en-US" b="0" i="0" dirty="0">
                <a:solidFill>
                  <a:srgbClr val="3794FF"/>
                </a:solidFill>
                <a:effectLst/>
                <a:latin typeface="var(--vscode-repl-font-family)"/>
              </a:rPr>
              <a:t>18</a:t>
            </a:r>
            <a:endParaRPr lang="en-US" b="0" i="0" dirty="0">
              <a:solidFill>
                <a:srgbClr val="CCCCCC"/>
              </a:solidFill>
              <a:effectLst/>
              <a:latin typeface="var(--vscode-repl-font-family)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2">
            <a:extLst>
              <a:ext uri="{FF2B5EF4-FFF2-40B4-BE49-F238E27FC236}">
                <a16:creationId xmlns:a16="http://schemas.microsoft.com/office/drawing/2014/main" id="{4C383AFC-AEDE-EBBC-8B42-D6AFCEC816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0"/>
            <a:ext cx="8183562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b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Modifying a String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F411D5-24D2-988A-CD1F-4B235CC88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183563" cy="5026025"/>
          </a:xfrm>
        </p:spPr>
        <p:txBody>
          <a:bodyPr>
            <a:normAutofit fontScale="85000" lnSpcReduction="20000"/>
          </a:bodyPr>
          <a:lstStyle/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 objects are immutable, 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modify a String, will construct a new copy of the string.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substring():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extract a part of a string. 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public String substring (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start_index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65176" indent="-265176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400" i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public String substring (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start_index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end_index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 s = “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ABCDEFG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”;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String t =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s.substring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(2);     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(t);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 u =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s.substring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(1, 4);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(u);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Note: Substring from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start_index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to end_index-1 will be returned.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5060" name="Picture 5" descr="lpu.png">
            <a:extLst>
              <a:ext uri="{FF2B5EF4-FFF2-40B4-BE49-F238E27FC236}">
                <a16:creationId xmlns:a16="http://schemas.microsoft.com/office/drawing/2014/main" id="{6C907D5B-EA56-8E42-964C-B6266A492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733DC8-7A37-C7D5-80CE-F17FC3E11C9C}"/>
              </a:ext>
            </a:extLst>
          </p:cNvPr>
          <p:cNvSpPr txBox="1"/>
          <p:nvPr/>
        </p:nvSpPr>
        <p:spPr>
          <a:xfrm>
            <a:off x="685800" y="1536816"/>
            <a:ext cx="7391400" cy="36933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  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  </a:t>
            </a:r>
          </a:p>
          <a:p>
            <a:pPr>
              <a:buNone/>
            </a:pP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SachinTendulkar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pPr>
              <a:buNone/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//Tendulkar  (Starting index)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//Sachin  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 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8ED08-09F8-A646-12DC-BA836FBB6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5337175"/>
          </a:xfrm>
        </p:spPr>
        <p:txBody>
          <a:bodyPr>
            <a:normAutofit fontScale="85000" lnSpcReduction="20000"/>
          </a:bodyPr>
          <a:lstStyle/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3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replace( ):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replace( ) method has two forms. 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first replaces all occurrences of one character in the invoking string with another character. 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13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 replace(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char original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char replacement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Here, original specifies the character to be replaced by the character specified by replacement.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   </a:t>
            </a:r>
            <a:r>
              <a:rPr lang="en-US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 s = "</a:t>
            </a:r>
            <a:r>
              <a:rPr lang="en-US" i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Hello".replace</a:t>
            </a:r>
            <a:r>
              <a:rPr lang="en-US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('l', 'w');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second form of replace( ) replaces one character sequence with another. It has this general form: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 replace(</a:t>
            </a:r>
            <a:r>
              <a:rPr lang="en-US" sz="2400" b="1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CharSequence</a:t>
            </a: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original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CharSequence</a:t>
            </a: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replacement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pic>
        <p:nvPicPr>
          <p:cNvPr id="47107" name="Picture 4" descr="lpu.png">
            <a:extLst>
              <a:ext uri="{FF2B5EF4-FFF2-40B4-BE49-F238E27FC236}">
                <a16:creationId xmlns:a16="http://schemas.microsoft.com/office/drawing/2014/main" id="{50985C4B-7D79-D459-3098-79BEFE5C9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2">
            <a:extLst>
              <a:ext uri="{FF2B5EF4-FFF2-40B4-BE49-F238E27FC236}">
                <a16:creationId xmlns:a16="http://schemas.microsoft.com/office/drawing/2014/main" id="{A117184F-F680-9797-0788-DF4524412B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0"/>
            <a:ext cx="8183562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b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String is Immutable or Final?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823189-BC37-042E-67B9-F748D7C3E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183563" cy="4873625"/>
          </a:xfrm>
        </p:spPr>
        <p:txBody>
          <a:bodyPr>
            <a:normAutofit lnSpcReduction="10000"/>
          </a:bodyPr>
          <a:lstStyle/>
          <a:p>
            <a:pPr marL="265176" indent="-265176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 can pass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database URL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as string for opening database connection, </a:t>
            </a:r>
          </a:p>
          <a:p>
            <a:pPr marL="265176" indent="-265176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 can open any file in Java by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passing name of file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as argument to File I/O classes.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indent="-265176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case if String is not immutable , </a:t>
            </a:r>
          </a:p>
          <a:p>
            <a:pPr marL="265176" indent="-265176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would lead serious security threat, </a:t>
            </a:r>
          </a:p>
          <a:p>
            <a:pPr marL="265176" indent="-265176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means some one can access to any file </a:t>
            </a:r>
          </a:p>
          <a:p>
            <a:pPr marL="265176" indent="-265176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which he is not authorization and </a:t>
            </a:r>
          </a:p>
          <a:p>
            <a:pPr marL="265176" indent="-265176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then can change the file name </a:t>
            </a:r>
          </a:p>
          <a:p>
            <a:pPr marL="265176" indent="-265176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either deliberately or accidentally 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 gain access of those file.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4" name="Picture 5" descr="lpu.png">
            <a:extLst>
              <a:ext uri="{FF2B5EF4-FFF2-40B4-BE49-F238E27FC236}">
                <a16:creationId xmlns:a16="http://schemas.microsoft.com/office/drawing/2014/main" id="{A39CE30D-AC70-C49E-F527-A4807A5FF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92568-E0EE-CDB3-BDE9-F696180AE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917575"/>
          </a:xfrm>
        </p:spPr>
        <p:txBody>
          <a:bodyPr>
            <a:normAutofit/>
          </a:bodyPr>
          <a:lstStyle/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solidFill>
                  <a:srgbClr val="FF0000"/>
                </a:solidFill>
              </a:rPr>
              <a:t>Example: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ED79D4-80B7-7D82-2077-49FEF4F64906}"/>
              </a:ext>
            </a:extLst>
          </p:cNvPr>
          <p:cNvSpPr txBox="1"/>
          <p:nvPr/>
        </p:nvSpPr>
        <p:spPr>
          <a:xfrm>
            <a:off x="381000" y="1536816"/>
            <a:ext cx="8305800" cy="42028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  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  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"Java is an programming language"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replaceString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an"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replaceString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 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 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Output: Java is a programming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laguage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55B13-6B93-A4FE-BC14-60E643C25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5337175"/>
          </a:xfrm>
        </p:spPr>
        <p:txBody>
          <a:bodyPr>
            <a:noAutofit/>
          </a:bodyPr>
          <a:lstStyle/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trim( )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returns a copy of string with leading and trailing whitespace has been removed. </a:t>
            </a:r>
          </a:p>
          <a:p>
            <a:pPr marL="265176" indent="-265176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 trim( )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String s = "   Hello World    ".trim();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This puts the string “Hello World” into s.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>
                <a:solidFill>
                  <a:srgbClr val="002060"/>
                </a:solidFill>
              </a:rPr>
              <a:t>The string trim() method eliminates white spaces before and after string. 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9155" name="Picture 4" descr="lpu.png">
            <a:extLst>
              <a:ext uri="{FF2B5EF4-FFF2-40B4-BE49-F238E27FC236}">
                <a16:creationId xmlns:a16="http://schemas.microsoft.com/office/drawing/2014/main" id="{6B603A2A-6D0F-497C-AF9F-0CB2971AA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88712-08C6-4807-8C82-318E64EE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5337175"/>
          </a:xfrm>
        </p:spPr>
        <p:txBody>
          <a:bodyPr>
            <a:noAutofit/>
          </a:bodyPr>
          <a:lstStyle/>
          <a:p>
            <a:pPr marL="265176" indent="-265176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Changing the Case of Characters Within a String</a:t>
            </a:r>
          </a:p>
          <a:p>
            <a:pPr marL="265176" indent="-265176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toLowerCase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 &amp; </a:t>
            </a:r>
            <a:r>
              <a:rPr lang="en-US" sz="24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toUpperCase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Both methods return a String object that contains the uppercase or lowercase equivalent of the invoking String.</a:t>
            </a:r>
          </a:p>
          <a:p>
            <a:pPr marL="265176" indent="-265176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400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indent="-265176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toLowerCase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marL="265176" indent="-265176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toUpperCase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400" i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0179" name="Picture 4" descr="lpu.png">
            <a:extLst>
              <a:ext uri="{FF2B5EF4-FFF2-40B4-BE49-F238E27FC236}">
                <a16:creationId xmlns:a16="http://schemas.microsoft.com/office/drawing/2014/main" id="{A995FBB5-415C-B13F-0BFD-2EB2BFB91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879DF-5485-E79D-7E9B-22F990EEAF4B}"/>
              </a:ext>
            </a:extLst>
          </p:cNvPr>
          <p:cNvSpPr txBox="1"/>
          <p:nvPr/>
        </p:nvSpPr>
        <p:spPr>
          <a:xfrm>
            <a:off x="533400" y="1305983"/>
            <a:ext cx="8077200" cy="50338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  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  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 Aman  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Aman    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//Aman  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toLowerCase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 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163A2-3C6E-8728-0D4E-2E5E104F7F76}"/>
              </a:ext>
            </a:extLst>
          </p:cNvPr>
          <p:cNvSpPr txBox="1"/>
          <p:nvPr/>
        </p:nvSpPr>
        <p:spPr>
          <a:xfrm>
            <a:off x="5334000" y="3352800"/>
            <a:ext cx="1447800" cy="21268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r" rtl="1" latinLnBrk="1">
              <a:lnSpc>
                <a:spcPct val="150000"/>
              </a:lnSpc>
              <a:buNone/>
            </a:pPr>
            <a:r>
              <a:rPr lang="en-IN" b="0" i="0" dirty="0">
                <a:solidFill>
                  <a:srgbClr val="3794FF"/>
                </a:solidFill>
                <a:effectLst/>
                <a:latin typeface="var(--vscode-repl-font-family)"/>
              </a:rPr>
              <a:t>Aman </a:t>
            </a:r>
            <a:endParaRPr lang="en-IN" b="0" i="0" u="sng" dirty="0">
              <a:solidFill>
                <a:srgbClr val="CCCCCC"/>
              </a:solidFill>
              <a:effectLst/>
              <a:latin typeface="var(--vscode-repl-font-family)"/>
            </a:endParaRPr>
          </a:p>
          <a:p>
            <a:pPr rtl="1" latinLnBrk="1">
              <a:lnSpc>
                <a:spcPct val="150000"/>
              </a:lnSpc>
              <a:buNone/>
            </a:pPr>
            <a:r>
              <a:rPr lang="en-IN" b="0" i="0" dirty="0">
                <a:solidFill>
                  <a:srgbClr val="3794FF"/>
                </a:solidFill>
                <a:effectLst/>
                <a:latin typeface="var(--vscode-repl-font-family)"/>
              </a:rPr>
              <a:t>Aman </a:t>
            </a:r>
            <a:endParaRPr lang="en-IN" b="0" i="0" u="sng" dirty="0">
              <a:solidFill>
                <a:srgbClr val="CCCCCC"/>
              </a:solidFill>
              <a:effectLst/>
              <a:latin typeface="var(--vscode-repl-font-family)"/>
            </a:endParaRPr>
          </a:p>
          <a:p>
            <a:pPr algn="r" rtl="1" latinLnBrk="1">
              <a:lnSpc>
                <a:spcPct val="150000"/>
              </a:lnSpc>
              <a:buNone/>
            </a:pPr>
            <a:r>
              <a:rPr lang="en-IN" b="0" i="0" dirty="0">
                <a:solidFill>
                  <a:srgbClr val="3794FF"/>
                </a:solidFill>
                <a:effectLst/>
                <a:latin typeface="var(--vscode-repl-font-family)"/>
              </a:rPr>
              <a:t>AMAN </a:t>
            </a:r>
            <a:endParaRPr lang="en-IN" b="0" i="0" u="sng" dirty="0">
              <a:solidFill>
                <a:srgbClr val="CCCCCC"/>
              </a:solidFill>
              <a:effectLst/>
              <a:latin typeface="var(--vscode-repl-font-family)"/>
            </a:endParaRPr>
          </a:p>
          <a:p>
            <a:pPr algn="r" rtl="1" latinLnBrk="1">
              <a:lnSpc>
                <a:spcPct val="150000"/>
              </a:lnSpc>
              <a:buNone/>
            </a:pPr>
            <a:r>
              <a:rPr lang="en-IN" b="0" i="0" dirty="0" err="1">
                <a:solidFill>
                  <a:srgbClr val="3794FF"/>
                </a:solidFill>
                <a:effectLst/>
                <a:latin typeface="var(--vscode-repl-font-family)"/>
              </a:rPr>
              <a:t>aman</a:t>
            </a:r>
            <a:r>
              <a:rPr lang="en-IN" b="0" i="0" dirty="0">
                <a:solidFill>
                  <a:srgbClr val="3794FF"/>
                </a:solidFill>
                <a:effectLst/>
                <a:latin typeface="var(--vscode-repl-font-family)"/>
              </a:rPr>
              <a:t> </a:t>
            </a:r>
            <a:endParaRPr lang="en-IN" b="0" i="0" u="sng" dirty="0">
              <a:solidFill>
                <a:srgbClr val="CCCCCC"/>
              </a:solidFill>
              <a:effectLst/>
              <a:latin typeface="var(--vscode-repl-font-family)"/>
            </a:endParaRPr>
          </a:p>
          <a:p>
            <a:pPr algn="r" latinLnBrk="1">
              <a:lnSpc>
                <a:spcPct val="150000"/>
              </a:lnSpc>
            </a:pPr>
            <a:r>
              <a:rPr lang="en-IN" b="0" i="0" dirty="0">
                <a:solidFill>
                  <a:srgbClr val="3794FF"/>
                </a:solidFill>
                <a:effectLst/>
                <a:latin typeface="var(--vscode-repl-font-family)"/>
              </a:rPr>
              <a:t>Aman </a:t>
            </a:r>
            <a:endParaRPr lang="en-IN" b="0" i="0" dirty="0">
              <a:solidFill>
                <a:srgbClr val="CCCCCC"/>
              </a:solidFill>
              <a:effectLst/>
              <a:latin typeface="var(--vscode-repl-font-family)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Content Placeholder 6" descr="faq.jpg">
            <a:extLst>
              <a:ext uri="{FF2B5EF4-FFF2-40B4-BE49-F238E27FC236}">
                <a16:creationId xmlns:a16="http://schemas.microsoft.com/office/drawing/2014/main" id="{F3DEEBF0-CBF2-1252-16F0-AAC47CA70A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2050" y="914400"/>
            <a:ext cx="4233863" cy="4492625"/>
          </a:xfrm>
        </p:spPr>
      </p:pic>
      <p:pic>
        <p:nvPicPr>
          <p:cNvPr id="52227" name="Picture 5" descr="lpu.png">
            <a:extLst>
              <a:ext uri="{FF2B5EF4-FFF2-40B4-BE49-F238E27FC236}">
                <a16:creationId xmlns:a16="http://schemas.microsoft.com/office/drawing/2014/main" id="{400BCDD0-6844-924A-781E-F2D3A00FE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>
            <a:extLst>
              <a:ext uri="{FF2B5EF4-FFF2-40B4-BE49-F238E27FC236}">
                <a16:creationId xmlns:a16="http://schemas.microsoft.com/office/drawing/2014/main" id="{A16525A8-6230-01F2-571C-984F23169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2441575"/>
          </a:xfrm>
        </p:spPr>
        <p:txBody>
          <a:bodyPr/>
          <a:lstStyle/>
          <a:p>
            <a:pPr algn="ctr" eaLnBrk="1" hangingPunct="1">
              <a:buFont typeface="Wingdings 2" panose="05020102010507070707" pitchFamily="18" charset="2"/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String Class</a:t>
            </a:r>
          </a:p>
          <a:p>
            <a:pPr marL="0" indent="0" algn="just" eaLnBrk="1" hangingPunct="1">
              <a:buNone/>
            </a:pPr>
            <a:r>
              <a:rPr lang="en-US" altLang="en-US" dirty="0"/>
              <a:t>The </a:t>
            </a:r>
            <a:r>
              <a:rPr lang="en-US" altLang="en-US" dirty="0" err="1">
                <a:solidFill>
                  <a:srgbClr val="FF0000"/>
                </a:solidFill>
              </a:rPr>
              <a:t>java.lang.String</a:t>
            </a:r>
            <a:r>
              <a:rPr lang="en-US" altLang="en-US" dirty="0"/>
              <a:t> class implements </a:t>
            </a:r>
          </a:p>
          <a:p>
            <a:pPr algn="just" eaLnBrk="1" hangingPunct="1"/>
            <a:r>
              <a:rPr lang="en-US" altLang="en-US" i="1" dirty="0"/>
              <a:t>Serializable</a:t>
            </a:r>
            <a:r>
              <a:rPr lang="en-US" altLang="en-US" dirty="0"/>
              <a:t>, </a:t>
            </a:r>
          </a:p>
          <a:p>
            <a:pPr algn="just" eaLnBrk="1" hangingPunct="1"/>
            <a:r>
              <a:rPr lang="en-US" altLang="en-US" i="1" dirty="0"/>
              <a:t>Comparable</a:t>
            </a:r>
            <a:r>
              <a:rPr lang="en-US" altLang="en-US" dirty="0"/>
              <a:t> and </a:t>
            </a:r>
          </a:p>
          <a:p>
            <a:pPr algn="just" eaLnBrk="1" hangingPunct="1"/>
            <a:r>
              <a:rPr lang="en-US" altLang="en-US" i="1" dirty="0" err="1"/>
              <a:t>CharSequence</a:t>
            </a:r>
            <a:r>
              <a:rPr lang="en-US" altLang="en-US" dirty="0"/>
              <a:t> interfaces.</a:t>
            </a:r>
          </a:p>
          <a:p>
            <a:pPr algn="just"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pic>
        <p:nvPicPr>
          <p:cNvPr id="11267" name="Picture 4" descr="string-implements.png">
            <a:extLst>
              <a:ext uri="{FF2B5EF4-FFF2-40B4-BE49-F238E27FC236}">
                <a16:creationId xmlns:a16="http://schemas.microsoft.com/office/drawing/2014/main" id="{B3CF9827-FBC8-F06E-6AF9-75ACF1C4B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048000"/>
            <a:ext cx="4686300" cy="2567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C1D0923B-C036-C202-6058-CA184B36C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682625"/>
            <a:ext cx="8183562" cy="3051175"/>
          </a:xfrm>
        </p:spPr>
        <p:txBody>
          <a:bodyPr/>
          <a:lstStyle/>
          <a:p>
            <a:pPr algn="ctr" eaLnBrk="1" hangingPunct="1">
              <a:buFont typeface="Wingdings 2" panose="05020102010507070707" pitchFamily="18" charset="2"/>
              <a:buNone/>
            </a:pPr>
            <a:r>
              <a:rPr lang="en-US" altLang="en-US" b="1" dirty="0" err="1">
                <a:solidFill>
                  <a:srgbClr val="FF0000"/>
                </a:solidFill>
              </a:rPr>
              <a:t>CharSequence</a:t>
            </a:r>
            <a:r>
              <a:rPr lang="en-US" altLang="en-US" b="1" dirty="0">
                <a:solidFill>
                  <a:srgbClr val="FF0000"/>
                </a:solidFill>
              </a:rPr>
              <a:t> Interface</a:t>
            </a:r>
          </a:p>
          <a:p>
            <a:pPr algn="just" eaLnBrk="1" hangingPunct="1"/>
            <a:r>
              <a:rPr lang="en-US" altLang="en-US" sz="2400" dirty="0"/>
              <a:t>The </a:t>
            </a:r>
            <a:r>
              <a:rPr lang="en-US" altLang="en-US" sz="2400" dirty="0" err="1">
                <a:solidFill>
                  <a:srgbClr val="FF0000"/>
                </a:solidFill>
              </a:rPr>
              <a:t>CharSequence</a:t>
            </a:r>
            <a:r>
              <a:rPr lang="en-US" altLang="en-US" sz="2400" dirty="0"/>
              <a:t> interface is used to represent sequence of characters. </a:t>
            </a:r>
          </a:p>
          <a:p>
            <a:pPr algn="just" eaLnBrk="1" hangingPunct="1"/>
            <a:r>
              <a:rPr lang="en-US" altLang="en-US" sz="2400" dirty="0"/>
              <a:t>It is implemented by </a:t>
            </a:r>
            <a:r>
              <a:rPr lang="en-US" altLang="en-US" sz="2400" i="1" dirty="0">
                <a:solidFill>
                  <a:srgbClr val="FF0000"/>
                </a:solidFill>
              </a:rPr>
              <a:t>String, </a:t>
            </a:r>
            <a:r>
              <a:rPr lang="en-US" altLang="en-US" sz="2400" i="1" dirty="0" err="1">
                <a:solidFill>
                  <a:srgbClr val="FF0000"/>
                </a:solidFill>
              </a:rPr>
              <a:t>StringBuffer</a:t>
            </a:r>
            <a:r>
              <a:rPr lang="en-US" altLang="en-US" sz="2400" i="1" dirty="0">
                <a:solidFill>
                  <a:srgbClr val="FF0000"/>
                </a:solidFill>
              </a:rPr>
              <a:t> and StringBuilder </a:t>
            </a:r>
            <a:r>
              <a:rPr lang="en-US" altLang="en-US" sz="2400" dirty="0"/>
              <a:t>classes. </a:t>
            </a:r>
          </a:p>
          <a:p>
            <a:pPr algn="just" eaLnBrk="1" hangingPunct="1"/>
            <a:r>
              <a:rPr lang="en-US" altLang="en-US" sz="2400" dirty="0"/>
              <a:t>It means, we can create string in java by using these 3 classes.</a:t>
            </a:r>
          </a:p>
          <a:p>
            <a:pPr algn="just" eaLnBrk="1" hangingPunct="1"/>
            <a:endParaRPr lang="en-US" altLang="en-US" sz="2400" dirty="0"/>
          </a:p>
          <a:p>
            <a:pPr eaLnBrk="1" hangingPunct="1"/>
            <a:endParaRPr lang="en-US" altLang="en-US" dirty="0"/>
          </a:p>
        </p:txBody>
      </p:sp>
      <p:pic>
        <p:nvPicPr>
          <p:cNvPr id="12292" name="Picture 4" descr="charsequence.png">
            <a:extLst>
              <a:ext uri="{FF2B5EF4-FFF2-40B4-BE49-F238E27FC236}">
                <a16:creationId xmlns:a16="http://schemas.microsoft.com/office/drawing/2014/main" id="{781BF785-62E0-774D-9630-4A0DCE75E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733800"/>
            <a:ext cx="4419600" cy="2076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A3D877BD-B9AD-87DC-0185-34F3F51B1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19" y="762000"/>
            <a:ext cx="8183562" cy="418782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java 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altLang="en-US" dirty="0">
                <a:solidFill>
                  <a:srgbClr val="FF0000"/>
                </a:solidFill>
              </a:rPr>
              <a:t> is immutable</a:t>
            </a:r>
            <a:r>
              <a:rPr lang="en-US" altLang="en-US" dirty="0"/>
              <a:t> i.e. it cannot be changed.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Whenever we change any string, a new instance is created.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For </a:t>
            </a:r>
            <a:r>
              <a:rPr lang="en-US" altLang="en-US" dirty="0">
                <a:solidFill>
                  <a:srgbClr val="FF0000"/>
                </a:solidFill>
              </a:rPr>
              <a:t>mutable</a:t>
            </a:r>
            <a:r>
              <a:rPr lang="en-US" altLang="en-US" dirty="0"/>
              <a:t> string, you can use </a:t>
            </a:r>
            <a:r>
              <a:rPr lang="en-US" altLang="en-US" dirty="0" err="1">
                <a:solidFill>
                  <a:schemeClr val="accent2">
                    <a:lumMod val="75000"/>
                  </a:schemeClr>
                </a:solidFill>
              </a:rPr>
              <a:t>StringBuffer</a:t>
            </a:r>
            <a:r>
              <a:rPr lang="en-US" altLang="en-US" dirty="0">
                <a:solidFill>
                  <a:srgbClr val="FF0000"/>
                </a:solidFill>
              </a:rPr>
              <a:t> and 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StringBuilder</a:t>
            </a:r>
            <a:r>
              <a:rPr lang="en-US" altLang="en-US" dirty="0">
                <a:solidFill>
                  <a:srgbClr val="FF0000"/>
                </a:solidFill>
              </a:rPr>
              <a:t> classes.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>
            <a:extLst>
              <a:ext uri="{FF2B5EF4-FFF2-40B4-BE49-F238E27FC236}">
                <a16:creationId xmlns:a16="http://schemas.microsoft.com/office/drawing/2014/main" id="{AF2A6063-170A-9538-DA49-4E532577EE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0"/>
            <a:ext cx="8183562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b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634862-7687-FBC9-1639-555A656B9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183563" cy="4873625"/>
          </a:xfrm>
        </p:spPr>
        <p:txBody>
          <a:bodyPr>
            <a:normAutofit/>
          </a:bodyPr>
          <a:lstStyle/>
          <a:p>
            <a:pPr marL="265176" indent="-265176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java, 4 predefined classes are provided that either represent strings or provide functionality to manipulate them. 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endParaRPr lang="en-US" sz="22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endParaRPr lang="en-US" sz="22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StringTokenizer</a:t>
            </a:r>
            <a:endParaRPr lang="en-US" sz="2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n-US" sz="22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lvl="1" indent="-265176" eaLnBrk="1" fontAlgn="auto" hangingPunct="1">
              <a:spcAft>
                <a:spcPts val="0"/>
              </a:spcAft>
              <a:buSzPct val="80000"/>
              <a:buFont typeface="Wingdings 2"/>
              <a:buChar char=""/>
              <a:defRPr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String,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classes are defined in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java.lang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package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all are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final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65176" lvl="1" indent="-265176" eaLnBrk="1" fontAlgn="auto" hangingPunct="1">
              <a:spcAft>
                <a:spcPts val="0"/>
              </a:spcAft>
              <a:buSzPct val="80000"/>
              <a:buFont typeface="Wingdings 2"/>
              <a:buChar char=""/>
              <a:defRPr/>
            </a:pP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lvl="1" indent="-265176" eaLnBrk="1" fontAlgn="auto" hangingPunct="1">
              <a:spcAft>
                <a:spcPts val="0"/>
              </a:spcAft>
              <a:buSzPct val="80000"/>
              <a:buFont typeface="Wingdings 2"/>
              <a:buChar char=""/>
              <a:defRPr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of them implement the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CharSequence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interface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40" name="Picture 5" descr="lpu.png">
            <a:extLst>
              <a:ext uri="{FF2B5EF4-FFF2-40B4-BE49-F238E27FC236}">
                <a16:creationId xmlns:a16="http://schemas.microsoft.com/office/drawing/2014/main" id="{6B9C6A37-FDEC-98C2-8717-D7C0EEC40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2">
            <a:extLst>
              <a:ext uri="{FF2B5EF4-FFF2-40B4-BE49-F238E27FC236}">
                <a16:creationId xmlns:a16="http://schemas.microsoft.com/office/drawing/2014/main" id="{5C8B0C41-731B-C9B9-D03A-F2C2A979F0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0"/>
            <a:ext cx="8183562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b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</a:p>
        </p:txBody>
      </p:sp>
      <p:sp>
        <p:nvSpPr>
          <p:cNvPr id="15363" name="Content Placeholder 1">
            <a:extLst>
              <a:ext uri="{FF2B5EF4-FFF2-40B4-BE49-F238E27FC236}">
                <a16:creationId xmlns:a16="http://schemas.microsoft.com/office/drawing/2014/main" id="{1266F78F-2181-0FD3-1EAC-05ADDDFA3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183563" cy="4873625"/>
          </a:xfrm>
        </p:spPr>
        <p:txBody>
          <a:bodyPr/>
          <a:lstStyle/>
          <a:p>
            <a:pPr eaLnBrk="1" hangingPunct="1"/>
            <a:endParaRPr lang="en-US" altLang="en-US" sz="24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Objects are IMMUTABLE.</a:t>
            </a:r>
          </a:p>
          <a:p>
            <a:pPr eaLnBrk="1" hangingPunct="1"/>
            <a:endParaRPr lang="en-US" altLang="en-US" sz="24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StringBuffer is MUTABLE and SYNCHRONIZED.</a:t>
            </a:r>
          </a:p>
          <a:p>
            <a:pPr eaLnBrk="1" hangingPunct="1"/>
            <a:endParaRPr lang="en-US" altLang="en-US" sz="24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StringBuilder is MUTABLE and NON-SYNCHRONIZED.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z="24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4" name="Picture 5" descr="lpu.png">
            <a:extLst>
              <a:ext uri="{FF2B5EF4-FFF2-40B4-BE49-F238E27FC236}">
                <a16:creationId xmlns:a16="http://schemas.microsoft.com/office/drawing/2014/main" id="{A4D2749A-3661-0E13-D6D3-813F2F3CF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2975</TotalTime>
  <Words>3188</Words>
  <Application>Microsoft Office PowerPoint</Application>
  <PresentationFormat>On-screen Show (4:3)</PresentationFormat>
  <Paragraphs>484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Consolas</vt:lpstr>
      <vt:lpstr>Times New Roman</vt:lpstr>
      <vt:lpstr>var(--vscode-repl-font-family)</vt:lpstr>
      <vt:lpstr>Verdana</vt:lpstr>
      <vt:lpstr>Wingdings 2</vt:lpstr>
      <vt:lpstr>Aspect</vt:lpstr>
      <vt:lpstr>Programming in Java  String Handling</vt:lpstr>
      <vt:lpstr>PowerPoint Presentation</vt:lpstr>
      <vt:lpstr>Introduction</vt:lpstr>
      <vt:lpstr>Why String is Immutable or Final?</vt:lpstr>
      <vt:lpstr>PowerPoint Presentation</vt:lpstr>
      <vt:lpstr>PowerPoint Presentation</vt:lpstr>
      <vt:lpstr>PowerPoint Presentation</vt:lpstr>
      <vt:lpstr>Introduction</vt:lpstr>
      <vt:lpstr>Important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String Handling?</vt:lpstr>
      <vt:lpstr>Creating String objects</vt:lpstr>
      <vt:lpstr>String Constructor</vt:lpstr>
      <vt:lpstr>Examples</vt:lpstr>
      <vt:lpstr>String Concatenation  : +</vt:lpstr>
      <vt:lpstr>String Concatenation with Other Data Types</vt:lpstr>
      <vt:lpstr>Methods of String class</vt:lpstr>
      <vt:lpstr>PowerPoint Presentation</vt:lpstr>
      <vt:lpstr>Character Extraction</vt:lpstr>
      <vt:lpstr>Methods Cont…</vt:lpstr>
      <vt:lpstr>Methods Cont…</vt:lpstr>
      <vt:lpstr>PowerPoint Presentation</vt:lpstr>
      <vt:lpstr>1. By equals() Method</vt:lpstr>
      <vt:lpstr>Example</vt:lpstr>
      <vt:lpstr>PowerPoint Presentation</vt:lpstr>
      <vt:lpstr>PowerPoint Presentation</vt:lpstr>
      <vt:lpstr>String Comparison</vt:lpstr>
      <vt:lpstr>Example: string sorting</vt:lpstr>
      <vt:lpstr>String Comparison</vt:lpstr>
      <vt:lpstr>Searching Strings</vt:lpstr>
      <vt:lpstr>PowerPoint Presentation</vt:lpstr>
      <vt:lpstr>Example</vt:lpstr>
      <vt:lpstr>Modifying a String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10: Wrapper Classes</dc:title>
  <dc:creator>RA-V</dc:creator>
  <cp:lastModifiedBy>Aman Singh</cp:lastModifiedBy>
  <cp:revision>173</cp:revision>
  <dcterms:created xsi:type="dcterms:W3CDTF">2006-08-16T00:00:00Z</dcterms:created>
  <dcterms:modified xsi:type="dcterms:W3CDTF">2025-07-02T11:26:46Z</dcterms:modified>
</cp:coreProperties>
</file>