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197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7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5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77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8687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40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78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8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03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89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6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55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9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18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4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7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98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2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11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More on Arrays and Loops in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 Deeper Dive into Java Fundamentals</a:t>
            </a:r>
          </a:p>
          <a:p>
            <a:r>
              <a:rPr lang="en-IN" dirty="0"/>
              <a:t>Amanpal Singh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r>
              <a:t>Covered:</a:t>
            </a:r>
          </a:p>
          <a:p>
            <a:r>
              <a:t>- Working with java.time for dates</a:t>
            </a:r>
          </a:p>
          <a:p>
            <a:r>
              <a:t>- Command-line args array</a:t>
            </a:r>
          </a:p>
          <a:p>
            <a:r>
              <a:t>- 2D Arrays and traversal</a:t>
            </a:r>
          </a:p>
          <a:p>
            <a:r>
              <a:t>- Alternate looping (for-each, do-while)</a:t>
            </a:r>
          </a:p>
          <a:p>
            <a:r>
              <a:t>- Nesting loops</a:t>
            </a:r>
          </a:p>
          <a:p>
            <a:r>
              <a:t>- ArrayList for dynamic arrays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Questions?</a:t>
            </a:r>
          </a:p>
          <a:p>
            <a:r>
              <a:t>Keep practicing and exploring Java!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Java is a popular, high-level, object-oriented programming language.</a:t>
            </a:r>
          </a:p>
          <a:p>
            <a:r>
              <a:t>Known for portability: Write Once, Run Anywhere.</a:t>
            </a:r>
          </a:p>
          <a:p>
            <a:r>
              <a:t>Used in web, mobile, and enterprise applications.</a:t>
            </a:r>
          </a:p>
          <a:p>
            <a:r>
              <a:t>Focus today: Arrays, Loops, and Data Structures.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Working with Dates in Java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C21AF6-81D9-CF2E-79F5-40DF8C3226DF}"/>
              </a:ext>
            </a:extLst>
          </p:cNvPr>
          <p:cNvSpPr txBox="1"/>
          <p:nvPr/>
        </p:nvSpPr>
        <p:spPr>
          <a:xfrm>
            <a:off x="348060" y="1654343"/>
            <a:ext cx="818728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//Java's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java.time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package handles dates and times.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java.time.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LocalDate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java.time.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LocalTime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java.time.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LocalDateTime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LocalDate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LocalDate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LocalTime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LocalTime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LocalDateTime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LocalDateTime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"Date: 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"Time: 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DFE19D-5105-C31B-A0D3-E44F4C723684}"/>
              </a:ext>
            </a:extLst>
          </p:cNvPr>
          <p:cNvSpPr txBox="1"/>
          <p:nvPr/>
        </p:nvSpPr>
        <p:spPr>
          <a:xfrm>
            <a:off x="5244526" y="2362026"/>
            <a:ext cx="40145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1" latinLnBrk="1">
              <a:buNone/>
            </a:pPr>
            <a:r>
              <a:rPr lang="en-US" sz="1600" b="1" i="0" dirty="0">
                <a:solidFill>
                  <a:srgbClr val="3794FF"/>
                </a:solidFill>
                <a:effectLst/>
                <a:latin typeface="var(--vscode-repl-font-family)"/>
              </a:rPr>
              <a:t>Date: 2025-06-27 </a:t>
            </a:r>
            <a:endParaRPr lang="en-US" sz="1600" b="1" i="0" u="sng" dirty="0">
              <a:solidFill>
                <a:srgbClr val="CCCCCC"/>
              </a:solidFill>
              <a:effectLst/>
              <a:latin typeface="var(--vscode-repl-font-family)"/>
            </a:endParaRPr>
          </a:p>
          <a:p>
            <a:pPr rtl="1" latinLnBrk="1">
              <a:buNone/>
            </a:pPr>
            <a:r>
              <a:rPr lang="en-US" sz="1600" b="1" i="0" dirty="0">
                <a:solidFill>
                  <a:srgbClr val="3794FF"/>
                </a:solidFill>
                <a:effectLst/>
                <a:latin typeface="var(--vscode-repl-font-family)"/>
              </a:rPr>
              <a:t>Time: 15:23:00.476535200 </a:t>
            </a:r>
            <a:endParaRPr lang="en-US" sz="1600" b="1" i="0" u="sng" dirty="0">
              <a:solidFill>
                <a:srgbClr val="CCCCCC"/>
              </a:solidFill>
              <a:effectLst/>
              <a:latin typeface="var(--vscode-repl-font-family)"/>
            </a:endParaRPr>
          </a:p>
          <a:p>
            <a:pPr latinLnBrk="1"/>
            <a:r>
              <a:rPr lang="en-US" sz="1600" b="1" i="0" dirty="0" err="1">
                <a:solidFill>
                  <a:srgbClr val="3794FF"/>
                </a:solidFill>
                <a:effectLst/>
                <a:latin typeface="var(--vscode-repl-font-family)"/>
              </a:rPr>
              <a:t>DateTime</a:t>
            </a:r>
            <a:r>
              <a:rPr lang="en-US" sz="1600" b="1" i="0" dirty="0">
                <a:solidFill>
                  <a:srgbClr val="3794FF"/>
                </a:solidFill>
                <a:effectLst/>
                <a:latin typeface="var(--vscode-repl-font-family)"/>
              </a:rPr>
              <a:t>: 2025-06-27T15:23:00.476535200</a:t>
            </a:r>
            <a:endParaRPr lang="en-US" sz="1600" b="1" i="0" dirty="0">
              <a:solidFill>
                <a:srgbClr val="CCCCCC"/>
              </a:solidFill>
              <a:effectLst/>
              <a:latin typeface="var(--vscode-repl-font-family)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201A58C4-96A0-1382-F58F-CA3BA8580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097" y="5586679"/>
            <a:ext cx="722024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– Represents a date (year, month, day).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– Represents a time (hours, minutes, seconds).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LocalDateTime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– Combines date and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Parsing the args Array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806152-A16D-9A7D-BDDC-36EFB49F297D}"/>
              </a:ext>
            </a:extLst>
          </p:cNvPr>
          <p:cNvSpPr txBox="1"/>
          <p:nvPr/>
        </p:nvSpPr>
        <p:spPr>
          <a:xfrm>
            <a:off x="619432" y="1998481"/>
            <a:ext cx="8052620" cy="3371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//The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array in main stores command-line arguments.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FF3D8F-A913-B85D-F258-16CBAA46765C}"/>
              </a:ext>
            </a:extLst>
          </p:cNvPr>
          <p:cNvSpPr txBox="1"/>
          <p:nvPr/>
        </p:nvSpPr>
        <p:spPr>
          <a:xfrm>
            <a:off x="1840597" y="4652292"/>
            <a:ext cx="712642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PS C:\Users\amanp\OneDrive\Desktop\java programs&gt; </a:t>
            </a:r>
            <a:r>
              <a:rPr lang="en-IN" sz="1400" dirty="0" err="1">
                <a:solidFill>
                  <a:srgbClr val="00B0F0"/>
                </a:solidFill>
              </a:rPr>
              <a:t>Javac</a:t>
            </a:r>
            <a:r>
              <a:rPr lang="en-IN" sz="1400" dirty="0">
                <a:solidFill>
                  <a:srgbClr val="00B0F0"/>
                </a:solidFill>
              </a:rPr>
              <a:t> Test.java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PS C:\Users\amanp\OneDrive\Desktop\java programs&gt; </a:t>
            </a:r>
            <a:r>
              <a:rPr lang="en-IN" sz="1400" dirty="0">
                <a:solidFill>
                  <a:srgbClr val="00B0F0"/>
                </a:solidFill>
              </a:rPr>
              <a:t>java Test </a:t>
            </a:r>
            <a:r>
              <a:rPr lang="en-IN" sz="1400" dirty="0" err="1">
                <a:solidFill>
                  <a:srgbClr val="00B0F0"/>
                </a:solidFill>
              </a:rPr>
              <a:t>hii</a:t>
            </a:r>
            <a:r>
              <a:rPr lang="en-IN" sz="1400" dirty="0">
                <a:solidFill>
                  <a:srgbClr val="00B0F0"/>
                </a:solidFill>
              </a:rPr>
              <a:t> hello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 err="1">
                <a:solidFill>
                  <a:srgbClr val="00B0F0"/>
                </a:solidFill>
              </a:rPr>
              <a:t>hii</a:t>
            </a:r>
            <a:endParaRPr lang="en-IN" sz="1400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>
                <a:solidFill>
                  <a:srgbClr val="00B0F0"/>
                </a:solidFill>
              </a:rPr>
              <a:t>hello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67383824-6614-C664-4110-88C1C8BF5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247" y="6028609"/>
            <a:ext cx="75314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The </a:t>
            </a:r>
            <a:r>
              <a:rPr lang="en-US" altLang="en-US" dirty="0" err="1">
                <a:solidFill>
                  <a:srgbClr val="00B0F0"/>
                </a:solidFill>
              </a:rPr>
              <a:t>args</a:t>
            </a:r>
            <a:r>
              <a:rPr lang="en-US" altLang="en-US" dirty="0"/>
              <a:t> array in the main method stores command-line arguments.</a:t>
            </a: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Allows interaction with the program during execution.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2D Arrays in Java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CCD3B5-9040-CFCF-57AF-913ED9DC586C}"/>
              </a:ext>
            </a:extLst>
          </p:cNvPr>
          <p:cNvSpPr txBox="1"/>
          <p:nvPr/>
        </p:nvSpPr>
        <p:spPr>
          <a:xfrm>
            <a:off x="324465" y="1563094"/>
            <a:ext cx="888442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//Arrays can have multiple dimensions (e.g., matrices).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[][]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{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{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{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D021A-A748-1B79-1B4C-F45C3E7A95D9}"/>
              </a:ext>
            </a:extLst>
          </p:cNvPr>
          <p:cNvSpPr txBox="1"/>
          <p:nvPr/>
        </p:nvSpPr>
        <p:spPr>
          <a:xfrm>
            <a:off x="1368651" y="6150787"/>
            <a:ext cx="76160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Arrays can have multiple dimensions (e.g., 2D arrays like matrices).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2D Arrays are arrays of arrays.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3B2D6-CDB6-07E0-5319-BD2267324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7" y="597804"/>
            <a:ext cx="7765321" cy="1076086"/>
          </a:xfrm>
        </p:spPr>
        <p:txBody>
          <a:bodyPr/>
          <a:lstStyle/>
          <a:p>
            <a:r>
              <a:rPr lang="en-US" b="0" dirty="0">
                <a:effectLst/>
              </a:rPr>
              <a:t>enhanced for loop to iterate over the array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DAF967-3F2D-7D43-FE6B-183C875E924D}"/>
              </a:ext>
            </a:extLst>
          </p:cNvPr>
          <p:cNvSpPr txBox="1"/>
          <p:nvPr/>
        </p:nvSpPr>
        <p:spPr>
          <a:xfrm>
            <a:off x="342163" y="1685687"/>
            <a:ext cx="861895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//Arrays can have multiple dimensions (e.g., matrices).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[][]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{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{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{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1" u="sng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1" u="sng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1" u="sng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1" u="sng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1" u="sng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matrix1</a:t>
            </a:r>
            <a:r>
              <a:rPr lang="en-IN" b="1" u="sng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u="sng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1" u="sng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u="sng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IN" b="1" u="sng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matrix1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matrix1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482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339" y="147287"/>
            <a:ext cx="7765321" cy="1326321"/>
          </a:xfrm>
        </p:spPr>
        <p:txBody>
          <a:bodyPr/>
          <a:lstStyle/>
          <a:p>
            <a:r>
              <a:rPr dirty="0"/>
              <a:t>Alternate Looping Constructs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C792FB-BB17-0F42-1276-5985EB79C91E}"/>
              </a:ext>
            </a:extLst>
          </p:cNvPr>
          <p:cNvSpPr txBox="1"/>
          <p:nvPr/>
        </p:nvSpPr>
        <p:spPr>
          <a:xfrm>
            <a:off x="380507" y="1211340"/>
            <a:ext cx="677835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//Java offers enhanced for loops and do-while loops.</a:t>
            </a:r>
            <a:endParaRPr lang="en-IN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"Count: 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2EE3B3-9660-A92B-FE22-E64420EAE105}"/>
              </a:ext>
            </a:extLst>
          </p:cNvPr>
          <p:cNvSpPr txBox="1"/>
          <p:nvPr/>
        </p:nvSpPr>
        <p:spPr>
          <a:xfrm>
            <a:off x="2613414" y="5233385"/>
            <a:ext cx="615007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Besides for and while, Java offers: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Enhanced For Loop (for-each)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Do-while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For-each simplifies array traversal.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Do-while ensures at least one execution.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Nesting Loops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9014" y="3259754"/>
            <a:ext cx="7256206" cy="3456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1600" dirty="0"/>
              <a:t>A loop inside another loop is called nesting.</a:t>
            </a:r>
          </a:p>
          <a:p>
            <a:pPr marL="0" indent="0">
              <a:buNone/>
            </a:pPr>
            <a:r>
              <a:rPr sz="1600" dirty="0"/>
              <a:t>Example:</a:t>
            </a:r>
          </a:p>
          <a:p>
            <a:pPr marL="0" indent="0">
              <a:buNone/>
            </a:pPr>
            <a:r>
              <a:rPr sz="1600" dirty="0"/>
              <a:t>for (int </a:t>
            </a:r>
            <a:r>
              <a:rPr sz="1600" dirty="0" err="1"/>
              <a:t>i</a:t>
            </a:r>
            <a:r>
              <a:rPr sz="1600" dirty="0"/>
              <a:t> = 1; </a:t>
            </a:r>
            <a:r>
              <a:rPr sz="1600" dirty="0" err="1"/>
              <a:t>i</a:t>
            </a:r>
            <a:r>
              <a:rPr sz="1600" dirty="0"/>
              <a:t> &lt;= 3; </a:t>
            </a:r>
            <a:r>
              <a:rPr sz="1600" dirty="0" err="1"/>
              <a:t>i</a:t>
            </a:r>
            <a:r>
              <a:rPr sz="1600" dirty="0"/>
              <a:t>++) {</a:t>
            </a:r>
          </a:p>
          <a:p>
            <a:pPr marL="0" indent="0">
              <a:buNone/>
            </a:pPr>
            <a:r>
              <a:rPr sz="1600" dirty="0"/>
              <a:t>  for (int j = 1; j &lt;= 3; </a:t>
            </a:r>
            <a:r>
              <a:rPr sz="1600" dirty="0" err="1"/>
              <a:t>j++</a:t>
            </a:r>
            <a:r>
              <a:rPr sz="1600" dirty="0"/>
              <a:t>) {</a:t>
            </a:r>
          </a:p>
          <a:p>
            <a:pPr marL="0" indent="0">
              <a:buNone/>
            </a:pPr>
            <a:r>
              <a:rPr sz="1600" dirty="0"/>
              <a:t>    </a:t>
            </a:r>
            <a:r>
              <a:rPr sz="1600" dirty="0" err="1"/>
              <a:t>System.out.print</a:t>
            </a:r>
            <a:r>
              <a:rPr sz="1600" dirty="0"/>
              <a:t>("(" + </a:t>
            </a:r>
            <a:r>
              <a:rPr sz="1600" dirty="0" err="1"/>
              <a:t>i</a:t>
            </a:r>
            <a:r>
              <a:rPr sz="1600" dirty="0"/>
              <a:t> + "," + j + ") ");</a:t>
            </a:r>
          </a:p>
          <a:p>
            <a:pPr marL="0" indent="0">
              <a:buNone/>
            </a:pPr>
            <a:r>
              <a:rPr sz="1600" dirty="0"/>
              <a:t>  }</a:t>
            </a:r>
          </a:p>
          <a:p>
            <a:pPr marL="0" indent="0">
              <a:buNone/>
            </a:pPr>
            <a:r>
              <a:rPr sz="1600" dirty="0"/>
              <a:t>  </a:t>
            </a:r>
            <a:r>
              <a:rPr sz="1600" dirty="0" err="1"/>
              <a:t>System.out.println</a:t>
            </a:r>
            <a:r>
              <a:rPr sz="1600" dirty="0"/>
              <a:t>();</a:t>
            </a:r>
          </a:p>
          <a:p>
            <a:pPr marL="0" indent="0">
              <a:buNone/>
            </a:pPr>
            <a:r>
              <a:rPr sz="16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E8E30D-35B2-08DC-3B97-4168F3DFF95D}"/>
              </a:ext>
            </a:extLst>
          </p:cNvPr>
          <p:cNvSpPr txBox="1"/>
          <p:nvPr/>
        </p:nvSpPr>
        <p:spPr>
          <a:xfrm>
            <a:off x="468544" y="1839490"/>
            <a:ext cx="752462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 loop inside another loop is called a nested loop.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Common in multi-dimensional arrays or pattern printing.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Useful for grid processing or repetitive tasks.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190749"/>
            <a:ext cx="7765321" cy="853439"/>
          </a:xfrm>
        </p:spPr>
        <p:txBody>
          <a:bodyPr/>
          <a:lstStyle/>
          <a:p>
            <a:r>
              <a:rPr dirty="0"/>
              <a:t>The </a:t>
            </a:r>
            <a:r>
              <a:rPr dirty="0" err="1"/>
              <a:t>ArrayList</a:t>
            </a:r>
            <a:r>
              <a:rPr dirty="0"/>
              <a:t>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8C3B34-9BA5-3EF7-1A80-CE1E5664BF9D}"/>
              </a:ext>
            </a:extLst>
          </p:cNvPr>
          <p:cNvSpPr txBox="1"/>
          <p:nvPr/>
        </p:nvSpPr>
        <p:spPr>
          <a:xfrm>
            <a:off x="362810" y="1115302"/>
            <a:ext cx="84183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ArrayList</a:t>
            </a:r>
            <a:r>
              <a:rPr lang="en-IN" dirty="0"/>
              <a:t> is part of </a:t>
            </a:r>
            <a:r>
              <a:rPr lang="en-IN" dirty="0" err="1"/>
              <a:t>java.util</a:t>
            </a:r>
            <a:r>
              <a:rPr lang="en-IN" dirty="0"/>
              <a:t> and provides resizable arrays.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More flexible than traditional arrays.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Methods: add(), remove(), size(),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Supports dynamic resizing.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DAB88C-ED6D-A6BD-2695-46F86E1872C5}"/>
              </a:ext>
            </a:extLst>
          </p:cNvPr>
          <p:cNvSpPr txBox="1"/>
          <p:nvPr/>
        </p:nvSpPr>
        <p:spPr>
          <a:xfrm>
            <a:off x="362810" y="2528544"/>
            <a:ext cx="826204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java.util.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is a resizable array from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java.util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fruit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fruit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28</TotalTime>
  <Words>1018</Words>
  <Application>Microsoft Office PowerPoint</Application>
  <PresentationFormat>On-screen Show (4:3)</PresentationFormat>
  <Paragraphs>140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Bookman Old Style</vt:lpstr>
      <vt:lpstr>Consolas</vt:lpstr>
      <vt:lpstr>Courier New</vt:lpstr>
      <vt:lpstr>Rockwell</vt:lpstr>
      <vt:lpstr>var(--vscode-repl-font-family)</vt:lpstr>
      <vt:lpstr>Wingdings</vt:lpstr>
      <vt:lpstr>Damask</vt:lpstr>
      <vt:lpstr>More on Arrays and Loops in Java</vt:lpstr>
      <vt:lpstr>Introduction to Java</vt:lpstr>
      <vt:lpstr>Working with Dates in Java</vt:lpstr>
      <vt:lpstr>Parsing the args Array</vt:lpstr>
      <vt:lpstr>2D Arrays in Java</vt:lpstr>
      <vt:lpstr>enhanced for loop to iterate over the array</vt:lpstr>
      <vt:lpstr>Alternate Looping Constructs</vt:lpstr>
      <vt:lpstr>Nesting Loops in Java</vt:lpstr>
      <vt:lpstr>The ArrayList Class</vt:lpstr>
      <vt:lpstr>Summary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Aman Singh</cp:lastModifiedBy>
  <cp:revision>13</cp:revision>
  <dcterms:created xsi:type="dcterms:W3CDTF">2013-01-27T09:14:16Z</dcterms:created>
  <dcterms:modified xsi:type="dcterms:W3CDTF">2025-06-27T10:26:25Z</dcterms:modified>
  <cp:category/>
</cp:coreProperties>
</file>