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6" r:id="rId10"/>
    <p:sldId id="265" r:id="rId11"/>
    <p:sldId id="262" r:id="rId12"/>
    <p:sldId id="267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82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2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3278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57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61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0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44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9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0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7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7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2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Describing 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Core Java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FC08E-A28C-8460-88B3-F5F92BE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Why not Call by Reference in Java?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2B110-E326-FD09-D65C-3D4CAB8BA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effectLst/>
              </a:rPr>
              <a:t>Java does not support "true" call by reference.</a:t>
            </a:r>
          </a:p>
          <a:p>
            <a:pPr algn="just"/>
            <a:r>
              <a:rPr lang="en-US" dirty="0">
                <a:effectLst/>
              </a:rPr>
              <a:t>You cannot directly pass the memory address of a variable and allow the method to reassign that original variable itself. </a:t>
            </a:r>
          </a:p>
          <a:p>
            <a:pPr algn="just"/>
            <a:r>
              <a:rPr lang="en-US" dirty="0">
                <a:effectLst/>
              </a:rPr>
              <a:t>The closest equivalent in other languages often involves pointers, which Java does not expose directly. </a:t>
            </a:r>
          </a:p>
          <a:p>
            <a:pPr algn="just"/>
            <a:r>
              <a:rPr lang="en-US" dirty="0">
                <a:effectLst/>
              </a:rPr>
              <a:t>The "call by value" of object references provides a safe and managed way to interact with objects without the complexities of direct memory manipulation</a:t>
            </a:r>
          </a:p>
        </p:txBody>
      </p:sp>
    </p:spTree>
    <p:extLst>
      <p:ext uri="{BB962C8B-B14F-4D97-AF65-F5344CB8AC3E}">
        <p14:creationId xmlns:p14="http://schemas.microsoft.com/office/powerpoint/2010/main" val="2279775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Overloading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Overloading allows multiple methods with the same name but different parameter lists.</a:t>
            </a:r>
          </a:p>
          <a:p>
            <a:r>
              <a:rPr dirty="0"/>
              <a:t>Java Example:</a:t>
            </a:r>
            <a:br>
              <a:rPr dirty="0"/>
            </a:br>
            <a:endParaRPr lang="en-IN" dirty="0"/>
          </a:p>
          <a:p>
            <a:r>
              <a:rPr dirty="0"/>
              <a:t>int sum(int a, int b) { return a + b; }</a:t>
            </a:r>
            <a:br>
              <a:rPr dirty="0"/>
            </a:br>
            <a:r>
              <a:rPr dirty="0"/>
              <a:t>int sum(int a, int b, int c) { return a + b + c;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59E5-C697-0816-B593-50F9600D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02834"/>
            <a:ext cx="7765321" cy="953729"/>
          </a:xfrm>
        </p:spPr>
        <p:txBody>
          <a:bodyPr/>
          <a:lstStyle/>
          <a:p>
            <a:r>
              <a:rPr lang="en-IN" dirty="0">
                <a:effectLst/>
              </a:rPr>
              <a:t>Reference Types (Objects)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6E088A-1320-1A9D-69BD-A16F0990975A}"/>
              </a:ext>
            </a:extLst>
          </p:cNvPr>
          <p:cNvSpPr txBox="1"/>
          <p:nvPr/>
        </p:nvSpPr>
        <p:spPr>
          <a:xfrm>
            <a:off x="495545" y="1476853"/>
            <a:ext cx="82355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// Value changes as object referring to same memory location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modifyObjectState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Modifies the object's state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modifyObjectState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42 (original object's state is changed)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648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Objects are instances of classes</a:t>
            </a:r>
          </a:p>
          <a:p>
            <a:pPr marL="0" indent="0">
              <a:buNone/>
            </a:pPr>
            <a:r>
              <a:rPr dirty="0"/>
              <a:t>• Methods define behaviors</a:t>
            </a:r>
          </a:p>
          <a:p>
            <a:pPr marL="0" indent="0">
              <a:buNone/>
            </a:pPr>
            <a:r>
              <a:rPr dirty="0"/>
              <a:t>• Arguments pass values; return values provide results</a:t>
            </a:r>
          </a:p>
          <a:p>
            <a:pPr marL="0" indent="0">
              <a:buNone/>
            </a:pPr>
            <a:r>
              <a:rPr dirty="0"/>
              <a:t>• Static members belong to the class</a:t>
            </a:r>
          </a:p>
          <a:p>
            <a:pPr marL="0" indent="0">
              <a:buNone/>
            </a:pPr>
            <a:r>
              <a:rPr dirty="0"/>
              <a:t>• Method overloading increases flexibility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Java, objects are instances of classes. </a:t>
            </a:r>
            <a:endParaRPr lang="en-IN" dirty="0"/>
          </a:p>
          <a:p>
            <a:r>
              <a:rPr dirty="0"/>
              <a:t>A class defines the blueprint for objects, including their attributes and behaviors.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Methods define behaviors of a class. They perform actions or return values.</a:t>
            </a:r>
          </a:p>
          <a:p>
            <a:r>
              <a:rPr dirty="0"/>
              <a:t>Java Example:</a:t>
            </a:r>
            <a:endParaRPr lang="en-IN" dirty="0"/>
          </a:p>
          <a:p>
            <a:br>
              <a:rPr dirty="0"/>
            </a:br>
            <a:r>
              <a:rPr dirty="0"/>
              <a:t>public class Example {</a:t>
            </a:r>
            <a:br>
              <a:rPr dirty="0"/>
            </a:br>
            <a:r>
              <a:rPr dirty="0"/>
              <a:t>    void greet()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("Hello!");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Arguments and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Methods can take inputs (arguments) and return outputs (return values).</a:t>
            </a:r>
          </a:p>
          <a:p>
            <a:r>
              <a:rPr dirty="0"/>
              <a:t>Java Example:</a:t>
            </a:r>
            <a:br>
              <a:rPr dirty="0"/>
            </a:br>
            <a:endParaRPr lang="en-IN" dirty="0"/>
          </a:p>
          <a:p>
            <a:r>
              <a:rPr dirty="0"/>
              <a:t>int add(int a, int b) {</a:t>
            </a:r>
            <a:br>
              <a:rPr dirty="0"/>
            </a:br>
            <a:r>
              <a:rPr dirty="0"/>
              <a:t>    return a + b;</a:t>
            </a:r>
            <a:br>
              <a:rPr dirty="0"/>
            </a:b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Static Methods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Static methods/variables belong to the class, not instances.</a:t>
            </a:r>
          </a:p>
          <a:p>
            <a:r>
              <a:rPr dirty="0"/>
              <a:t>Java Example:</a:t>
            </a:r>
            <a:br>
              <a:rPr dirty="0"/>
            </a:br>
            <a:endParaRPr lang="en-IN" dirty="0"/>
          </a:p>
          <a:p>
            <a:r>
              <a:rPr dirty="0"/>
              <a:t>class </a:t>
            </a:r>
            <a:r>
              <a:rPr dirty="0" err="1"/>
              <a:t>MathUtils</a:t>
            </a:r>
            <a:r>
              <a:rPr dirty="0"/>
              <a:t> {</a:t>
            </a:r>
            <a:br>
              <a:rPr dirty="0"/>
            </a:br>
            <a:r>
              <a:rPr dirty="0"/>
              <a:t>    </a:t>
            </a:r>
            <a:r>
              <a:rPr dirty="0">
                <a:solidFill>
                  <a:srgbClr val="FF0000"/>
                </a:solidFill>
              </a:rPr>
              <a:t>static</a:t>
            </a:r>
            <a:r>
              <a:rPr dirty="0"/>
              <a:t> int square(int x) {</a:t>
            </a:r>
            <a:br>
              <a:rPr dirty="0"/>
            </a:br>
            <a:r>
              <a:rPr dirty="0"/>
              <a:t>        return x * x;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24D769-ADD8-E810-F16B-CAC079A5F189}"/>
              </a:ext>
            </a:extLst>
          </p:cNvPr>
          <p:cNvSpPr txBox="1"/>
          <p:nvPr/>
        </p:nvSpPr>
        <p:spPr>
          <a:xfrm>
            <a:off x="2286001" y="5988959"/>
            <a:ext cx="6250365" cy="786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800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Method Type How to Call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static  Directly from another static method 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non-static  Requires an instance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2502-A8B3-C099-07DF-140319BA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03127"/>
            <a:ext cx="7765321" cy="587967"/>
          </a:xfrm>
        </p:spPr>
        <p:txBody>
          <a:bodyPr/>
          <a:lstStyle/>
          <a:p>
            <a:r>
              <a:rPr lang="en-IN" dirty="0"/>
              <a:t>static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6679FD-7972-5DD5-9661-8E3223F12291}"/>
              </a:ext>
            </a:extLst>
          </p:cNvPr>
          <p:cNvSpPr txBox="1"/>
          <p:nvPr/>
        </p:nvSpPr>
        <p:spPr>
          <a:xfrm>
            <a:off x="159282" y="577691"/>
            <a:ext cx="8825435" cy="6280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staticVariable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Static variable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Static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static method."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"Accessing static variable: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staticVariable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Instance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an instance method."</a:t>
            </a:r>
            <a:r>
              <a:rPr lang="en-IN" dirty="0">
                <a:solidFill>
                  <a:srgbClr val="D4D4D4"/>
                </a:solidFill>
                <a:latin typeface="Consolas" panose="020B0609020204030204" pitchFamily="49" charset="0"/>
              </a:rPr>
              <a:t> +</a:t>
            </a:r>
            <a:r>
              <a:rPr lang="en-IN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staticVariable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staticMethod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static method using the class name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 // object to call an instance method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instanceMethod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9FA9C-57F5-4EF9-97F2-62EBE0B11352}"/>
              </a:ext>
            </a:extLst>
          </p:cNvPr>
          <p:cNvSpPr txBox="1"/>
          <p:nvPr/>
        </p:nvSpPr>
        <p:spPr>
          <a:xfrm>
            <a:off x="5309419" y="5753304"/>
            <a:ext cx="35366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US" b="0" i="0" dirty="0">
                <a:effectLst/>
                <a:latin typeface="var(--vscode-repl-font-family)"/>
              </a:rPr>
              <a:t>This is a static method. </a:t>
            </a:r>
            <a:endParaRPr lang="en-US" b="0" i="0" u="sng" dirty="0"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US" b="0" i="0" dirty="0">
                <a:effectLst/>
                <a:latin typeface="var(--vscode-repl-font-family)"/>
              </a:rPr>
              <a:t>Accessing static variable: 10 </a:t>
            </a:r>
            <a:endParaRPr lang="en-US" b="0" i="0" u="sng" dirty="0">
              <a:effectLst/>
              <a:latin typeface="var(--vscode-repl-font-family)"/>
            </a:endParaRPr>
          </a:p>
          <a:p>
            <a:pPr latinLnBrk="1"/>
            <a:r>
              <a:rPr lang="en-US" b="0" i="0" dirty="0">
                <a:effectLst/>
                <a:latin typeface="var(--vscode-repl-font-family)"/>
              </a:rPr>
              <a:t>This is an instance method.10</a:t>
            </a:r>
          </a:p>
        </p:txBody>
      </p:sp>
    </p:spTree>
    <p:extLst>
      <p:ext uri="{BB962C8B-B14F-4D97-AF65-F5344CB8AC3E}">
        <p14:creationId xmlns:p14="http://schemas.microsoft.com/office/powerpoint/2010/main" val="336317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Arguments are Passed to a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 Java, arguments are </a:t>
            </a:r>
            <a:r>
              <a:rPr dirty="0">
                <a:solidFill>
                  <a:srgbClr val="FF0000"/>
                </a:solidFill>
              </a:rPr>
              <a:t>passed by value. </a:t>
            </a:r>
            <a:endParaRPr lang="en-IN" dirty="0">
              <a:solidFill>
                <a:srgbClr val="FF0000"/>
              </a:solidFill>
            </a:endParaRPr>
          </a:p>
          <a:p>
            <a:r>
              <a:rPr dirty="0"/>
              <a:t>Object references are copied, but objects themselves are not duplicated.</a:t>
            </a:r>
          </a:p>
          <a:p>
            <a:r>
              <a:rPr dirty="0"/>
              <a:t>Java Example:</a:t>
            </a:r>
            <a:br>
              <a:rPr dirty="0"/>
            </a:br>
            <a:endParaRPr lang="en-IN" dirty="0"/>
          </a:p>
          <a:p>
            <a:r>
              <a:rPr dirty="0"/>
              <a:t>void </a:t>
            </a:r>
            <a:r>
              <a:rPr dirty="0" err="1"/>
              <a:t>changeValue</a:t>
            </a:r>
            <a:r>
              <a:rPr dirty="0"/>
              <a:t>(int x) {</a:t>
            </a:r>
            <a:br>
              <a:rPr dirty="0"/>
            </a:br>
            <a:r>
              <a:rPr dirty="0"/>
              <a:t>    x = x + 10;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B5950-3BC7-697F-FD62-38D2BA96CFE5}"/>
              </a:ext>
            </a:extLst>
          </p:cNvPr>
          <p:cNvSpPr txBox="1"/>
          <p:nvPr/>
        </p:nvSpPr>
        <p:spPr>
          <a:xfrm>
            <a:off x="2277152" y="5304177"/>
            <a:ext cx="6686918" cy="1294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modifyPrimitive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changes the local copy of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C46B-675F-090E-C760-8FFE4546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609602"/>
            <a:ext cx="7765321" cy="1024520"/>
          </a:xfrm>
        </p:spPr>
        <p:txBody>
          <a:bodyPr/>
          <a:lstStyle/>
          <a:p>
            <a:r>
              <a:rPr lang="en-IN" dirty="0"/>
              <a:t>Example: call by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2EA3F-1A0A-1EB2-8122-EA391E1A5989}"/>
              </a:ext>
            </a:extLst>
          </p:cNvPr>
          <p:cNvSpPr txBox="1"/>
          <p:nvPr/>
        </p:nvSpPr>
        <p:spPr>
          <a:xfrm>
            <a:off x="631230" y="1939028"/>
            <a:ext cx="81105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modifyPrimitive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changes the local copy of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modifyPrimitive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10 (original 'x' is unchanged)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76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E52-4C1C-7798-A7E8-6DD4D6FA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509315"/>
            <a:ext cx="7765321" cy="89473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Example: call by value (static)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F1346-0424-7466-0FEC-5D5024E42E04}"/>
              </a:ext>
            </a:extLst>
          </p:cNvPr>
          <p:cNvSpPr txBox="1"/>
          <p:nvPr/>
        </p:nvSpPr>
        <p:spPr>
          <a:xfrm>
            <a:off x="224179" y="1403702"/>
            <a:ext cx="8784139" cy="4618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modifyPrimitive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This changes the local copy of '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modifyPrimitive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10 (original 'x' is unchanged)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779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44</TotalTime>
  <Words>873</Words>
  <Application>Microsoft Office PowerPoint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Bookman Old Style</vt:lpstr>
      <vt:lpstr>Consolas</vt:lpstr>
      <vt:lpstr>Rockwell</vt:lpstr>
      <vt:lpstr>var(--vscode-repl-font-family)</vt:lpstr>
      <vt:lpstr>Damask</vt:lpstr>
      <vt:lpstr>Describing Objects and Classes</vt:lpstr>
      <vt:lpstr>Introduction to Objects and Classes</vt:lpstr>
      <vt:lpstr>Using Methods</vt:lpstr>
      <vt:lpstr>Method Arguments and Return Values</vt:lpstr>
      <vt:lpstr>Static Methods and Variables</vt:lpstr>
      <vt:lpstr>static</vt:lpstr>
      <vt:lpstr>How Arguments are Passed to a Method</vt:lpstr>
      <vt:lpstr>Example: call by value</vt:lpstr>
      <vt:lpstr>Example: call by value (static)</vt:lpstr>
      <vt:lpstr>Why not Call by Reference in Java?</vt:lpstr>
      <vt:lpstr>Overloading a Method</vt:lpstr>
      <vt:lpstr>Reference Types (Objects)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11</cp:revision>
  <dcterms:created xsi:type="dcterms:W3CDTF">2013-01-27T09:14:16Z</dcterms:created>
  <dcterms:modified xsi:type="dcterms:W3CDTF">2025-06-27T11:29:00Z</dcterms:modified>
  <cp:category/>
</cp:coreProperties>
</file>