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7" r:id="rId5"/>
    <p:sldId id="268" r:id="rId6"/>
    <p:sldId id="266" r:id="rId7"/>
    <p:sldId id="259" r:id="rId8"/>
    <p:sldId id="260" r:id="rId9"/>
    <p:sldId id="269" r:id="rId10"/>
    <p:sldId id="261" r:id="rId11"/>
    <p:sldId id="270" r:id="rId12"/>
    <p:sldId id="262" r:id="rId13"/>
    <p:sldId id="271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4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16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99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0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53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Polymorphism, and Static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Advanced Java Programming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Upward and Downward Casts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60190"/>
            <a:ext cx="7511472" cy="40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- Upward Cast: Child to Parent class reference (Implicit).</a:t>
            </a:r>
          </a:p>
          <a:p>
            <a:pPr marL="0" indent="0">
              <a:buNone/>
            </a:pPr>
            <a:r>
              <a:rPr sz="2400" dirty="0"/>
              <a:t>- Downward Cast: Parent to Child class reference (Explicit).</a:t>
            </a:r>
          </a:p>
          <a:p>
            <a:endParaRPr sz="2400" dirty="0"/>
          </a:p>
          <a:p>
            <a:r>
              <a:rPr sz="2400" dirty="0">
                <a:solidFill>
                  <a:srgbClr val="00B0F0"/>
                </a:solidFill>
              </a:rPr>
              <a:t>Animal a = new Dog(); // Upward Cast</a:t>
            </a:r>
          </a:p>
          <a:p>
            <a:r>
              <a:rPr sz="2400" dirty="0">
                <a:solidFill>
                  <a:srgbClr val="00B0F0"/>
                </a:solidFill>
              </a:rPr>
              <a:t>Dog d = (Dog) a;      // Downward Cast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7F9F-B76D-03D7-3253-C1D74D32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A4E99-8C42-9FBF-FAD1-E34323FB84E2}"/>
              </a:ext>
            </a:extLst>
          </p:cNvPr>
          <p:cNvSpPr txBox="1"/>
          <p:nvPr/>
        </p:nvSpPr>
        <p:spPr>
          <a:xfrm>
            <a:off x="1245793" y="2243831"/>
            <a:ext cx="6815042" cy="4018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form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upward cast (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implict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casting from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chile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base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down cast (explicit)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51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Business Problems Using the static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400" dirty="0"/>
              <a:t>- </a:t>
            </a:r>
            <a:r>
              <a:rPr sz="2400" dirty="0">
                <a:solidFill>
                  <a:srgbClr val="00B0F0"/>
                </a:solidFill>
              </a:rPr>
              <a:t>Static</a:t>
            </a:r>
            <a:r>
              <a:rPr sz="2400" dirty="0"/>
              <a:t> members belong to class, shared among all instances.</a:t>
            </a:r>
          </a:p>
          <a:p>
            <a:pPr marL="0" indent="0">
              <a:buNone/>
            </a:pPr>
            <a:r>
              <a:rPr sz="2400" dirty="0"/>
              <a:t>- Useful for constants, utility methods, or shared data.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pPr marL="0" indent="0">
              <a:buNone/>
            </a:pPr>
            <a:r>
              <a:rPr sz="2400" dirty="0"/>
              <a:t>class Bank {</a:t>
            </a:r>
          </a:p>
          <a:p>
            <a:pPr marL="0" indent="0">
              <a:buNone/>
            </a:pPr>
            <a:r>
              <a:rPr sz="2400" dirty="0"/>
              <a:t>    static int </a:t>
            </a:r>
            <a:r>
              <a:rPr sz="2400" dirty="0" err="1"/>
              <a:t>totalAccounts</a:t>
            </a:r>
            <a:r>
              <a:rPr sz="2400" dirty="0"/>
              <a:t> = 0;</a:t>
            </a:r>
          </a:p>
          <a:p>
            <a:pPr marL="0" indent="0">
              <a:buNone/>
            </a:pPr>
            <a:r>
              <a:rPr sz="2400" dirty="0"/>
              <a:t>    Bank() { </a:t>
            </a:r>
            <a:r>
              <a:rPr sz="2400" dirty="0" err="1"/>
              <a:t>totalAccounts</a:t>
            </a:r>
            <a:r>
              <a:rPr sz="2400" dirty="0"/>
              <a:t>++; }</a:t>
            </a:r>
          </a:p>
          <a:p>
            <a:pPr marL="0" indent="0">
              <a:buNone/>
            </a:pPr>
            <a:r>
              <a:rPr sz="240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38C6-8684-3332-47C4-D1654496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52E8B-2907-243F-A616-7FF0B717A293}"/>
              </a:ext>
            </a:extLst>
          </p:cNvPr>
          <p:cNvSpPr txBox="1"/>
          <p:nvPr/>
        </p:nvSpPr>
        <p:spPr>
          <a:xfrm>
            <a:off x="742566" y="2654979"/>
            <a:ext cx="7800016" cy="3325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totalAccounts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totalAccounts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totalAccounts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Bank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48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- Polymorphism provides flexibility using method overriding.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- Virtual methods enable runtime behavior changes.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- </a:t>
            </a:r>
            <a:r>
              <a:rPr dirty="0" err="1"/>
              <a:t>Varargs</a:t>
            </a:r>
            <a:r>
              <a:rPr dirty="0"/>
              <a:t> simplify argument passing.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- </a:t>
            </a:r>
            <a:r>
              <a:rPr dirty="0" err="1"/>
              <a:t>instanceof</a:t>
            </a:r>
            <a:r>
              <a:rPr dirty="0"/>
              <a:t> checks object types safely.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- Upward and downward casts convert between types.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- Static members help model shared business logic.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sz="6000" dirty="0"/>
              <a:t>Questions are Welcome.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63" y="275353"/>
            <a:ext cx="7511473" cy="1122318"/>
          </a:xfrm>
        </p:spPr>
        <p:txBody>
          <a:bodyPr/>
          <a:lstStyle/>
          <a:p>
            <a:r>
              <a:rPr dirty="0"/>
              <a:t>Introduction to Polymorphism and Static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858" y="1630242"/>
            <a:ext cx="7511472" cy="1248640"/>
          </a:xfrm>
        </p:spPr>
        <p:txBody>
          <a:bodyPr>
            <a:normAutofit lnSpcReduction="10000"/>
          </a:bodyPr>
          <a:lstStyle/>
          <a:p>
            <a:r>
              <a:rPr dirty="0"/>
              <a:t>- Polymorphism allows objects to take many forms and enhances flexibility.</a:t>
            </a:r>
          </a:p>
          <a:p>
            <a:r>
              <a:rPr dirty="0"/>
              <a:t>- Static classes and members belong to the class rather than objects.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3119E-6E0A-B4AD-46DC-795FEDA5F483}"/>
              </a:ext>
            </a:extLst>
          </p:cNvPr>
          <p:cNvSpPr txBox="1"/>
          <p:nvPr/>
        </p:nvSpPr>
        <p:spPr>
          <a:xfrm>
            <a:off x="2797581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🔧 Types of Polymorphism: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E83855-71D9-B916-B88D-69325BF6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26290"/>
              </p:ext>
            </p:extLst>
          </p:nvPr>
        </p:nvGraphicFramePr>
        <p:xfrm>
          <a:off x="234122" y="3979119"/>
          <a:ext cx="8603034" cy="21945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04017">
                  <a:extLst>
                    <a:ext uri="{9D8B030D-6E8A-4147-A177-3AD203B41FA5}">
                      <a16:colId xmlns:a16="http://schemas.microsoft.com/office/drawing/2014/main" val="597771108"/>
                    </a:ext>
                  </a:extLst>
                </a:gridCol>
                <a:gridCol w="2504017">
                  <a:extLst>
                    <a:ext uri="{9D8B030D-6E8A-4147-A177-3AD203B41FA5}">
                      <a16:colId xmlns:a16="http://schemas.microsoft.com/office/drawing/2014/main" val="1647296755"/>
                    </a:ext>
                  </a:extLst>
                </a:gridCol>
                <a:gridCol w="3595000">
                  <a:extLst>
                    <a:ext uri="{9D8B030D-6E8A-4147-A177-3AD203B41FA5}">
                      <a16:colId xmlns:a16="http://schemas.microsoft.com/office/drawing/2014/main" val="28549995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Mechanism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Example Scenario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3328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sz="1800" b="1" dirty="0"/>
                        <a:t>Compile-time (Static)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Method overloading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Same method name, different parameters.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255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Runtime (Dynamic)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Method overriding +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Subclass redefines superclass method.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Virtual Method Invocation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1622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4188-B6AC-2420-E110-DEF3C578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36249"/>
            <a:ext cx="7511473" cy="719538"/>
          </a:xfrm>
        </p:spPr>
        <p:txBody>
          <a:bodyPr/>
          <a:lstStyle/>
          <a:p>
            <a:r>
              <a:rPr lang="en-IN" dirty="0"/>
              <a:t>Polymorphism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8E694-5B9C-909B-D0E4-8272291A2457}"/>
              </a:ext>
            </a:extLst>
          </p:cNvPr>
          <p:cNvSpPr txBox="1"/>
          <p:nvPr/>
        </p:nvSpPr>
        <p:spPr>
          <a:xfrm>
            <a:off x="91441" y="2403949"/>
            <a:ext cx="45720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D74A6-E95A-9090-2AE3-DED90067122D}"/>
              </a:ext>
            </a:extLst>
          </p:cNvPr>
          <p:cNvSpPr txBox="1"/>
          <p:nvPr/>
        </p:nvSpPr>
        <p:spPr>
          <a:xfrm>
            <a:off x="466048" y="5421422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Resolved by the compiler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Method signature (type + number of arguments) must differ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20C80-46D9-9AD0-52A7-1DB9F2499C16}"/>
              </a:ext>
            </a:extLst>
          </p:cNvPr>
          <p:cNvSpPr txBox="1"/>
          <p:nvPr/>
        </p:nvSpPr>
        <p:spPr>
          <a:xfrm>
            <a:off x="4787327" y="2215982"/>
            <a:ext cx="4356673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sound"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"Bark"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 "Bark"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C1A63-FCE3-F27D-0152-719D7EB25BC4}"/>
              </a:ext>
            </a:extLst>
          </p:cNvPr>
          <p:cNvSpPr txBox="1"/>
          <p:nvPr/>
        </p:nvSpPr>
        <p:spPr>
          <a:xfrm>
            <a:off x="5038048" y="5421422"/>
            <a:ext cx="4023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 to invoke is decided at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Enables flexible and extensible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CC8A0-094E-35F5-CEBC-8A5BFC6D24E6}"/>
              </a:ext>
            </a:extLst>
          </p:cNvPr>
          <p:cNvSpPr txBox="1"/>
          <p:nvPr/>
        </p:nvSpPr>
        <p:spPr>
          <a:xfrm>
            <a:off x="262521" y="1315084"/>
            <a:ext cx="3772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✅ Compile-Time Polymorphism: </a:t>
            </a:r>
            <a:r>
              <a:rPr lang="en-IN" i="1" dirty="0"/>
              <a:t>Method Overloading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70B8BE-CE30-AAEE-945B-CF99B205D2B0}"/>
              </a:ext>
            </a:extLst>
          </p:cNvPr>
          <p:cNvSpPr txBox="1"/>
          <p:nvPr/>
        </p:nvSpPr>
        <p:spPr>
          <a:xfrm>
            <a:off x="5206181" y="1345192"/>
            <a:ext cx="3271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🧠 Runtime Polymorphism: </a:t>
            </a:r>
            <a:r>
              <a:rPr lang="en-US" i="1" dirty="0"/>
              <a:t>Method Overriding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2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82D68-E50D-C6A4-872D-BBC3C045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A0E4-BB0F-6DC5-F4AC-80B03BE5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8" y="289343"/>
            <a:ext cx="7511473" cy="613350"/>
          </a:xfrm>
        </p:spPr>
        <p:txBody>
          <a:bodyPr/>
          <a:lstStyle/>
          <a:p>
            <a:r>
              <a:rPr dirty="0"/>
              <a:t>Virtual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71A8-5ED9-6262-56B2-D69A8BEE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41" y="1004913"/>
            <a:ext cx="8352338" cy="1112955"/>
          </a:xfrm>
        </p:spPr>
        <p:txBody>
          <a:bodyPr>
            <a:normAutofit/>
          </a:bodyPr>
          <a:lstStyle/>
          <a:p>
            <a:r>
              <a:rPr lang="en-US" i="1" dirty="0"/>
              <a:t>all non-static, non-private methods are virtual</a:t>
            </a:r>
          </a:p>
          <a:p>
            <a:r>
              <a:rPr lang="en-US" dirty="0"/>
              <a:t>which means their exact implementation is determined at </a:t>
            </a:r>
            <a:r>
              <a:rPr lang="en-US" b="1" dirty="0"/>
              <a:t>runtime</a:t>
            </a:r>
            <a:r>
              <a:rPr lang="en-US" dirty="0"/>
              <a:t>, not compile-time.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9F12A-7335-1D9E-9EA1-8D95B1AAA427}"/>
              </a:ext>
            </a:extLst>
          </p:cNvPr>
          <p:cNvSpPr txBox="1"/>
          <p:nvPr/>
        </p:nvSpPr>
        <p:spPr>
          <a:xfrm>
            <a:off x="274320" y="2329439"/>
            <a:ext cx="85953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 speaks"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 barks"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		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reference is Animal, but object is Dog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➤ "Dog barks" — not "Animal speaks"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C3DE35-CB47-0FDF-5A25-8FDED221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102" y="5755100"/>
            <a:ext cx="68255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a being of type Animal, Java invokes Dog’s speak() method because the actual object is a Dog. </a:t>
            </a:r>
          </a:p>
        </p:txBody>
      </p:sp>
    </p:spTree>
    <p:extLst>
      <p:ext uri="{BB962C8B-B14F-4D97-AF65-F5344CB8AC3E}">
        <p14:creationId xmlns:p14="http://schemas.microsoft.com/office/powerpoint/2010/main" val="378219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5B1256-7A2B-6BEA-B6D7-CDDAE8428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56900"/>
              </p:ext>
            </p:extLst>
          </p:nvPr>
        </p:nvGraphicFramePr>
        <p:xfrm>
          <a:off x="611362" y="3877677"/>
          <a:ext cx="7512050" cy="228600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3756025">
                  <a:extLst>
                    <a:ext uri="{9D8B030D-6E8A-4147-A177-3AD203B41FA5}">
                      <a16:colId xmlns:a16="http://schemas.microsoft.com/office/drawing/2014/main" val="3382477122"/>
                    </a:ext>
                  </a:extLst>
                </a:gridCol>
                <a:gridCol w="3756025">
                  <a:extLst>
                    <a:ext uri="{9D8B030D-6E8A-4147-A177-3AD203B41FA5}">
                      <a16:colId xmlns:a16="http://schemas.microsoft.com/office/drawing/2014/main" val="1719451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Benefit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55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Late binding (runtime resolution)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Enables flexibility and extensibility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668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Override-based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Empowers subclass-specific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0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Clean object-oriented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Decouples interface from implementation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01818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5CEFAF8-68D5-E590-F304-3FDF86504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13" y="1588760"/>
            <a:ext cx="7881538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static, private, and final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not virtual—they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early binding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(resolved at compile-time).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methods work closely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dynamic dispatch tables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 the hood (v-tables in JVM terms).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5A18B-A7CA-A46C-89AF-859F4154FB2D}"/>
              </a:ext>
            </a:extLst>
          </p:cNvPr>
          <p:cNvSpPr txBox="1"/>
          <p:nvPr/>
        </p:nvSpPr>
        <p:spPr>
          <a:xfrm>
            <a:off x="448352" y="605059"/>
            <a:ext cx="7675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FFC000"/>
                </a:solidFill>
              </a:rPr>
              <a:t>🧠 Why It Matters:</a:t>
            </a:r>
          </a:p>
        </p:txBody>
      </p:sp>
    </p:spTree>
    <p:extLst>
      <p:ext uri="{BB962C8B-B14F-4D97-AF65-F5344CB8AC3E}">
        <p14:creationId xmlns:p14="http://schemas.microsoft.com/office/powerpoint/2010/main" val="237337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3273-0699-1040-C6A1-D8777B2D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Polymorphism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F8F97B-719D-E764-64CC-5F1DE918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3" y="2401903"/>
            <a:ext cx="6747553" cy="226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reusability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Common interface, different behaviors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Easy to extend with new subclasses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Decouples logic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998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Using </a:t>
            </a:r>
            <a:r>
              <a:rPr dirty="0" err="1">
                <a:solidFill>
                  <a:srgbClr val="00B0F0"/>
                </a:solidFill>
              </a:rPr>
              <a:t>varargs</a:t>
            </a:r>
            <a:r>
              <a:rPr dirty="0">
                <a:solidFill>
                  <a:srgbClr val="FFC000"/>
                </a:solidFill>
              </a:rPr>
              <a:t> to Specify Variable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19" y="2060898"/>
            <a:ext cx="8481214" cy="40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- Allows passing variable number of arguments to a method.</a:t>
            </a:r>
          </a:p>
          <a:p>
            <a:pPr marL="0" indent="0">
              <a:buNone/>
            </a:pPr>
            <a:r>
              <a:rPr sz="2400" dirty="0">
                <a:solidFill>
                  <a:srgbClr val="00B0F0"/>
                </a:solidFill>
              </a:rPr>
              <a:t>void display(String... names) {</a:t>
            </a:r>
          </a:p>
          <a:p>
            <a:pPr marL="0" indent="0">
              <a:buNone/>
            </a:pPr>
            <a:r>
              <a:rPr sz="2400" dirty="0">
                <a:solidFill>
                  <a:srgbClr val="00B0F0"/>
                </a:solidFill>
              </a:rPr>
              <a:t>    for(String name : names)</a:t>
            </a:r>
          </a:p>
          <a:p>
            <a:pPr marL="0" indent="0">
              <a:buNone/>
            </a:pPr>
            <a:r>
              <a:rPr sz="2400" dirty="0">
                <a:solidFill>
                  <a:srgbClr val="00B0F0"/>
                </a:solidFill>
              </a:rPr>
              <a:t>        </a:t>
            </a:r>
            <a:r>
              <a:rPr sz="2400" dirty="0" err="1">
                <a:solidFill>
                  <a:srgbClr val="00B0F0"/>
                </a:solidFill>
              </a:rPr>
              <a:t>System.out.println</a:t>
            </a:r>
            <a:r>
              <a:rPr sz="2400" dirty="0">
                <a:solidFill>
                  <a:srgbClr val="00B0F0"/>
                </a:solidFill>
              </a:rPr>
              <a:t>(name);</a:t>
            </a:r>
          </a:p>
          <a:p>
            <a:pPr marL="0" indent="0">
              <a:buNone/>
            </a:pPr>
            <a:r>
              <a:rPr sz="2400" dirty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r>
              <a:rPr sz="2400" dirty="0"/>
              <a:t>display("Alice", "Bob", "Charlie");</a:t>
            </a:r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Using </a:t>
            </a:r>
            <a:r>
              <a:rPr dirty="0" err="1">
                <a:solidFill>
                  <a:srgbClr val="FF0000"/>
                </a:solidFill>
              </a:rPr>
              <a:t>instanceof</a:t>
            </a:r>
            <a:r>
              <a:rPr dirty="0"/>
              <a:t> Operator to Compare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- Checks if an object is an instance of a specific class or subclass.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Example:</a:t>
            </a:r>
          </a:p>
          <a:p>
            <a:pPr marL="0" indent="0">
              <a:buNone/>
            </a:pPr>
            <a:r>
              <a:rPr sz="2400" dirty="0"/>
              <a:t>Animal a = new Dog();</a:t>
            </a:r>
          </a:p>
          <a:p>
            <a:pPr marL="0" indent="0">
              <a:buNone/>
            </a:pPr>
            <a:r>
              <a:rPr sz="2400" dirty="0"/>
              <a:t>if (a </a:t>
            </a:r>
            <a:r>
              <a:rPr sz="2400" dirty="0" err="1">
                <a:solidFill>
                  <a:srgbClr val="FF0000"/>
                </a:solidFill>
              </a:rPr>
              <a:t>instanceof</a:t>
            </a:r>
            <a:r>
              <a:rPr sz="2400" dirty="0"/>
              <a:t> Dog) {</a:t>
            </a:r>
          </a:p>
          <a:p>
            <a:pPr marL="0" indent="0">
              <a:buNone/>
            </a:pPr>
            <a:r>
              <a:rPr sz="2400" dirty="0"/>
              <a:t>    </a:t>
            </a:r>
            <a:r>
              <a:rPr sz="2400" dirty="0" err="1"/>
              <a:t>System.out.println</a:t>
            </a:r>
            <a:r>
              <a:rPr sz="2400" dirty="0"/>
              <a:t>("It's a Dog");</a:t>
            </a:r>
          </a:p>
          <a:p>
            <a:pPr marL="0" indent="0">
              <a:buNone/>
            </a:pPr>
            <a:r>
              <a:rPr sz="2400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B56A-E3FA-65F1-5644-6F353E1B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Instanceof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5D034-325A-7081-BA65-C3E8DAA4F0F6}"/>
              </a:ext>
            </a:extLst>
          </p:cNvPr>
          <p:cNvSpPr txBox="1"/>
          <p:nvPr/>
        </p:nvSpPr>
        <p:spPr>
          <a:xfrm>
            <a:off x="579938" y="2531605"/>
            <a:ext cx="7984123" cy="3787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form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Xyz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//new: allocated mem at run time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197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61</TotalTime>
  <Words>1014</Words>
  <Application>Microsoft Office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Consolas</vt:lpstr>
      <vt:lpstr>Times New Roman</vt:lpstr>
      <vt:lpstr>Mesh</vt:lpstr>
      <vt:lpstr>Polymorphism, and Static Classes</vt:lpstr>
      <vt:lpstr>Introduction to Polymorphism and Static Classes</vt:lpstr>
      <vt:lpstr>Polymorphism Example</vt:lpstr>
      <vt:lpstr>Virtual Method Invocation</vt:lpstr>
      <vt:lpstr>PowerPoint Presentation</vt:lpstr>
      <vt:lpstr>Use of Polymorphism</vt:lpstr>
      <vt:lpstr>Using varargs to Specify Variable Arguments</vt:lpstr>
      <vt:lpstr>Using instanceof Operator to Compare Object Types</vt:lpstr>
      <vt:lpstr>Instanceof</vt:lpstr>
      <vt:lpstr>Using Upward and Downward Casts</vt:lpstr>
      <vt:lpstr>PowerPoint Presentation</vt:lpstr>
      <vt:lpstr>Modeling Business Problems Using the static Keyword</vt:lpstr>
      <vt:lpstr>PowerPoint Presentation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16</cp:revision>
  <dcterms:created xsi:type="dcterms:W3CDTF">2013-01-27T09:14:16Z</dcterms:created>
  <dcterms:modified xsi:type="dcterms:W3CDTF">2025-07-09T11:32:45Z</dcterms:modified>
  <cp:category/>
</cp:coreProperties>
</file>