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9" r:id="rId11"/>
    <p:sldId id="263" r:id="rId12"/>
    <p:sldId id="264" r:id="rId13"/>
    <p:sldId id="270" r:id="rId14"/>
    <p:sldId id="271" r:id="rId15"/>
    <p:sldId id="272" r:id="rId16"/>
    <p:sldId id="274" r:id="rId17"/>
    <p:sldId id="275" r:id="rId18"/>
    <p:sldId id="273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0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77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2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70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0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4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6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5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0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5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8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34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Describing Objects and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Object-Oriented Programming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963D-1044-93D6-F5F2-7115E8B3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cap="none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🔍 @Override really doing?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86EC2C-C07E-40A8-44E4-BFF25BF8CD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789" y="2467341"/>
            <a:ext cx="7679031" cy="3673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not a functional directive.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tells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“Hey, I'm intentionally overriding a method from a superclass or interface.”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catch errors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you accidentally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override (e.g., due to a typo or wrong method signature).</a:t>
            </a:r>
          </a:p>
        </p:txBody>
      </p:sp>
    </p:spTree>
    <p:extLst>
      <p:ext uri="{BB962C8B-B14F-4D97-AF65-F5344CB8AC3E}">
        <p14:creationId xmlns:p14="http://schemas.microsoft.com/office/powerpoint/2010/main" val="2508567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Business Problems using Java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Java classes represent real-world business entities.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class </a:t>
            </a:r>
            <a:r>
              <a:rPr dirty="0" err="1"/>
              <a:t>BankAccount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String </a:t>
            </a:r>
            <a:r>
              <a:rPr dirty="0" err="1"/>
              <a:t>accountNumber</a:t>
            </a:r>
            <a:r>
              <a:rPr dirty="0"/>
              <a:t>;</a:t>
            </a:r>
          </a:p>
          <a:p>
            <a:pPr marL="0" indent="0">
              <a:buNone/>
            </a:pPr>
            <a:r>
              <a:rPr dirty="0"/>
              <a:t>    double balance;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Making Classes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Immutable class: State cannot be modified after creation.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>
                <a:solidFill>
                  <a:srgbClr val="FF0000"/>
                </a:solidFill>
              </a:rPr>
              <a:t>final</a:t>
            </a:r>
            <a:r>
              <a:rPr dirty="0"/>
              <a:t> class Person {</a:t>
            </a:r>
          </a:p>
          <a:p>
            <a:pPr marL="0" indent="0">
              <a:buNone/>
            </a:pPr>
            <a:r>
              <a:rPr dirty="0"/>
              <a:t>    private final String name;</a:t>
            </a:r>
          </a:p>
          <a:p>
            <a:pPr marL="0" indent="0">
              <a:buNone/>
            </a:pPr>
            <a:r>
              <a:rPr dirty="0"/>
              <a:t>    Person(String name) { this.name = name;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4F2A-4659-164E-5201-DFE27BA2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051550"/>
          </a:xfrm>
        </p:spPr>
        <p:txBody>
          <a:bodyPr/>
          <a:lstStyle/>
          <a:p>
            <a:r>
              <a:rPr lang="en-IN" dirty="0"/>
              <a:t>Mutable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05E3E-9347-1822-BA44-006B3E0D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48" y="1665588"/>
            <a:ext cx="7511472" cy="1312481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Objects </a:t>
            </a:r>
            <a:r>
              <a:rPr lang="en-US" b="1" dirty="0"/>
              <a:t>can be changed</a:t>
            </a:r>
            <a:r>
              <a:rPr lang="en-US" dirty="0"/>
              <a:t> after they are created.</a:t>
            </a:r>
          </a:p>
          <a:p>
            <a:r>
              <a:rPr lang="en-US" dirty="0"/>
              <a:t>Has setters or methods that modify internal state</a:t>
            </a:r>
          </a:p>
          <a:p>
            <a:r>
              <a:rPr lang="en-US" dirty="0"/>
              <a:t>Field values can be reassigned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573A8-5A4E-70DA-AB21-1A83363AAB7E}"/>
              </a:ext>
            </a:extLst>
          </p:cNvPr>
          <p:cNvSpPr txBox="1"/>
          <p:nvPr/>
        </p:nvSpPr>
        <p:spPr>
          <a:xfrm>
            <a:off x="159284" y="3374938"/>
            <a:ext cx="8860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	{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				{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name;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dirty="0"/>
              <a:t>Student s = new Student();</a:t>
            </a:r>
          </a:p>
          <a:p>
            <a:r>
              <a:rPr lang="en-IN" dirty="0" err="1"/>
              <a:t>s.setName</a:t>
            </a:r>
            <a:r>
              <a:rPr lang="en-IN" dirty="0"/>
              <a:t>("Aman");</a:t>
            </a:r>
          </a:p>
          <a:p>
            <a:r>
              <a:rPr lang="en-IN" dirty="0" err="1"/>
              <a:t>s.setName</a:t>
            </a:r>
            <a:r>
              <a:rPr lang="en-IN" dirty="0"/>
              <a:t>("Rahul");</a:t>
            </a:r>
          </a:p>
          <a:p>
            <a:pPr algn="ctr"/>
            <a:r>
              <a:rPr lang="en-US" dirty="0"/>
              <a:t>Object state changes → it's </a:t>
            </a:r>
            <a:r>
              <a:rPr lang="en-US" b="1" dirty="0"/>
              <a:t>mutable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3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97A2-ADB2-8250-BF51-18B43578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63066"/>
            <a:ext cx="7511473" cy="680847"/>
          </a:xfrm>
        </p:spPr>
        <p:txBody>
          <a:bodyPr/>
          <a:lstStyle/>
          <a:p>
            <a:r>
              <a:rPr lang="en-IN" dirty="0"/>
              <a:t>Immutable Classes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3A59A6-99F4-5E59-7E55-FEEDD051D8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87" y="1719068"/>
            <a:ext cx="7511473" cy="44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Once an object is created,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state cannot be changed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 are private and final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setters (only getters)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is marked final (optional, but prevents inheritance)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modifying method returns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object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1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E669-4001-424B-AE3E-97845BFB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00" y="41479"/>
            <a:ext cx="7511473" cy="766733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946CFB-DA47-0712-EC97-C4BDCF3B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40" y="5111403"/>
            <a:ext cx="60500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there's: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No way to change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Only way to set it is via the constructor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No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E753F-2513-DD7B-0E47-1211EC82BA22}"/>
              </a:ext>
            </a:extLst>
          </p:cNvPr>
          <p:cNvSpPr txBox="1"/>
          <p:nvPr/>
        </p:nvSpPr>
        <p:spPr>
          <a:xfrm>
            <a:off x="94390" y="1358320"/>
            <a:ext cx="8937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	{ 	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		{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name;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33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4EF8E42-AB03-6EAD-EA60-0BF650F5F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789" y="2276379"/>
            <a:ext cx="8191666" cy="326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class Student { ... } // 🚫 Cannot be extended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extends Student {} // ❌ Compile-time error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cap="non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It's about </a:t>
            </a:r>
            <a:r>
              <a:rPr lang="en-US" b="1" dirty="0"/>
              <a:t>defensive design</a:t>
            </a:r>
            <a:r>
              <a:rPr lang="en-US" dirty="0"/>
              <a:t>:</a:t>
            </a:r>
          </a:p>
          <a:p>
            <a:r>
              <a:rPr lang="en-US" dirty="0"/>
              <a:t>Prevents others from creating a subclass that </a:t>
            </a:r>
            <a:r>
              <a:rPr lang="en-US" b="1" dirty="0"/>
              <a:t>could</a:t>
            </a:r>
            <a:r>
              <a:rPr lang="en-US" dirty="0"/>
              <a:t> break immutability by:</a:t>
            </a:r>
          </a:p>
          <a:p>
            <a:pPr lvl="1"/>
            <a:r>
              <a:rPr lang="en-US" dirty="0"/>
              <a:t>Adding mutable fields</a:t>
            </a:r>
          </a:p>
          <a:p>
            <a:pPr lvl="1"/>
            <a:r>
              <a:rPr lang="en-US" dirty="0"/>
              <a:t>Exposing state-modifying methods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Reinforces the idea: "This class is locked down and safe"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49E6BD-E01E-0CFD-97DC-A75302972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8347" y="990648"/>
            <a:ext cx="68948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lang="en-US" altLang="en-US" dirty="0"/>
              <a:t>What does final on a class do? </a:t>
            </a:r>
          </a:p>
        </p:txBody>
      </p:sp>
    </p:spTree>
    <p:extLst>
      <p:ext uri="{BB962C8B-B14F-4D97-AF65-F5344CB8AC3E}">
        <p14:creationId xmlns:p14="http://schemas.microsoft.com/office/powerpoint/2010/main" val="242915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DA27EF-3A5E-F5F9-9260-E75041F24C41}"/>
              </a:ext>
            </a:extLst>
          </p:cNvPr>
          <p:cNvGraphicFramePr>
            <a:graphicFrameLocks noGrp="1"/>
          </p:cNvGraphicFramePr>
          <p:nvPr/>
        </p:nvGraphicFramePr>
        <p:xfrm>
          <a:off x="817563" y="2801302"/>
          <a:ext cx="7512051" cy="2560320"/>
        </p:xfrm>
        <a:graphic>
          <a:graphicData uri="http://schemas.openxmlformats.org/drawingml/2006/table">
            <a:tbl>
              <a:tblPr/>
              <a:tblGrid>
                <a:gridCol w="2504017">
                  <a:extLst>
                    <a:ext uri="{9D8B030D-6E8A-4147-A177-3AD203B41FA5}">
                      <a16:colId xmlns:a16="http://schemas.microsoft.com/office/drawing/2014/main" val="2072445055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4067429206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316485221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Needed for Immutability?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85587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private final fields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Prevent reassignment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9797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No setters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Prevent external modification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8466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final class declaration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❌ Not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Prevents subclass-based mutation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644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EF9D69F-8156-8CB8-0E4A-D8DB049EF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3090" y="990648"/>
            <a:ext cx="7969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final class in immutability </a:t>
            </a:r>
          </a:p>
        </p:txBody>
      </p:sp>
    </p:spTree>
    <p:extLst>
      <p:ext uri="{BB962C8B-B14F-4D97-AF65-F5344CB8AC3E}">
        <p14:creationId xmlns:p14="http://schemas.microsoft.com/office/powerpoint/2010/main" val="4265995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9952-5B37-0799-9650-BE54305B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F7FF34-7350-C4E3-95C2-ACEED5B6EC92}"/>
              </a:ext>
            </a:extLst>
          </p:cNvPr>
          <p:cNvGraphicFramePr>
            <a:graphicFrameLocks noGrp="1"/>
          </p:cNvGraphicFramePr>
          <p:nvPr/>
        </p:nvGraphicFramePr>
        <p:xfrm>
          <a:off x="817563" y="2938462"/>
          <a:ext cx="7512051" cy="2286000"/>
        </p:xfrm>
        <a:graphic>
          <a:graphicData uri="http://schemas.openxmlformats.org/drawingml/2006/table">
            <a:tbl>
              <a:tblPr/>
              <a:tblGrid>
                <a:gridCol w="2504017">
                  <a:extLst>
                    <a:ext uri="{9D8B030D-6E8A-4147-A177-3AD203B41FA5}">
                      <a16:colId xmlns:a16="http://schemas.microsoft.com/office/drawing/2014/main" val="1116121144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2191093882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378074837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000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Thread safety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 No need for synchronization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Needs care in multi-threaded env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082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Caching / Keys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 Great for hash keys or constants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 Risky due to internal changes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42809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❌ Can't modify after creation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✅ Can update as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793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05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Objects and classes are core to OOP.</a:t>
            </a:r>
          </a:p>
          <a:p>
            <a:pPr marL="0" indent="0">
              <a:buNone/>
            </a:pPr>
            <a:r>
              <a:rPr dirty="0"/>
              <a:t>- Inheritance promotes code reuse.</a:t>
            </a:r>
          </a:p>
          <a:p>
            <a:pPr marL="0" indent="0">
              <a:buNone/>
            </a:pPr>
            <a:r>
              <a:rPr dirty="0"/>
              <a:t>- Polymorphism enables flexibility.</a:t>
            </a:r>
          </a:p>
          <a:p>
            <a:pPr marL="0" indent="0">
              <a:buNone/>
            </a:pPr>
            <a:r>
              <a:rPr dirty="0"/>
              <a:t>- Abstract classes and immutability improve design.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Objects: Real-world entities with state and behavior.</a:t>
            </a:r>
          </a:p>
          <a:p>
            <a:pPr marL="0" indent="0">
              <a:buNone/>
            </a:pPr>
            <a:r>
              <a:rPr dirty="0"/>
              <a:t>- Class: Blueprint to create objects.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class Car {</a:t>
            </a:r>
          </a:p>
          <a:p>
            <a:pPr marL="0" indent="0">
              <a:buNone/>
            </a:pPr>
            <a:r>
              <a:rPr dirty="0"/>
              <a:t>    String color;</a:t>
            </a:r>
          </a:p>
          <a:p>
            <a:pPr marL="0" indent="0">
              <a:buNone/>
            </a:pPr>
            <a:r>
              <a:rPr dirty="0"/>
              <a:t>    void drive() {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("Car is driving");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Inheritance allows a class to acquire properties from another class.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class Animal {</a:t>
            </a:r>
          </a:p>
          <a:p>
            <a:pPr marL="0" indent="0">
              <a:buNone/>
            </a:pPr>
            <a:r>
              <a:rPr dirty="0"/>
              <a:t>    void eat() { </a:t>
            </a:r>
            <a:r>
              <a:rPr dirty="0" err="1"/>
              <a:t>System.out.println</a:t>
            </a:r>
            <a:r>
              <a:rPr dirty="0"/>
              <a:t>("Eating...");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class Dog </a:t>
            </a:r>
            <a:r>
              <a:rPr dirty="0">
                <a:solidFill>
                  <a:srgbClr val="FF0000"/>
                </a:solidFill>
              </a:rPr>
              <a:t>extends</a:t>
            </a:r>
            <a:r>
              <a:rPr dirty="0"/>
              <a:t> Animal {</a:t>
            </a:r>
          </a:p>
          <a:p>
            <a:pPr marL="0" indent="0">
              <a:buNone/>
            </a:pPr>
            <a:r>
              <a:rPr dirty="0"/>
              <a:t>    void bark() { </a:t>
            </a:r>
            <a:r>
              <a:rPr dirty="0" err="1"/>
              <a:t>System.out.println</a:t>
            </a:r>
            <a:r>
              <a:rPr dirty="0"/>
              <a:t>("Barking...");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Subclasses and Superclasses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Subclass: Derived class that inherits from superclass.</a:t>
            </a:r>
          </a:p>
          <a:p>
            <a:pPr marL="0" indent="0">
              <a:buNone/>
            </a:pPr>
            <a:r>
              <a:rPr dirty="0"/>
              <a:t>- Superclass: Parent class providing common features.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class Vehicle {</a:t>
            </a:r>
          </a:p>
          <a:p>
            <a:pPr marL="0" indent="0">
              <a:buNone/>
            </a:pPr>
            <a:r>
              <a:rPr dirty="0"/>
              <a:t>    void start() { </a:t>
            </a:r>
            <a:r>
              <a:rPr dirty="0" err="1"/>
              <a:t>System.out.println</a:t>
            </a:r>
            <a:r>
              <a:rPr dirty="0"/>
              <a:t>("Starting vehicle");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class Bike </a:t>
            </a:r>
            <a:r>
              <a:rPr dirty="0">
                <a:solidFill>
                  <a:srgbClr val="FF0000"/>
                </a:solidFill>
              </a:rPr>
              <a:t>extends</a:t>
            </a:r>
            <a:r>
              <a:rPr dirty="0"/>
              <a:t> Vehicle {}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Overriding Methods in Superclass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Subclass can override superclass methods.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class Animal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rgbClr val="FF0000"/>
                </a:solidFill>
              </a:rPr>
              <a:t>void sound</a:t>
            </a:r>
            <a:r>
              <a:rPr dirty="0"/>
              <a:t>() { </a:t>
            </a:r>
            <a:r>
              <a:rPr dirty="0" err="1"/>
              <a:t>System.out.println</a:t>
            </a:r>
            <a:r>
              <a:rPr dirty="0"/>
              <a:t>("Animal sound");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class Cat extends Animal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rgbClr val="FF0000"/>
                </a:solidFill>
              </a:rPr>
              <a:t>void sound</a:t>
            </a:r>
            <a:r>
              <a:rPr dirty="0"/>
              <a:t>() { </a:t>
            </a:r>
            <a:r>
              <a:rPr dirty="0" err="1"/>
              <a:t>System.out.println</a:t>
            </a:r>
            <a:r>
              <a:rPr dirty="0"/>
              <a:t>("Meow");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801326"/>
            <a:ext cx="7511472" cy="459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dirty="0">
                <a:solidFill>
                  <a:srgbClr val="FF0000"/>
                </a:solidFill>
              </a:rPr>
              <a:t>Polymorphism</a:t>
            </a:r>
            <a:r>
              <a:rPr dirty="0"/>
              <a:t>: Ability to take many forms (method overriding, interfaces).</a:t>
            </a:r>
            <a:r>
              <a:rPr lang="en-IN" dirty="0"/>
              <a:t> </a:t>
            </a:r>
            <a:r>
              <a:rPr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Animal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void sound</a:t>
            </a:r>
            <a:r>
              <a:rPr lang="en-IN" dirty="0"/>
              <a:t>() { </a:t>
            </a:r>
            <a:r>
              <a:rPr lang="en-IN" dirty="0" err="1"/>
              <a:t>System.out.println</a:t>
            </a:r>
            <a:r>
              <a:rPr lang="en-IN" dirty="0"/>
              <a:t>("Animal sound");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Cat extends Animal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void sound</a:t>
            </a:r>
            <a:r>
              <a:rPr lang="en-IN" dirty="0"/>
              <a:t>() { </a:t>
            </a:r>
            <a:r>
              <a:rPr lang="en-IN" dirty="0" err="1"/>
              <a:t>System.out.println</a:t>
            </a:r>
            <a:r>
              <a:rPr lang="en-IN" dirty="0"/>
              <a:t>("Meow");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dirty="0">
                <a:solidFill>
                  <a:srgbClr val="FF0000"/>
                </a:solidFill>
              </a:rPr>
              <a:t>Animal a = new Cat()</a:t>
            </a:r>
            <a:r>
              <a:rPr dirty="0"/>
              <a:t>;</a:t>
            </a:r>
            <a:r>
              <a:rPr lang="en-IN" dirty="0"/>
              <a:t> // Base class &amp; derived object</a:t>
            </a:r>
            <a:endParaRPr dirty="0"/>
          </a:p>
          <a:p>
            <a:pPr marL="0" indent="0">
              <a:buNone/>
            </a:pPr>
            <a:r>
              <a:rPr dirty="0" err="1"/>
              <a:t>a.sound</a:t>
            </a:r>
            <a:r>
              <a:rPr dirty="0"/>
              <a:t>(); // Outputs: Meow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658F-6DE0-8C9D-8435-1939242D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B84D45-0657-DD7E-6AA8-9BD016EC6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638" y="2231220"/>
            <a:ext cx="8822724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be instantiated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directly (no new objects)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(without a body)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also 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concrete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(with full definitions)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eant to be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subclasses.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class becomes abstract by using the abstract keyword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have constructors in abstract classes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16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Creating and Extending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487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- Abstract class: Cannot be instantiated, may contain abstract methods.</a:t>
            </a:r>
            <a:r>
              <a:rPr lang="en-IN" dirty="0"/>
              <a:t> </a:t>
            </a:r>
            <a:r>
              <a:rPr dirty="0"/>
              <a:t>Example: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FF0000"/>
                </a:solidFill>
              </a:rPr>
              <a:t>abstract</a:t>
            </a:r>
            <a:r>
              <a:rPr dirty="0"/>
              <a:t> class Shape {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>
                <a:solidFill>
                  <a:srgbClr val="FF0000"/>
                </a:solidFill>
              </a:rPr>
              <a:t>abstract</a:t>
            </a:r>
            <a:r>
              <a:rPr dirty="0"/>
              <a:t> void draw();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class Circle </a:t>
            </a:r>
            <a:r>
              <a:rPr dirty="0">
                <a:solidFill>
                  <a:srgbClr val="FF0000"/>
                </a:solidFill>
              </a:rPr>
              <a:t>extends</a:t>
            </a:r>
            <a:r>
              <a:rPr dirty="0"/>
              <a:t> Shape {</a:t>
            </a:r>
          </a:p>
          <a:p>
            <a:pPr marL="0" indent="0">
              <a:buNone/>
            </a:pPr>
            <a:r>
              <a:rPr dirty="0"/>
              <a:t>    void draw() { </a:t>
            </a:r>
            <a:r>
              <a:rPr dirty="0" err="1"/>
              <a:t>System.out.println</a:t>
            </a:r>
            <a:r>
              <a:rPr dirty="0"/>
              <a:t>("Drawing Circle");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3FB5-3694-11B4-78FF-E46EFBD8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134698"/>
            <a:ext cx="7511473" cy="796177"/>
          </a:xfrm>
        </p:spPr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57CD6-53DA-6AA9-8430-F4663965F527}"/>
              </a:ext>
            </a:extLst>
          </p:cNvPr>
          <p:cNvSpPr txBox="1"/>
          <p:nvPr/>
        </p:nvSpPr>
        <p:spPr>
          <a:xfrm>
            <a:off x="234778" y="1026478"/>
            <a:ext cx="86744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abstract method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concrete method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"Breathing..."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"Woof!"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makeSound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Woof!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breathe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Breathing...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00273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55</TotalTime>
  <Words>1030</Words>
  <Application>Microsoft Office PowerPoint</Application>
  <PresentationFormat>On-screen Show 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Consolas</vt:lpstr>
      <vt:lpstr>Times New Roman</vt:lpstr>
      <vt:lpstr>Mesh</vt:lpstr>
      <vt:lpstr>Describing Objects and Classes</vt:lpstr>
      <vt:lpstr>Introduction to Objects and Classes</vt:lpstr>
      <vt:lpstr>Overview of Inheritance</vt:lpstr>
      <vt:lpstr>Working with Subclasses and Superclasses</vt:lpstr>
      <vt:lpstr>Overriding Methods in Superclass</vt:lpstr>
      <vt:lpstr>Introducing Polymorphism</vt:lpstr>
      <vt:lpstr>Abstract Class</vt:lpstr>
      <vt:lpstr>Creating and Extending Abstract Classes</vt:lpstr>
      <vt:lpstr>Example</vt:lpstr>
      <vt:lpstr>🔍 @Override really doing?</vt:lpstr>
      <vt:lpstr>Modeling Business Problems using Java Classes</vt:lpstr>
      <vt:lpstr>Making Classes Immutable</vt:lpstr>
      <vt:lpstr>Mutable Classes</vt:lpstr>
      <vt:lpstr>Immutable Classes</vt:lpstr>
      <vt:lpstr>Example</vt:lpstr>
      <vt:lpstr>📌 What does final on a class do? </vt:lpstr>
      <vt:lpstr>final class in immutability </vt:lpstr>
      <vt:lpstr>comparison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24</cp:revision>
  <dcterms:created xsi:type="dcterms:W3CDTF">2013-01-27T09:14:16Z</dcterms:created>
  <dcterms:modified xsi:type="dcterms:W3CDTF">2025-06-28T10:01:39Z</dcterms:modified>
  <cp:category/>
</cp:coreProperties>
</file>