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256" r:id="rId2"/>
    <p:sldId id="257" r:id="rId3"/>
    <p:sldId id="269" r:id="rId4"/>
    <p:sldId id="270" r:id="rId5"/>
    <p:sldId id="258" r:id="rId6"/>
    <p:sldId id="259" r:id="rId7"/>
    <p:sldId id="272" r:id="rId8"/>
    <p:sldId id="271" r:id="rId9"/>
    <p:sldId id="273" r:id="rId10"/>
    <p:sldId id="274" r:id="rId11"/>
    <p:sldId id="275" r:id="rId12"/>
    <p:sldId id="261" r:id="rId13"/>
    <p:sldId id="262" r:id="rId14"/>
    <p:sldId id="263" r:id="rId15"/>
    <p:sldId id="264" r:id="rId16"/>
    <p:sldId id="276" r:id="rId17"/>
    <p:sldId id="265" r:id="rId18"/>
    <p:sldId id="277" r:id="rId19"/>
    <p:sldId id="279" r:id="rId20"/>
    <p:sldId id="278" r:id="rId21"/>
    <p:sldId id="280" r:id="rId22"/>
    <p:sldId id="266" r:id="rId23"/>
    <p:sldId id="281" r:id="rId24"/>
    <p:sldId id="282" r:id="rId25"/>
    <p:sldId id="267" r:id="rId26"/>
    <p:sldId id="268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477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69FF8-952C-4D94-8F03-2DA1AEDE9A29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F72A54-E613-4637-B138-A9B7082358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25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72A54-E613-4637-B138-A9B708235835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728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46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826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73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02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14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494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55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011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12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745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89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3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89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5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34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501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068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54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>
                <a:solidFill>
                  <a:srgbClr val="FFC000"/>
                </a:solidFill>
              </a:rPr>
              <a:t>Interfaces and Lambda Expressions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Java Programming Concepts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4AF40-7688-6BBA-A109-9CDCE90C0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175" y="901942"/>
            <a:ext cx="8695650" cy="1162832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effectLst/>
              </a:rPr>
              <a:t>Using interfaces like Connectable or Chargeable says: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i="1" dirty="0">
                <a:effectLst/>
              </a:rPr>
              <a:t>“Any class that claims to be ‘Chargeable’ must implement this behavior.”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6A6A29-4C59-3ABF-6DB1-A9D84113AE52}"/>
              </a:ext>
            </a:extLst>
          </p:cNvPr>
          <p:cNvSpPr txBox="1"/>
          <p:nvPr/>
        </p:nvSpPr>
        <p:spPr>
          <a:xfrm>
            <a:off x="1318505" y="378722"/>
            <a:ext cx="60261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FFC000"/>
                </a:solidFill>
              </a:rPr>
              <a:t>🧠 Interfaces = Intent + Flexibility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AE3727-EAE2-C6C5-27D0-99F2CBAA2691}"/>
              </a:ext>
            </a:extLst>
          </p:cNvPr>
          <p:cNvSpPr txBox="1"/>
          <p:nvPr/>
        </p:nvSpPr>
        <p:spPr>
          <a:xfrm>
            <a:off x="162232" y="2152433"/>
            <a:ext cx="8819535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Device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     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Base class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powerOn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"Powering on..."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);}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Connectable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 }</a:t>
            </a:r>
          </a:p>
          <a:p>
            <a:pPr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Chargeable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{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charge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 }</a:t>
            </a:r>
          </a:p>
          <a:p>
            <a:pPr>
              <a:buNone/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Subclass combining inheritance and interfaces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Smartphone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Device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Connectable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Chargeable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"Connecting to Wi-Fi..."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   }</a:t>
            </a:r>
          </a:p>
          <a:p>
            <a:pPr>
              <a:buNone/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public void charge() {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("Charging via USB-C...");    }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4E556B-B5A2-EB41-4B22-B6A252B78538}"/>
              </a:ext>
            </a:extLst>
          </p:cNvPr>
          <p:cNvSpPr txBox="1"/>
          <p:nvPr/>
        </p:nvSpPr>
        <p:spPr>
          <a:xfrm>
            <a:off x="162231" y="5843231"/>
            <a:ext cx="875759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Error: Smartphone is not abstract and does not override abstract method charge() in Chargeable</a:t>
            </a:r>
            <a:endParaRPr lang="en-I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05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B6FD07E-1E8C-770B-FC52-BCEF1C1A35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225325"/>
              </p:ext>
            </p:extLst>
          </p:nvPr>
        </p:nvGraphicFramePr>
        <p:xfrm>
          <a:off x="53656" y="2537829"/>
          <a:ext cx="9001852" cy="320040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3066190">
                  <a:extLst>
                    <a:ext uri="{9D8B030D-6E8A-4147-A177-3AD203B41FA5}">
                      <a16:colId xmlns:a16="http://schemas.microsoft.com/office/drawing/2014/main" val="2342135996"/>
                    </a:ext>
                  </a:extLst>
                </a:gridCol>
                <a:gridCol w="5935662">
                  <a:extLst>
                    <a:ext uri="{9D8B030D-6E8A-4147-A177-3AD203B41FA5}">
                      <a16:colId xmlns:a16="http://schemas.microsoft.com/office/drawing/2014/main" val="67351917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rgbClr val="FFC000"/>
                          </a:solidFill>
                        </a:rPr>
                        <a:t>Benefit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rgbClr val="FFC000"/>
                          </a:solidFill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271313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IN" sz="1800"/>
                        <a:t>Polymorphism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Use any object via a shared type (Connectable, etc.)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193626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IN" sz="1800"/>
                        <a:t>Decoupling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Separate interface (what) from implementation (how)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0898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r>
                        <a:rPr lang="en-IN" sz="1800"/>
                        <a:t>Multiple behavior support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Java allows only one class to be extended, but many interfaces can be implemented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372582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IN" sz="1800"/>
                        <a:t>Plug-and-play design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Helps build modular, scalable systems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715882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214E34A-12B3-1F5A-4C2A-AD674DE56C0D}"/>
              </a:ext>
            </a:extLst>
          </p:cNvPr>
          <p:cNvSpPr txBox="1"/>
          <p:nvPr/>
        </p:nvSpPr>
        <p:spPr>
          <a:xfrm>
            <a:off x="1666567" y="646096"/>
            <a:ext cx="70113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🎯 Why Use Interfaces?</a:t>
            </a:r>
            <a:endParaRPr lang="en-IN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13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C000"/>
                </a:solidFill>
              </a:rPr>
              <a:t>Using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dirty="0"/>
          </a:p>
          <a:p>
            <a:r>
              <a:rPr dirty="0"/>
              <a:t>- Interfaces allow flexible design and decoupling.</a:t>
            </a:r>
            <a:r>
              <a:rPr lang="en-IN" dirty="0"/>
              <a:t> </a:t>
            </a:r>
            <a:r>
              <a:rPr dirty="0"/>
              <a:t>Example:</a:t>
            </a:r>
          </a:p>
          <a:p>
            <a:pPr marL="0" indent="0">
              <a:buNone/>
            </a:pPr>
            <a:r>
              <a:rPr dirty="0">
                <a:solidFill>
                  <a:srgbClr val="00B050"/>
                </a:solidFill>
              </a:rPr>
              <a:t>interface</a:t>
            </a:r>
            <a:r>
              <a:rPr dirty="0"/>
              <a:t> Drawable {</a:t>
            </a:r>
          </a:p>
          <a:p>
            <a:pPr marL="0" indent="0">
              <a:buNone/>
            </a:pPr>
            <a:r>
              <a:rPr dirty="0"/>
              <a:t>    void draw();</a:t>
            </a:r>
          </a:p>
          <a:p>
            <a:pPr marL="0" indent="0">
              <a:buNone/>
            </a:pPr>
            <a:r>
              <a:rPr dirty="0"/>
              <a:t>}</a:t>
            </a:r>
          </a:p>
          <a:p>
            <a:pPr marL="0" indent="0">
              <a:buNone/>
            </a:pPr>
            <a:r>
              <a:rPr dirty="0"/>
              <a:t>class Circle </a:t>
            </a:r>
            <a:r>
              <a:rPr dirty="0">
                <a:solidFill>
                  <a:srgbClr val="00B050"/>
                </a:solidFill>
              </a:rPr>
              <a:t>implements</a:t>
            </a:r>
            <a:r>
              <a:rPr dirty="0"/>
              <a:t> Drawable {</a:t>
            </a:r>
          </a:p>
          <a:p>
            <a:pPr marL="0" indent="0">
              <a:buNone/>
            </a:pPr>
            <a:r>
              <a:rPr dirty="0"/>
              <a:t>    public void draw() { </a:t>
            </a:r>
            <a:r>
              <a:rPr dirty="0" err="1"/>
              <a:t>System.out.println</a:t>
            </a:r>
            <a:r>
              <a:rPr dirty="0"/>
              <a:t>("Drawing Circle"); }</a:t>
            </a:r>
          </a:p>
          <a:p>
            <a:pPr marL="0" indent="0">
              <a:buNone/>
            </a:pPr>
            <a:r>
              <a:rPr dirty="0"/>
              <a:t>}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08621"/>
            <a:ext cx="7765321" cy="1006822"/>
          </a:xfrm>
        </p:spPr>
        <p:txBody>
          <a:bodyPr/>
          <a:lstStyle/>
          <a:p>
            <a:r>
              <a:rPr dirty="0">
                <a:solidFill>
                  <a:srgbClr val="FFC000"/>
                </a:solidFill>
              </a:rPr>
              <a:t>Using the List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151" y="1215443"/>
            <a:ext cx="7765322" cy="605841"/>
          </a:xfrm>
        </p:spPr>
        <p:txBody>
          <a:bodyPr>
            <a:normAutofit/>
          </a:bodyPr>
          <a:lstStyle/>
          <a:p>
            <a:r>
              <a:rPr dirty="0"/>
              <a:t>- List allows ordered collections with duplicates.</a:t>
            </a:r>
            <a:r>
              <a:rPr lang="en-IN" dirty="0"/>
              <a:t> </a:t>
            </a:r>
            <a:r>
              <a:rPr dirty="0"/>
              <a:t>Example: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3DE76B-0F2F-823F-096D-1FD59B5E4F24}"/>
              </a:ext>
            </a:extLst>
          </p:cNvPr>
          <p:cNvSpPr txBox="1"/>
          <p:nvPr/>
        </p:nvSpPr>
        <p:spPr>
          <a:xfrm>
            <a:off x="1092266" y="1821284"/>
            <a:ext cx="7036024" cy="46183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java.util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.*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&lt;&gt;();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"Apple"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"Banana"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fruits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C000"/>
                </a:solidFill>
              </a:rPr>
              <a:t>Extending an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2096064"/>
            <a:ext cx="7765322" cy="570444"/>
          </a:xfrm>
        </p:spPr>
        <p:txBody>
          <a:bodyPr>
            <a:normAutofit/>
          </a:bodyPr>
          <a:lstStyle/>
          <a:p>
            <a:r>
              <a:rPr dirty="0"/>
              <a:t>- Interfaces can extend other interfaces.</a:t>
            </a:r>
            <a:r>
              <a:rPr lang="en-IN" dirty="0"/>
              <a:t> </a:t>
            </a:r>
            <a:r>
              <a:rPr dirty="0"/>
              <a:t>Example: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269A2F-59CC-A496-D90A-F039EC78D470}"/>
              </a:ext>
            </a:extLst>
          </p:cNvPr>
          <p:cNvSpPr txBox="1"/>
          <p:nvPr/>
        </p:nvSpPr>
        <p:spPr>
          <a:xfrm>
            <a:off x="866162" y="3109078"/>
            <a:ext cx="7403690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methodA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();}</a:t>
            </a:r>
          </a:p>
          <a:p>
            <a:pPr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methodB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();}</a:t>
            </a:r>
          </a:p>
          <a:p>
            <a:pPr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methodA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   }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methodB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   }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methodA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obj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methodB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92" y="34192"/>
            <a:ext cx="9026015" cy="656034"/>
          </a:xfrm>
        </p:spPr>
        <p:txBody>
          <a:bodyPr/>
          <a:lstStyle/>
          <a:p>
            <a:r>
              <a:rPr dirty="0">
                <a:solidFill>
                  <a:srgbClr val="FFC000"/>
                </a:solidFill>
              </a:rPr>
              <a:t>Default Methods in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117" y="6411440"/>
            <a:ext cx="8388883" cy="420011"/>
          </a:xfrm>
        </p:spPr>
        <p:txBody>
          <a:bodyPr>
            <a:normAutofit lnSpcReduction="10000"/>
          </a:bodyPr>
          <a:lstStyle/>
          <a:p>
            <a:r>
              <a:rPr dirty="0"/>
              <a:t>- </a:t>
            </a:r>
            <a:r>
              <a:rPr lang="en-IN" dirty="0"/>
              <a:t>d</a:t>
            </a:r>
            <a:r>
              <a:rPr dirty="0" err="1"/>
              <a:t>efault</a:t>
            </a:r>
            <a:r>
              <a:rPr dirty="0"/>
              <a:t> methods have implementations in interfaces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11A206-C01E-05A4-DAE0-D763A87C291C}"/>
              </a:ext>
            </a:extLst>
          </p:cNvPr>
          <p:cNvSpPr txBox="1"/>
          <p:nvPr/>
        </p:nvSpPr>
        <p:spPr>
          <a:xfrm>
            <a:off x="58992" y="828229"/>
            <a:ext cx="8931623" cy="56323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Vehicle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IN" b="1" u="sng" dirty="0">
                <a:effectLst/>
                <a:latin typeface="Consolas" panose="020B0609020204030204" pitchFamily="49" charset="0"/>
              </a:rPr>
              <a:t>default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fuelType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"Petrol"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);}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Vehicle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"Car starting..."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);}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ElectricCar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Vehicle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"Electric car starting silently..."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fuelType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"Electric"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}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                          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fuelType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ElectricCar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ecar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ElectricCar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        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ecar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fuelType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A91E8F-E7CD-6EAA-DF51-FB0C66163DB1}"/>
              </a:ext>
            </a:extLst>
          </p:cNvPr>
          <p:cNvSpPr txBox="1"/>
          <p:nvPr/>
        </p:nvSpPr>
        <p:spPr>
          <a:xfrm>
            <a:off x="693471" y="596973"/>
            <a:ext cx="77570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FFC000"/>
                </a:solidFill>
              </a:rPr>
              <a:t>📌 Key Points: default method in interface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2BCA041-8BF9-7A17-B72C-9D052FDA2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775" y="1526877"/>
            <a:ext cx="8248010" cy="3691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default methods are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inherited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unless overridden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Can be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overridden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like regular methods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Cannot access instance fields (because interfaces can’t have instance state)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conflict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if multiple interfaces define the same default method → subclass must override</a:t>
            </a:r>
          </a:p>
        </p:txBody>
      </p:sp>
    </p:spTree>
    <p:extLst>
      <p:ext uri="{BB962C8B-B14F-4D97-AF65-F5344CB8AC3E}">
        <p14:creationId xmlns:p14="http://schemas.microsoft.com/office/powerpoint/2010/main" val="2090843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271" y="450319"/>
            <a:ext cx="8542264" cy="882936"/>
          </a:xfrm>
        </p:spPr>
        <p:txBody>
          <a:bodyPr/>
          <a:lstStyle/>
          <a:p>
            <a:r>
              <a:rPr lang="en-IN" dirty="0"/>
              <a:t>🕶️ </a:t>
            </a:r>
            <a:r>
              <a:rPr dirty="0">
                <a:solidFill>
                  <a:srgbClr val="FFC000"/>
                </a:solidFill>
              </a:rPr>
              <a:t>Anonymous Inner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271" y="1423537"/>
            <a:ext cx="8394782" cy="2402324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sz="2100" dirty="0"/>
              <a:t>Create unnamed class for single-use implementations</a:t>
            </a:r>
            <a:r>
              <a:rPr lang="en-IN" sz="2100" dirty="0"/>
              <a:t>.</a:t>
            </a:r>
          </a:p>
          <a:p>
            <a:pPr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100" dirty="0"/>
              <a:t>A class declared and instantiated in a single expression.</a:t>
            </a:r>
          </a:p>
          <a:p>
            <a:pPr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100" dirty="0"/>
              <a:t>Used to override methods of an interface or class on the spot.</a:t>
            </a:r>
          </a:p>
          <a:p>
            <a:pPr lvl="1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900" dirty="0"/>
              <a:t>Common in event handling, callbacks, or quick behavioral tweaks.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BBD13FD-9613-49E4-857E-96AFB9B205D2}"/>
              </a:ext>
            </a:extLst>
          </p:cNvPr>
          <p:cNvSpPr txBox="1"/>
          <p:nvPr/>
        </p:nvSpPr>
        <p:spPr>
          <a:xfrm>
            <a:off x="404105" y="1385896"/>
            <a:ext cx="8335789" cy="46183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Greetable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 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greet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();}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Greetable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Greetable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greet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 anonymous class!"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};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greet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  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Output:An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anonymous class!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8658EE-AA29-A3BA-DBE9-FD6E625FA8C6}"/>
              </a:ext>
            </a:extLst>
          </p:cNvPr>
          <p:cNvSpPr txBox="1"/>
          <p:nvPr/>
        </p:nvSpPr>
        <p:spPr>
          <a:xfrm>
            <a:off x="1330304" y="337427"/>
            <a:ext cx="55483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🚀 </a:t>
            </a:r>
            <a:r>
              <a:rPr lang="en-IN" sz="2800" dirty="0">
                <a:solidFill>
                  <a:srgbClr val="FFC000"/>
                </a:solidFill>
              </a:rPr>
              <a:t>Anonymous  inner interface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606918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2B8888-7201-86CB-1110-C70919E7D275}"/>
              </a:ext>
            </a:extLst>
          </p:cNvPr>
          <p:cNvSpPr txBox="1"/>
          <p:nvPr/>
        </p:nvSpPr>
        <p:spPr>
          <a:xfrm>
            <a:off x="460149" y="1693826"/>
            <a:ext cx="8123411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speak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"Animal sound"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@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speak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"Roar!"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speak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  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Output: Roar!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1B6641-6B23-1E70-EC7E-E5AF493AB323}"/>
              </a:ext>
            </a:extLst>
          </p:cNvPr>
          <p:cNvSpPr txBox="1"/>
          <p:nvPr/>
        </p:nvSpPr>
        <p:spPr>
          <a:xfrm>
            <a:off x="1862721" y="791303"/>
            <a:ext cx="54185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🧱 Example Extending a Class:</a:t>
            </a:r>
            <a:endParaRPr lang="en-IN" sz="28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918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C000"/>
                </a:solidFill>
              </a:rPr>
              <a:t>Introduction to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061" y="2096063"/>
            <a:ext cx="8400681" cy="4369630"/>
          </a:xfrm>
        </p:spPr>
        <p:txBody>
          <a:bodyPr>
            <a:normAutofit/>
          </a:bodyPr>
          <a:lstStyle/>
          <a:p>
            <a:r>
              <a:rPr dirty="0"/>
              <a:t>- Interfaces define contracts for classes.</a:t>
            </a:r>
          </a:p>
          <a:p>
            <a:r>
              <a:rPr dirty="0"/>
              <a:t>- Enable multiple inheritance of type.</a:t>
            </a:r>
          </a:p>
          <a:p>
            <a:r>
              <a:rPr dirty="0"/>
              <a:t>- Used extensively in Java Collections and APIs.</a:t>
            </a:r>
            <a:endParaRPr lang="en-IN" dirty="0"/>
          </a:p>
          <a:p>
            <a:endParaRPr dirty="0"/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effectLst/>
              </a:rPr>
              <a:t>An </a:t>
            </a:r>
            <a:r>
              <a:rPr lang="en-US" altLang="en-US" b="1" dirty="0">
                <a:effectLst/>
              </a:rPr>
              <a:t>interface</a:t>
            </a:r>
            <a:r>
              <a:rPr lang="en-US" altLang="en-US" dirty="0">
                <a:effectLst/>
              </a:rPr>
              <a:t> in Java is a </a:t>
            </a:r>
            <a:r>
              <a:rPr lang="en-US" altLang="en-US" b="1" dirty="0">
                <a:effectLst/>
              </a:rPr>
              <a:t>blueprint of a class</a:t>
            </a:r>
            <a:r>
              <a:rPr lang="en-US" altLang="en-US" dirty="0">
                <a:effectLst/>
              </a:rPr>
              <a:t> that contains: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>
                <a:solidFill>
                  <a:srgbClr val="00B050"/>
                </a:solidFill>
                <a:effectLst/>
              </a:rPr>
              <a:t>Abstract methods</a:t>
            </a:r>
            <a:r>
              <a:rPr lang="en-US" altLang="en-US" sz="1800" dirty="0">
                <a:solidFill>
                  <a:srgbClr val="00B050"/>
                </a:solidFill>
                <a:effectLst/>
              </a:rPr>
              <a:t> </a:t>
            </a:r>
            <a:r>
              <a:rPr lang="en-US" altLang="en-US" sz="1800" dirty="0">
                <a:effectLst/>
              </a:rPr>
              <a:t>(method signatures, no bodies)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>
                <a:solidFill>
                  <a:srgbClr val="00B050"/>
                </a:solidFill>
                <a:effectLst/>
              </a:rPr>
              <a:t>Constants</a:t>
            </a:r>
            <a:r>
              <a:rPr lang="en-US" altLang="en-US" sz="1800" dirty="0">
                <a:effectLst/>
              </a:rPr>
              <a:t> (public static final fields)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effectLst/>
              </a:rPr>
              <a:t>From Java 8 onward: </a:t>
            </a:r>
            <a:r>
              <a:rPr lang="en-US" altLang="en-US" sz="1800" b="1" dirty="0">
                <a:effectLst/>
              </a:rPr>
              <a:t>default</a:t>
            </a:r>
            <a:r>
              <a:rPr lang="en-US" altLang="en-US" sz="1800" dirty="0">
                <a:effectLst/>
              </a:rPr>
              <a:t> and </a:t>
            </a:r>
            <a:r>
              <a:rPr lang="en-US" altLang="en-US" sz="1800" b="1" dirty="0">
                <a:effectLst/>
              </a:rPr>
              <a:t>static</a:t>
            </a:r>
            <a:r>
              <a:rPr lang="en-US" altLang="en-US" sz="1800" dirty="0">
                <a:effectLst/>
              </a:rPr>
              <a:t> methods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>
                <a:effectLst/>
              </a:rPr>
              <a:t>From Java 9 onward: </a:t>
            </a:r>
            <a:r>
              <a:rPr lang="en-US" altLang="en-US" sz="1800" b="1" dirty="0">
                <a:effectLst/>
              </a:rPr>
              <a:t>private methods</a:t>
            </a:r>
            <a:r>
              <a:rPr lang="en-US" altLang="en-US" sz="1800" dirty="0">
                <a:effectLst/>
              </a:rPr>
              <a:t> (for helper logic within interfaces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effectLst/>
              <a:latin typeface="Arial" panose="020B0604020202020204" pitchFamily="34" charset="0"/>
            </a:endParaRPr>
          </a:p>
          <a:p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AB811-7599-6941-B240-F64ED4BF0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cap="none" dirty="0">
                <a:solidFill>
                  <a:srgbClr val="FFC000"/>
                </a:solidFill>
                <a:effectLst/>
              </a:rPr>
              <a:t>📌 Where It Shines:</a:t>
            </a:r>
            <a:endParaRPr lang="en-IN" dirty="0">
              <a:solidFill>
                <a:srgbClr val="FFC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357FC0-7FDF-6BBD-8EA2-91A692733A95}"/>
              </a:ext>
            </a:extLst>
          </p:cNvPr>
          <p:cNvSpPr txBox="1"/>
          <p:nvPr/>
        </p:nvSpPr>
        <p:spPr>
          <a:xfrm>
            <a:off x="407055" y="3521915"/>
            <a:ext cx="8152908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Runnable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Runnable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"Running"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BE7D7A-2397-FFAE-CE1C-E4424EFE9780}"/>
              </a:ext>
            </a:extLst>
          </p:cNvPr>
          <p:cNvSpPr txBox="1"/>
          <p:nvPr/>
        </p:nvSpPr>
        <p:spPr>
          <a:xfrm>
            <a:off x="407055" y="1797784"/>
            <a:ext cx="850097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GUI frameworks (e.g., ActionListener in Swing)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Quick custom behavior in thread or task logic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One-off use cases where declaring a full class feels too heavyweight</a:t>
            </a:r>
          </a:p>
        </p:txBody>
      </p:sp>
    </p:spTree>
    <p:extLst>
      <p:ext uri="{BB962C8B-B14F-4D97-AF65-F5344CB8AC3E}">
        <p14:creationId xmlns:p14="http://schemas.microsoft.com/office/powerpoint/2010/main" val="3388864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9F38DE6B-B17D-1C57-A472-F5BB645C3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5641" y="323708"/>
            <a:ext cx="35430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</a:rPr>
              <a:t>🔧 Why Use Runnable?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8C274FA-A095-E7C3-6E99-CB85DF503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189" y="898253"/>
            <a:ext cx="8766441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Thread class in Java accepts a Runnable object to run in a separate thread: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74C399-4D3A-D3BD-516B-EBE741FF905C}"/>
              </a:ext>
            </a:extLst>
          </p:cNvPr>
          <p:cNvSpPr txBox="1"/>
          <p:nvPr/>
        </p:nvSpPr>
        <p:spPr>
          <a:xfrm>
            <a:off x="318565" y="2064430"/>
            <a:ext cx="8011324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Runnable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Runnable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"Running a task"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606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F145F31-3AE1-D677-9A02-2ACF8E47DA7B}"/>
              </a:ext>
            </a:extLst>
          </p:cNvPr>
          <p:cNvSpPr txBox="1"/>
          <p:nvPr/>
        </p:nvSpPr>
        <p:spPr>
          <a:xfrm>
            <a:off x="1890743" y="502609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C000"/>
                </a:solidFill>
              </a:rPr>
              <a:t>⚡ Lambda Expression</a:t>
            </a:r>
            <a:endParaRPr lang="en-IN" sz="3200" dirty="0">
              <a:solidFill>
                <a:srgbClr val="FFC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CE1599-EDA4-69E5-3D72-4E540E1DCB05}"/>
              </a:ext>
            </a:extLst>
          </p:cNvPr>
          <p:cNvSpPr txBox="1"/>
          <p:nvPr/>
        </p:nvSpPr>
        <p:spPr>
          <a:xfrm>
            <a:off x="684324" y="1339519"/>
            <a:ext cx="7946431" cy="211987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dirty="0"/>
              <a:t>A </a:t>
            </a:r>
            <a:r>
              <a:rPr lang="en-US" b="1" dirty="0"/>
              <a:t>lambda expression</a:t>
            </a:r>
            <a:r>
              <a:rPr lang="en-US" dirty="0"/>
              <a:t> is a </a:t>
            </a:r>
            <a:r>
              <a:rPr lang="en-US" b="1" dirty="0"/>
              <a:t>short block of code</a:t>
            </a:r>
            <a:r>
              <a:rPr lang="en-US" dirty="0"/>
              <a:t> that: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Implements a functional interface.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(i.e. an interface with a single abstract method)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Doesn’t need a class or method name.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Can be passed around as if it were data.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74D281-04A8-BFFC-320C-B1EB460DE28D}"/>
              </a:ext>
            </a:extLst>
          </p:cNvPr>
          <p:cNvSpPr txBox="1"/>
          <p:nvPr/>
        </p:nvSpPr>
        <p:spPr>
          <a:xfrm>
            <a:off x="401157" y="3728105"/>
            <a:ext cx="8164706" cy="2956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u="sng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Greeting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sayHello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     }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1" u="sng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Greeting g = () -&gt;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"Hello, World!"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sayHello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406CBB3-2C10-E7EE-CA5D-E43535417D98}"/>
              </a:ext>
            </a:extLst>
          </p:cNvPr>
          <p:cNvSpPr txBox="1"/>
          <p:nvPr/>
        </p:nvSpPr>
        <p:spPr>
          <a:xfrm>
            <a:off x="261046" y="410799"/>
            <a:ext cx="24983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🧪 </a:t>
            </a:r>
            <a:r>
              <a:rPr lang="en-IN" sz="3200" dirty="0">
                <a:solidFill>
                  <a:srgbClr val="FFC000"/>
                </a:solidFill>
              </a:rPr>
              <a:t>Syntax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611213-E53B-F5CC-BE4C-C19E5D4933EE}"/>
              </a:ext>
            </a:extLst>
          </p:cNvPr>
          <p:cNvSpPr txBox="1"/>
          <p:nvPr/>
        </p:nvSpPr>
        <p:spPr>
          <a:xfrm>
            <a:off x="2710753" y="274436"/>
            <a:ext cx="6066012" cy="8733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(parameter list) -&gt; { method body }</a:t>
            </a:r>
          </a:p>
          <a:p>
            <a:pPr>
              <a:lnSpc>
                <a:spcPct val="150000"/>
              </a:lnSpc>
            </a:pPr>
            <a:r>
              <a:rPr lang="en-IN" dirty="0"/>
              <a:t>parameter -&gt; expression    // one-liner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93F88C-15B1-E669-8345-A711033E9024}"/>
              </a:ext>
            </a:extLst>
          </p:cNvPr>
          <p:cNvSpPr txBox="1"/>
          <p:nvPr/>
        </p:nvSpPr>
        <p:spPr>
          <a:xfrm>
            <a:off x="1704912" y="1602466"/>
            <a:ext cx="7020233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Adder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Output: 30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8CA4C0-034F-FF98-BCA9-D3D7302D5FEF}"/>
              </a:ext>
            </a:extLst>
          </p:cNvPr>
          <p:cNvSpPr txBox="1"/>
          <p:nvPr/>
        </p:nvSpPr>
        <p:spPr>
          <a:xfrm>
            <a:off x="97338" y="5581952"/>
            <a:ext cx="19674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✨ </a:t>
            </a:r>
            <a:r>
              <a:rPr lang="en-IN" sz="2400" dirty="0">
                <a:solidFill>
                  <a:srgbClr val="FFC000"/>
                </a:solidFill>
              </a:rPr>
              <a:t>Benefits</a:t>
            </a:r>
            <a:r>
              <a:rPr lang="en-IN" sz="2400" dirty="0"/>
              <a:t>: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A98112F-6B6F-F900-9062-907ACF47D2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45282"/>
              </p:ext>
            </p:extLst>
          </p:nvPr>
        </p:nvGraphicFramePr>
        <p:xfrm>
          <a:off x="2283047" y="4706881"/>
          <a:ext cx="6411124" cy="195072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3205562">
                  <a:extLst>
                    <a:ext uri="{9D8B030D-6E8A-4147-A177-3AD203B41FA5}">
                      <a16:colId xmlns:a16="http://schemas.microsoft.com/office/drawing/2014/main" val="455015432"/>
                    </a:ext>
                  </a:extLst>
                </a:gridCol>
                <a:gridCol w="3205562">
                  <a:extLst>
                    <a:ext uri="{9D8B030D-6E8A-4147-A177-3AD203B41FA5}">
                      <a16:colId xmlns:a16="http://schemas.microsoft.com/office/drawing/2014/main" val="2967980737"/>
                    </a:ext>
                  </a:extLst>
                </a:gridCol>
              </a:tblGrid>
              <a:tr h="216858"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solidFill>
                            <a:srgbClr val="00B050"/>
                          </a:solidFill>
                        </a:rPr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rgbClr val="00B050"/>
                          </a:solidFill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3521177"/>
                  </a:ext>
                </a:extLst>
              </a:tr>
              <a:tr h="216858">
                <a:tc>
                  <a:txBody>
                    <a:bodyPr/>
                    <a:lstStyle/>
                    <a:p>
                      <a:r>
                        <a:rPr lang="en-IN" sz="1400"/>
                        <a:t>Concise syntax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Reduces boilerplate code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7858044"/>
                  </a:ext>
                </a:extLst>
              </a:tr>
              <a:tr h="379501">
                <a:tc>
                  <a:txBody>
                    <a:bodyPr/>
                    <a:lstStyle/>
                    <a:p>
                      <a:r>
                        <a:rPr lang="en-IN" sz="1400"/>
                        <a:t>Functional style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Plays beautifully with Streams, Collections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2172677"/>
                  </a:ext>
                </a:extLst>
              </a:tr>
              <a:tr h="216858">
                <a:tc>
                  <a:txBody>
                    <a:bodyPr/>
                    <a:lstStyle/>
                    <a:p>
                      <a:r>
                        <a:rPr lang="en-IN" sz="1400"/>
                        <a:t>Readability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Focuses on what to do, not how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768872"/>
                  </a:ext>
                </a:extLst>
              </a:tr>
              <a:tr h="379501">
                <a:tc>
                  <a:txBody>
                    <a:bodyPr/>
                    <a:lstStyle/>
                    <a:p>
                      <a:r>
                        <a:rPr lang="en-IN" sz="1400" dirty="0"/>
                        <a:t>Reusability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Easily pass behavior as parameters (e.g., sorting)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6925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92327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B4CF5-B639-7808-7394-C4918C1A8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FFC000"/>
                </a:solidFill>
              </a:rPr>
              <a:t>Lambda Expression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1A5A1C-23B5-721C-7951-6D7BF7192B04}"/>
              </a:ext>
            </a:extLst>
          </p:cNvPr>
          <p:cNvSpPr txBox="1"/>
          <p:nvPr/>
        </p:nvSpPr>
        <p:spPr>
          <a:xfrm>
            <a:off x="129787" y="2296317"/>
            <a:ext cx="8837232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java.util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.*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Arrays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asList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"Max"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"Ian"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"Joseph"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Collections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Alphabetical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[Ian, Joseph, Max]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Collections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By length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[Max, Ian, Joseph]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D5C34D-3D7B-FE80-0AB1-6318730C9036}"/>
              </a:ext>
            </a:extLst>
          </p:cNvPr>
          <p:cNvSpPr txBox="1"/>
          <p:nvPr/>
        </p:nvSpPr>
        <p:spPr>
          <a:xfrm>
            <a:off x="1598724" y="5925233"/>
            <a:ext cx="67400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Case 1: Default Sort (</a:t>
            </a:r>
            <a:r>
              <a:rPr lang="en-US" altLang="en-US" dirty="0" err="1"/>
              <a:t>Collections.sort</a:t>
            </a:r>
            <a:r>
              <a:rPr lang="en-US" altLang="en-US" dirty="0"/>
              <a:t>(names);)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Case 2: Custom Comparator (Sort by Length)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14413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C000"/>
                </a:solidFill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Interfaces provide abstraction and flexibility.</a:t>
            </a:r>
          </a:p>
          <a:p>
            <a:r>
              <a:t>- Polymorphism enhances runtime behavior.</a:t>
            </a:r>
          </a:p>
          <a:p>
            <a:r>
              <a:t>- Lambda expressions simplify functional coding.</a:t>
            </a:r>
          </a:p>
          <a:p>
            <a:r>
              <a:t>- List interface and default methods enable powerful design.</a:t>
            </a:r>
          </a:p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Questions are Welcome.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08AD7-04DE-463B-D71C-628946EB1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C000"/>
                </a:solidFill>
              </a:rPr>
              <a:t>🛠 interface Syntax 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32BEB9-09D8-4011-8F50-DA5DC5FCC886}"/>
              </a:ext>
            </a:extLst>
          </p:cNvPr>
          <p:cNvSpPr txBox="1"/>
          <p:nvPr/>
        </p:nvSpPr>
        <p:spPr>
          <a:xfrm>
            <a:off x="312663" y="2591199"/>
            <a:ext cx="860125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Vehicle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          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abstract by default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fuelType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"Petrol"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  }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just">
              <a:buNone/>
            </a:pPr>
            <a:r>
              <a:rPr lang="en-IN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u="sng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n-IN" b="0" u="sng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u="sng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Vehicle</a:t>
            </a:r>
            <a:r>
              <a:rPr lang="en-IN" b="0" u="sng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"Car starting..."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}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Vehicle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  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interface reference to concrete object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              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Car starting...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fuelType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         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Petrol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75063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FE1680C-2D3C-19C3-00D0-0572F8610E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323206"/>
              </p:ext>
            </p:extLst>
          </p:nvPr>
        </p:nvGraphicFramePr>
        <p:xfrm>
          <a:off x="626807" y="1391879"/>
          <a:ext cx="7764462" cy="237744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3882231">
                  <a:extLst>
                    <a:ext uri="{9D8B030D-6E8A-4147-A177-3AD203B41FA5}">
                      <a16:colId xmlns:a16="http://schemas.microsoft.com/office/drawing/2014/main" val="1285791475"/>
                    </a:ext>
                  </a:extLst>
                </a:gridCol>
                <a:gridCol w="3882231">
                  <a:extLst>
                    <a:ext uri="{9D8B030D-6E8A-4147-A177-3AD203B41FA5}">
                      <a16:colId xmlns:a16="http://schemas.microsoft.com/office/drawing/2014/main" val="2575778236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 err="1"/>
                        <a:t>Behavior</a:t>
                      </a:r>
                      <a:endParaRPr lang="en-IN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659710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IN" sz="1800"/>
                        <a:t>Multiple interfaces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 class can implement many interfaces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98766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IN" sz="1800" dirty="0"/>
                        <a:t>Inheritance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Interfaces can extend other interfaces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089258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/>
                        <a:t>Access modifiers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All methods are implicitly public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574322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IN" sz="1800"/>
                        <a:t>No constructors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Interfaces can’t be instantiated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91121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841D1CF-B1D3-0AAA-8737-D7149C0117C0}"/>
              </a:ext>
            </a:extLst>
          </p:cNvPr>
          <p:cNvSpPr txBox="1"/>
          <p:nvPr/>
        </p:nvSpPr>
        <p:spPr>
          <a:xfrm>
            <a:off x="2162113" y="384623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>
                <a:solidFill>
                  <a:srgbClr val="FFC000"/>
                </a:solidFill>
              </a:rPr>
              <a:t>✨ Key Points: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31DB4E-DEE4-117E-C0D0-DC435D41795B}"/>
              </a:ext>
            </a:extLst>
          </p:cNvPr>
          <p:cNvSpPr txBox="1"/>
          <p:nvPr/>
        </p:nvSpPr>
        <p:spPr>
          <a:xfrm>
            <a:off x="2339094" y="4160209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🧠 Why Use Interface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A6D74B18-6BBC-A10D-F3CF-035D56502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579" y="4703951"/>
            <a:ext cx="8394782" cy="1883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Define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shared behavior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across unrelated classes (e.g., Flyable for Bird and Drone)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Enable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loose coupling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flexible architecture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Crucial in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abstraction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polymorphism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and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dependency injection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79375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3176"/>
            <a:ext cx="9144000" cy="713237"/>
          </a:xfrm>
        </p:spPr>
        <p:txBody>
          <a:bodyPr>
            <a:normAutofit/>
          </a:bodyPr>
          <a:lstStyle/>
          <a:p>
            <a:r>
              <a:rPr sz="2400" dirty="0">
                <a:solidFill>
                  <a:srgbClr val="FFC000"/>
                </a:solidFill>
              </a:rPr>
              <a:t>Polymorphism in JDK Foundation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260" y="802317"/>
            <a:ext cx="8347584" cy="138276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sz="1800" dirty="0"/>
              <a:t>- Allows treating objects of different classes uniformly.</a:t>
            </a:r>
          </a:p>
          <a:p>
            <a:pPr>
              <a:lnSpc>
                <a:spcPct val="100000"/>
              </a:lnSpc>
            </a:pPr>
            <a:r>
              <a:rPr lang="en-US" altLang="en-US" sz="1800" b="1" dirty="0">
                <a:effectLst/>
              </a:rPr>
              <a:t>Example: Polymorphism with interfaces</a:t>
            </a:r>
            <a:r>
              <a:rPr lang="en-US" altLang="en-US" sz="1800" dirty="0">
                <a:effectLst/>
              </a:rPr>
              <a:t> </a:t>
            </a:r>
          </a:p>
          <a:p>
            <a:pPr>
              <a:lnSpc>
                <a:spcPct val="100000"/>
              </a:lnSpc>
            </a:pPr>
            <a:r>
              <a:rPr lang="en-US" altLang="en-US" sz="1800" dirty="0">
                <a:effectLst/>
              </a:rPr>
              <a:t>List</a:t>
            </a:r>
            <a:r>
              <a:rPr lang="en-US" altLang="en-US" sz="1800" b="1" dirty="0">
                <a:effectLst/>
              </a:rPr>
              <a:t> interface</a:t>
            </a:r>
            <a:r>
              <a:rPr lang="en-US" altLang="en-US" sz="1800" dirty="0">
                <a:effectLst/>
              </a:rPr>
              <a:t> in Java allows swapping implementations seamlessly.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071441-318F-047E-1A17-88F440CA5B54}"/>
              </a:ext>
            </a:extLst>
          </p:cNvPr>
          <p:cNvSpPr txBox="1"/>
          <p:nvPr/>
        </p:nvSpPr>
        <p:spPr>
          <a:xfrm>
            <a:off x="159125" y="2351138"/>
            <a:ext cx="8347585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java.util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.*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&lt;&gt;();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"Java"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			    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LinkedList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&lt;&gt;(); </a:t>
            </a:r>
          </a:p>
          <a:p>
            <a:pPr>
              <a:buNone/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Now list is reassigned to a new LinkedList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//Previous </a:t>
            </a:r>
            <a:r>
              <a:rPr lang="en-IN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object (["Java"])is now unreachable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"Programming"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		 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CA5FF4-E77E-9D38-992F-C140E680A561}"/>
              </a:ext>
            </a:extLst>
          </p:cNvPr>
          <p:cNvSpPr txBox="1"/>
          <p:nvPr/>
        </p:nvSpPr>
        <p:spPr>
          <a:xfrm>
            <a:off x="159125" y="6170099"/>
            <a:ext cx="2471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🧠 Key Takeaways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DAA85EA9-ECE2-263E-C331-4F60AE0A3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1112" y="5670630"/>
            <a:ext cx="6701667" cy="11558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List is an interface, and both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ArrayList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LinkedList implement it.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You can assign different implementations to the same List reference.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Shows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object reusability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interface abstraction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C000"/>
                </a:solidFill>
              </a:rPr>
              <a:t>Defining a Java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2096064"/>
            <a:ext cx="7765322" cy="912607"/>
          </a:xfrm>
        </p:spPr>
        <p:txBody>
          <a:bodyPr>
            <a:normAutofit lnSpcReduction="10000"/>
          </a:bodyPr>
          <a:lstStyle/>
          <a:p>
            <a:r>
              <a:rPr dirty="0"/>
              <a:t>- Interface declares method signatures.</a:t>
            </a:r>
          </a:p>
          <a:p>
            <a:pPr marL="0" indent="0">
              <a:buNone/>
            </a:pPr>
            <a:r>
              <a:rPr dirty="0"/>
              <a:t>Example:</a:t>
            </a:r>
          </a:p>
          <a:p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40BB33-743A-148E-BF21-686BAAC65B85}"/>
              </a:ext>
            </a:extLst>
          </p:cNvPr>
          <p:cNvSpPr txBox="1"/>
          <p:nvPr/>
        </p:nvSpPr>
        <p:spPr>
          <a:xfrm>
            <a:off x="395254" y="3314897"/>
            <a:ext cx="8601259" cy="3417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IN" sz="2800" b="1" u="sng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Vehicle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          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abstract by default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fuelType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"Petrol"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  }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algn="just">
              <a:lnSpc>
                <a:spcPct val="150000"/>
              </a:lnSpc>
              <a:buNone/>
            </a:pPr>
            <a:r>
              <a:rPr lang="en-IN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2800" b="1" u="sng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n-IN" b="0" u="sng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u="sng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Vehicle</a:t>
            </a:r>
            <a:r>
              <a:rPr lang="en-IN" b="0" u="sng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"Car starting..."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}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4CA3B-0282-0B16-71FD-DC013293E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Interface Inheritance vs Class Inheritance</a:t>
            </a:r>
            <a:endParaRPr lang="en-IN" dirty="0">
              <a:solidFill>
                <a:srgbClr val="FFC00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BF70DF7-FFFA-1425-FDBA-73E395230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598802"/>
              </p:ext>
            </p:extLst>
          </p:nvPr>
        </p:nvGraphicFramePr>
        <p:xfrm>
          <a:off x="432128" y="2498008"/>
          <a:ext cx="8051144" cy="310896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2588154">
                  <a:extLst>
                    <a:ext uri="{9D8B030D-6E8A-4147-A177-3AD203B41FA5}">
                      <a16:colId xmlns:a16="http://schemas.microsoft.com/office/drawing/2014/main" val="4074868220"/>
                    </a:ext>
                  </a:extLst>
                </a:gridCol>
                <a:gridCol w="2588154">
                  <a:extLst>
                    <a:ext uri="{9D8B030D-6E8A-4147-A177-3AD203B41FA5}">
                      <a16:colId xmlns:a16="http://schemas.microsoft.com/office/drawing/2014/main" val="2695468777"/>
                    </a:ext>
                  </a:extLst>
                </a:gridCol>
                <a:gridCol w="2874836">
                  <a:extLst>
                    <a:ext uri="{9D8B030D-6E8A-4147-A177-3AD203B41FA5}">
                      <a16:colId xmlns:a16="http://schemas.microsoft.com/office/drawing/2014/main" val="35954132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rgbClr val="FFC000"/>
                          </a:solidFill>
                        </a:rPr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solidFill>
                            <a:srgbClr val="FFC000"/>
                          </a:solidFill>
                        </a:rPr>
                        <a:t>Class Inheritance</a:t>
                      </a:r>
                      <a:endParaRPr lang="en-IN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FFC000"/>
                          </a:solidFill>
                        </a:rPr>
                        <a:t>Interface Inheritance</a:t>
                      </a:r>
                      <a:endParaRPr lang="en-IN" dirty="0">
                        <a:solidFill>
                          <a:srgbClr val="FFC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0216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Keyword used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extends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implements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17313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Inherits from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One concrete or abstract 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Multiple interfaces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6663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Field inheritance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✅ 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❌ 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67157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Method inheritance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✅ Concrete &amp; abstract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✅ Abstract (or default methods since Java 8)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87906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Multiple inheritance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❌ Not allowed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✅ Supported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46075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Used for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Code reuse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Behavioral</a:t>
                      </a:r>
                      <a:r>
                        <a:rPr lang="en-IN" dirty="0"/>
                        <a:t> abstraction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2973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9039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123ACFE-2BF2-CA61-A4E7-AC0B5AD06A94}"/>
              </a:ext>
            </a:extLst>
          </p:cNvPr>
          <p:cNvSpPr txBox="1"/>
          <p:nvPr/>
        </p:nvSpPr>
        <p:spPr>
          <a:xfrm>
            <a:off x="1232964" y="331815"/>
            <a:ext cx="65187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🧬 Class Inheritance (Single </a:t>
            </a:r>
            <a:r>
              <a:rPr lang="en-US" sz="2400" b="1" dirty="0">
                <a:solidFill>
                  <a:srgbClr val="FFC000"/>
                </a:solidFill>
              </a:rPr>
              <a:t>Inheritance</a:t>
            </a:r>
            <a:r>
              <a:rPr lang="en-US" sz="2400" dirty="0">
                <a:solidFill>
                  <a:srgbClr val="FFC000"/>
                </a:solidFill>
              </a:rPr>
              <a:t>)</a:t>
            </a:r>
            <a:endParaRPr lang="en-IN" sz="2400" dirty="0">
              <a:solidFill>
                <a:srgbClr val="FFC000"/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6CC2A82-BA94-44E7-5BBF-7E001EF4B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565" y="1023335"/>
            <a:ext cx="8695649" cy="1883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Uses the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</a:rPr>
              <a:t>extends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keyword 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concrete or abstract class)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Supports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code reuse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child class inherits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fields and methods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Only one superclass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allowed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(Java does not support multiple inheritance with classes)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09024F-4D67-73CA-6B34-FAD311ABAD72}"/>
              </a:ext>
            </a:extLst>
          </p:cNvPr>
          <p:cNvSpPr txBox="1"/>
          <p:nvPr/>
        </p:nvSpPr>
        <p:spPr>
          <a:xfrm>
            <a:off x="412956" y="3429000"/>
            <a:ext cx="79641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🔗 Interface Inheritance (Multiple Inheritance of Type)</a:t>
            </a:r>
            <a:endParaRPr lang="en-IN" sz="2400" dirty="0">
              <a:solidFill>
                <a:srgbClr val="FFC000"/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06164DD-3FE1-E48A-D8C0-3AB07DF93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270" y="4412866"/>
            <a:ext cx="8276795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Uses the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</a:rPr>
              <a:t>implements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keyword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 class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can implement multiple interfaces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(enabling multiple behavior types)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Interfaces define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method contracts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— no state, just structure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Promotes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loose coupling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flexibility</a:t>
            </a:r>
          </a:p>
        </p:txBody>
      </p:sp>
    </p:spTree>
    <p:extLst>
      <p:ext uri="{BB962C8B-B14F-4D97-AF65-F5344CB8AC3E}">
        <p14:creationId xmlns:p14="http://schemas.microsoft.com/office/powerpoint/2010/main" val="696424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CD71803-CD63-243E-BCF9-0A6DE74E9F38}"/>
              </a:ext>
            </a:extLst>
          </p:cNvPr>
          <p:cNvSpPr txBox="1"/>
          <p:nvPr/>
        </p:nvSpPr>
        <p:spPr>
          <a:xfrm>
            <a:off x="140542" y="1132674"/>
            <a:ext cx="8850075" cy="56323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Device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     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Base class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powerOn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"Powering on..."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);}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Connectable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 }	</a:t>
            </a:r>
            <a:r>
              <a:rPr lang="en-IN" dirty="0">
                <a:solidFill>
                  <a:srgbClr val="6A9955"/>
                </a:solidFill>
                <a:latin typeface="Consolas" panose="020B0609020204030204" pitchFamily="49" charset="0"/>
              </a:rPr>
              <a:t>// Interface 1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Chargeable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{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charge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 }		</a:t>
            </a:r>
            <a:r>
              <a:rPr lang="en-IN" dirty="0">
                <a:solidFill>
                  <a:srgbClr val="6A9955"/>
                </a:solidFill>
                <a:latin typeface="Consolas" panose="020B0609020204030204" pitchFamily="49" charset="0"/>
              </a:rPr>
              <a:t>// Interface 2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Subclass combining inheritance and interfaces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u="sng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u="sng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u="sng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Smartphone</a:t>
            </a:r>
            <a:r>
              <a:rPr lang="en-IN" b="0" u="sng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u="sng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b="0" u="sng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u="sng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Device</a:t>
            </a:r>
            <a:r>
              <a:rPr lang="en-IN" b="0" u="sng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u="sng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n-IN" b="0" u="sng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u="sng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Connectable</a:t>
            </a:r>
            <a:r>
              <a:rPr lang="en-IN" b="0" u="sng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u="sng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Chargeable</a:t>
            </a:r>
            <a:r>
              <a:rPr lang="en-IN" b="0" u="sng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"Connecting to Wi-Fi..."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   }</a:t>
            </a:r>
          </a:p>
          <a:p>
            <a:pPr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charge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dirty="0">
                <a:solidFill>
                  <a:srgbClr val="CE9178"/>
                </a:solidFill>
                <a:latin typeface="Consolas" panose="020B0609020204030204" pitchFamily="49" charset="0"/>
              </a:rPr>
              <a:t>"C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harging via USB-C..."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   }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Smartphone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phone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Smartphone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phone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powerOn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 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from superclass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phone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connect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   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from Connectable interface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phone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charge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    </a:t>
            </a:r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from Chargeable interface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8BE3D41-B00A-4612-586E-F363D76777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542" y="63366"/>
            <a:ext cx="820602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✅ You can extend one class (inherit common behavior)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✅ You can implement multiple interfaces (add capabilities)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✅ It demonstrates polymorphism, modularity, and reusability—all at once!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898E19-E2A5-B9BA-1590-9D7FD8FDA0B6}"/>
              </a:ext>
            </a:extLst>
          </p:cNvPr>
          <p:cNvSpPr txBox="1"/>
          <p:nvPr/>
        </p:nvSpPr>
        <p:spPr>
          <a:xfrm>
            <a:off x="6731163" y="4414152"/>
            <a:ext cx="2259454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rtl="1" latinLnBrk="1">
              <a:buNone/>
            </a:pPr>
            <a:r>
              <a:rPr lang="en-US" b="0" i="0" dirty="0">
                <a:solidFill>
                  <a:srgbClr val="3794FF"/>
                </a:solidFill>
                <a:effectLst/>
                <a:latin typeface="var(--vscode-repl-font-family)"/>
              </a:rPr>
              <a:t>Powering on... </a:t>
            </a:r>
            <a:endParaRPr lang="en-US" b="0" i="0" u="sng" dirty="0">
              <a:solidFill>
                <a:srgbClr val="CCCCCC"/>
              </a:solidFill>
              <a:effectLst/>
              <a:latin typeface="var(--vscode-repl-font-family)"/>
            </a:endParaRPr>
          </a:p>
          <a:p>
            <a:pPr rtl="1" latinLnBrk="1">
              <a:buNone/>
            </a:pPr>
            <a:r>
              <a:rPr lang="en-US" b="0" i="0" dirty="0">
                <a:solidFill>
                  <a:srgbClr val="3794FF"/>
                </a:solidFill>
                <a:effectLst/>
                <a:latin typeface="var(--vscode-repl-font-family)"/>
              </a:rPr>
              <a:t>Connecting to Wi-Fi... </a:t>
            </a:r>
            <a:endParaRPr lang="en-US" b="0" i="0" u="sng" dirty="0">
              <a:solidFill>
                <a:srgbClr val="CCCCCC"/>
              </a:solidFill>
              <a:effectLst/>
              <a:latin typeface="var(--vscode-repl-font-family)"/>
            </a:endParaRPr>
          </a:p>
          <a:p>
            <a:pPr latinLnBrk="1"/>
            <a:r>
              <a:rPr lang="en-US" b="0" i="0" dirty="0">
                <a:solidFill>
                  <a:srgbClr val="3794FF"/>
                </a:solidFill>
                <a:effectLst/>
                <a:latin typeface="var(--vscode-repl-font-family)"/>
              </a:rPr>
              <a:t>Charging via USB-C...</a:t>
            </a:r>
            <a:endParaRPr lang="en-US" b="0" i="0" dirty="0">
              <a:solidFill>
                <a:srgbClr val="CCCCCC"/>
              </a:solidFill>
              <a:effectLst/>
              <a:latin typeface="var(--vscode-repl-font-family)"/>
            </a:endParaRPr>
          </a:p>
        </p:txBody>
      </p:sp>
    </p:spTree>
    <p:extLst>
      <p:ext uri="{BB962C8B-B14F-4D97-AF65-F5344CB8AC3E}">
        <p14:creationId xmlns:p14="http://schemas.microsoft.com/office/powerpoint/2010/main" val="41990405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235</TotalTime>
  <Words>2126</Words>
  <Application>Microsoft Office PowerPoint</Application>
  <PresentationFormat>On-screen Show (4:3)</PresentationFormat>
  <Paragraphs>336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Bookman Old Style</vt:lpstr>
      <vt:lpstr>Calibri</vt:lpstr>
      <vt:lpstr>Consolas</vt:lpstr>
      <vt:lpstr>Rockwell</vt:lpstr>
      <vt:lpstr>var(--vscode-repl-font-family)</vt:lpstr>
      <vt:lpstr>Damask</vt:lpstr>
      <vt:lpstr>Interfaces and Lambda Expressions</vt:lpstr>
      <vt:lpstr>Introduction to Interfaces</vt:lpstr>
      <vt:lpstr>🛠 interface Syntax Example</vt:lpstr>
      <vt:lpstr>PowerPoint Presentation</vt:lpstr>
      <vt:lpstr>Polymorphism in JDK Foundation Classes</vt:lpstr>
      <vt:lpstr>Defining a Java Interface</vt:lpstr>
      <vt:lpstr>Interface Inheritance vs Class Inheritance</vt:lpstr>
      <vt:lpstr>PowerPoint Presentation</vt:lpstr>
      <vt:lpstr>PowerPoint Presentation</vt:lpstr>
      <vt:lpstr>PowerPoint Presentation</vt:lpstr>
      <vt:lpstr>PowerPoint Presentation</vt:lpstr>
      <vt:lpstr>Using Interfaces</vt:lpstr>
      <vt:lpstr>Using the List Interface</vt:lpstr>
      <vt:lpstr>Extending an Interface</vt:lpstr>
      <vt:lpstr>Default Methods in Interfaces</vt:lpstr>
      <vt:lpstr>PowerPoint Presentation</vt:lpstr>
      <vt:lpstr>🕶️ Anonymous Inner Classes</vt:lpstr>
      <vt:lpstr>PowerPoint Presentation</vt:lpstr>
      <vt:lpstr>PowerPoint Presentation</vt:lpstr>
      <vt:lpstr>📌 Where It Shines:</vt:lpstr>
      <vt:lpstr>PowerPoint Presentation</vt:lpstr>
      <vt:lpstr>PowerPoint Presentation</vt:lpstr>
      <vt:lpstr>PowerPoint Presentation</vt:lpstr>
      <vt:lpstr>Lambda Expression</vt:lpstr>
      <vt:lpstr>Summary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Aman Singh</cp:lastModifiedBy>
  <cp:revision>50</cp:revision>
  <dcterms:created xsi:type="dcterms:W3CDTF">2013-01-27T09:14:16Z</dcterms:created>
  <dcterms:modified xsi:type="dcterms:W3CDTF">2025-07-03T10:10:06Z</dcterms:modified>
  <cp:category/>
</cp:coreProperties>
</file>