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57" r:id="rId4"/>
    <p:sldId id="258" r:id="rId5"/>
    <p:sldId id="272" r:id="rId6"/>
    <p:sldId id="273" r:id="rId7"/>
    <p:sldId id="274" r:id="rId8"/>
    <p:sldId id="259" r:id="rId9"/>
    <p:sldId id="275" r:id="rId10"/>
    <p:sldId id="276" r:id="rId11"/>
    <p:sldId id="277" r:id="rId12"/>
    <p:sldId id="278" r:id="rId13"/>
    <p:sldId id="260" r:id="rId14"/>
    <p:sldId id="279" r:id="rId15"/>
    <p:sldId id="261" r:id="rId16"/>
    <p:sldId id="280" r:id="rId17"/>
    <p:sldId id="282" r:id="rId18"/>
    <p:sldId id="262" r:id="rId19"/>
    <p:sldId id="266" r:id="rId20"/>
    <p:sldId id="283" r:id="rId21"/>
    <p:sldId id="267" r:id="rId22"/>
    <p:sldId id="287" r:id="rId23"/>
    <p:sldId id="284" r:id="rId24"/>
    <p:sldId id="285" r:id="rId25"/>
    <p:sldId id="286" r:id="rId26"/>
    <p:sldId id="268" r:id="rId27"/>
    <p:sldId id="288" r:id="rId28"/>
    <p:sldId id="269" r:id="rId29"/>
    <p:sldId id="289" r:id="rId30"/>
    <p:sldId id="290" r:id="rId31"/>
    <p:sldId id="291" r:id="rId32"/>
    <p:sldId id="270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09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2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878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69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4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9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6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9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4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34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Handling Exceptions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Robust Error Handling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C3E47-C79A-79BE-4C41-A008F7DE6F44}"/>
              </a:ext>
            </a:extLst>
          </p:cNvPr>
          <p:cNvSpPr txBox="1"/>
          <p:nvPr/>
        </p:nvSpPr>
        <p:spPr>
          <a:xfrm>
            <a:off x="1286059" y="282273"/>
            <a:ext cx="7312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🛠 Handling Propagation with try-catch: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508E1-2690-8E22-2FF7-6440D86632EF}"/>
              </a:ext>
            </a:extLst>
          </p:cNvPr>
          <p:cNvSpPr txBox="1"/>
          <p:nvPr/>
        </p:nvSpPr>
        <p:spPr>
          <a:xfrm>
            <a:off x="365759" y="1255460"/>
            <a:ext cx="8589461" cy="42473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"Caught in method1: "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ArithmeticException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4BAD8-5058-F973-1EE1-93B9BB6C60E9}"/>
              </a:ext>
            </a:extLst>
          </p:cNvPr>
          <p:cNvSpPr/>
          <p:nvPr/>
        </p:nvSpPr>
        <p:spPr>
          <a:xfrm>
            <a:off x="1244764" y="1870096"/>
            <a:ext cx="6527635" cy="138634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D3F0F5-FEF6-33EF-CBB3-D95866A3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127" y="5806286"/>
            <a:ext cx="471795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the exception is caught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method1()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 Unicode MS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crash.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6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90C51DA-7CB3-7B15-5018-51401D475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184" y="169566"/>
            <a:ext cx="5580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🧾 </a:t>
            </a:r>
            <a:r>
              <a:rPr lang="en-US" altLang="en-US" sz="2400" dirty="0">
                <a:solidFill>
                  <a:srgbClr val="FFC000"/>
                </a:solidFill>
                <a:latin typeface="Arial" panose="020B0604020202020204" pitchFamily="34" charset="0"/>
              </a:rPr>
              <a:t>Using </a:t>
            </a:r>
            <a:r>
              <a:rPr lang="en-US" altLang="en-US" sz="2400" dirty="0">
                <a:solidFill>
                  <a:srgbClr val="FFC000"/>
                </a:solidFill>
                <a:latin typeface="Arial Unicode MS"/>
              </a:rPr>
              <a:t>throw</a:t>
            </a:r>
            <a:r>
              <a:rPr lang="en-US" altLang="en-US" sz="2400" dirty="0">
                <a:solidFill>
                  <a:srgbClr val="FFC000"/>
                </a:solidFill>
              </a:rPr>
              <a:t> and </a:t>
            </a:r>
            <a:r>
              <a:rPr lang="en-US" altLang="en-US" sz="2400" dirty="0">
                <a:solidFill>
                  <a:srgbClr val="FFC000"/>
                </a:solidFill>
                <a:latin typeface="Arial Unicode MS"/>
              </a:rPr>
              <a:t>throws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Keyword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97D25-8D6E-B8BD-BB5A-CC9336C7EBB9}"/>
              </a:ext>
            </a:extLst>
          </p:cNvPr>
          <p:cNvSpPr txBox="1"/>
          <p:nvPr/>
        </p:nvSpPr>
        <p:spPr>
          <a:xfrm>
            <a:off x="404106" y="735352"/>
            <a:ext cx="8335788" cy="4370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Method declares it might throw </a:t>
            </a:r>
            <a:r>
              <a:rPr lang="en-I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ArithmeticException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 divide by zero!"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"Caught Exception: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383ED-CF00-2EA8-17FD-88417724ABE6}"/>
              </a:ext>
            </a:extLst>
          </p:cNvPr>
          <p:cNvSpPr txBox="1"/>
          <p:nvPr/>
        </p:nvSpPr>
        <p:spPr>
          <a:xfrm>
            <a:off x="6003035" y="2237905"/>
            <a:ext cx="2757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794FF"/>
                </a:solidFill>
                <a:effectLst/>
                <a:latin typeface="Consolas" panose="020B0609020204030204" pitchFamily="49" charset="0"/>
              </a:rPr>
              <a:t>Caught Exception: Cannot divide by zero!</a:t>
            </a:r>
            <a:endParaRPr lang="en-IN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DCFF2E-50D0-D827-B4D1-2DCCC5987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03" y="5189387"/>
            <a:ext cx="26094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Why use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here?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22362C2-487B-D32F-DA19-29F42D98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61" y="5562228"/>
            <a:ext cx="8425783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Manually detect and handle a specific condition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(like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 == 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Throw a custom 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DivideByZeroException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a meaningful message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Control the 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your program and make the error more descriptive and domain-specific</a:t>
            </a:r>
          </a:p>
        </p:txBody>
      </p:sp>
    </p:spTree>
    <p:extLst>
      <p:ext uri="{BB962C8B-B14F-4D97-AF65-F5344CB8AC3E}">
        <p14:creationId xmlns:p14="http://schemas.microsoft.com/office/powerpoint/2010/main" val="296962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A937-F170-C955-4C75-F3D7E7E1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throw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89B91C-B142-D031-4E78-121815325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627801"/>
              </p:ext>
            </p:extLst>
          </p:nvPr>
        </p:nvGraphicFramePr>
        <p:xfrm>
          <a:off x="685800" y="2754630"/>
          <a:ext cx="7764462" cy="23774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882231">
                  <a:extLst>
                    <a:ext uri="{9D8B030D-6E8A-4147-A177-3AD203B41FA5}">
                      <a16:colId xmlns:a16="http://schemas.microsoft.com/office/drawing/2014/main" val="1430217546"/>
                    </a:ext>
                  </a:extLst>
                </a:gridCol>
                <a:gridCol w="3882231">
                  <a:extLst>
                    <a:ext uri="{9D8B030D-6E8A-4147-A177-3AD203B41FA5}">
                      <a16:colId xmlns:a16="http://schemas.microsoft.com/office/drawing/2014/main" val="36001435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Without throw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With throw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7253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Java throws ArithmeticException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You throw DivideByZeroException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8774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Generic error message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Custom, meaningful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4778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No control over exception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 control over exception class and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3724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Runtime exception (unchecked)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Checked exception (must be handled or declared)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9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5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Catching and Throwing Exceptions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E72F6A-2AD7-F852-EE19-A97EA531F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858148"/>
              </p:ext>
            </p:extLst>
          </p:nvPr>
        </p:nvGraphicFramePr>
        <p:xfrm>
          <a:off x="686206" y="3069671"/>
          <a:ext cx="7764462" cy="10972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03150">
                  <a:extLst>
                    <a:ext uri="{9D8B030D-6E8A-4147-A177-3AD203B41FA5}">
                      <a16:colId xmlns:a16="http://schemas.microsoft.com/office/drawing/2014/main" val="537748309"/>
                    </a:ext>
                  </a:extLst>
                </a:gridCol>
                <a:gridCol w="4212139">
                  <a:extLst>
                    <a:ext uri="{9D8B030D-6E8A-4147-A177-3AD203B41FA5}">
                      <a16:colId xmlns:a16="http://schemas.microsoft.com/office/drawing/2014/main" val="243140638"/>
                    </a:ext>
                  </a:extLst>
                </a:gridCol>
                <a:gridCol w="1949173">
                  <a:extLst>
                    <a:ext uri="{9D8B030D-6E8A-4147-A177-3AD203B41FA5}">
                      <a16:colId xmlns:a16="http://schemas.microsoft.com/office/drawing/2014/main" val="2674736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Keyword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68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Throwing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Manually generate an 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throw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0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Catching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 an exception that was thrown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try-catch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3913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CA5E-48F9-502C-9CD7-92356EA3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72764"/>
            <a:ext cx="7765321" cy="55256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Define a Custom Exception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0E3E5-1F60-9796-19A2-EF000FAA813E}"/>
              </a:ext>
            </a:extLst>
          </p:cNvPr>
          <p:cNvSpPr txBox="1"/>
          <p:nvPr/>
        </p:nvSpPr>
        <p:spPr>
          <a:xfrm>
            <a:off x="104328" y="1068120"/>
            <a:ext cx="891079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MyExc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MyExc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//super refers to the parent class constructor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				  </a:t>
            </a:r>
            <a:r>
              <a:rPr lang="en-US" dirty="0"/>
              <a:t>//</a:t>
            </a:r>
            <a:r>
              <a:rPr lang="en-US" altLang="en-US" dirty="0"/>
              <a:t>In this case, the parent class is Exception</a:t>
            </a:r>
          </a:p>
          <a:p>
            <a:r>
              <a:rPr lang="en-US" dirty="0"/>
              <a:t>			//</a:t>
            </a:r>
            <a:r>
              <a:rPr lang="en-US" altLang="en-US" dirty="0"/>
              <a:t>It calls the constructor of Exception that accepts a message string</a:t>
            </a:r>
            <a:endParaRPr lang="en-IN" dirty="0"/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 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checkEligibility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1" i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b="1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MyExc</a:t>
            </a:r>
            <a:r>
              <a:rPr lang="en-IN" b="1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1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MyExc</a:t>
            </a:r>
            <a:r>
              <a:rPr lang="en-IN" b="1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i="1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 must be 18 or older to vote."</a:t>
            </a:r>
            <a:r>
              <a:rPr lang="en-IN" b="1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"Eligible to vote!"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checkEligibility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throw the exception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1" i="1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MyExc</a:t>
            </a:r>
            <a:r>
              <a:rPr lang="en-IN" b="1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// main close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//Test close</a:t>
            </a:r>
          </a:p>
        </p:txBody>
      </p:sp>
    </p:spTree>
    <p:extLst>
      <p:ext uri="{BB962C8B-B14F-4D97-AF65-F5344CB8AC3E}">
        <p14:creationId xmlns:p14="http://schemas.microsoft.com/office/powerpoint/2010/main" val="249978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881955"/>
            <a:ext cx="7765321" cy="941929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FFC000"/>
                </a:solidFill>
              </a:rPr>
              <a:t>Handling Multiple Exceptions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441" y="2466335"/>
            <a:ext cx="7765322" cy="3695136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 Handle different exceptions separately.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try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// risky code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>
                <a:solidFill>
                  <a:srgbClr val="FF0000"/>
                </a:solidFill>
              </a:rPr>
              <a:t>catch</a:t>
            </a:r>
            <a:r>
              <a:rPr lang="en-IN" dirty="0"/>
              <a:t> (ExceptionType1 e) {</a:t>
            </a:r>
          </a:p>
          <a:p>
            <a:pPr marL="0" indent="0">
              <a:buNone/>
            </a:pPr>
            <a:r>
              <a:rPr lang="en-IN" dirty="0"/>
              <a:t>    // handle type 1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>
                <a:solidFill>
                  <a:srgbClr val="FF0000"/>
                </a:solidFill>
              </a:rPr>
              <a:t>catch</a:t>
            </a:r>
            <a:r>
              <a:rPr lang="en-IN" dirty="0"/>
              <a:t> (ExceptionType2 e) {</a:t>
            </a:r>
          </a:p>
          <a:p>
            <a:pPr marL="0" indent="0">
              <a:buNone/>
            </a:pPr>
            <a:r>
              <a:rPr lang="en-IN" dirty="0"/>
              <a:t>    // handle type 2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2B21-7301-3DDF-9EB5-4708391D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68134"/>
            <a:ext cx="7765321" cy="882936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Multiple Exceptions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B1404-BC38-F0AE-0F9B-203E6EF9DF24}"/>
              </a:ext>
            </a:extLst>
          </p:cNvPr>
          <p:cNvSpPr txBox="1"/>
          <p:nvPr/>
        </p:nvSpPr>
        <p:spPr>
          <a:xfrm>
            <a:off x="123887" y="1610775"/>
            <a:ext cx="89021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          	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test other cases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     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rgbClr val="6A9955"/>
                </a:solidFill>
                <a:latin typeface="Consolas" panose="020B0609020204030204" pitchFamily="49" charset="0"/>
              </a:rPr>
              <a:t>ArrayIndexOutOfBoundsException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NullPointerException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ArrayIndexOutOfBoundsException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"Array error: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pPr>
              <a:buNone/>
            </a:pPr>
            <a:r>
              <a:rPr lang="en-IN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number format: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61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E0C074-5F2B-3F31-F60A-171A2BC0F57E}"/>
              </a:ext>
            </a:extLst>
          </p:cNvPr>
          <p:cNvSpPr txBox="1"/>
          <p:nvPr/>
        </p:nvSpPr>
        <p:spPr>
          <a:xfrm>
            <a:off x="1819951" y="10668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✅ Best Practices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B86CF4-7965-B2CD-00D7-BE9FAB22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62" y="2199464"/>
            <a:ext cx="8730275" cy="24590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 specific exceptions first (most specific → most general)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catching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unless absolutely necessary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multi-catch for clean, DRY code when handling is identical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log or handle exceptions meaningfully—don’t swallow them silently</a:t>
            </a:r>
          </a:p>
        </p:txBody>
      </p:sp>
    </p:spTree>
    <p:extLst>
      <p:ext uri="{BB962C8B-B14F-4D97-AF65-F5344CB8AC3E}">
        <p14:creationId xmlns:p14="http://schemas.microsoft.com/office/powerpoint/2010/main" val="409869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Purpose of Java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Provides error reporting and recovery mechanism.</a:t>
            </a:r>
          </a:p>
          <a:p>
            <a:r>
              <a:t>- Improves program robustness and readability.</a:t>
            </a:r>
          </a:p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C000"/>
                </a:solidFill>
              </a:rPr>
              <a:t>Autoclose</a:t>
            </a:r>
            <a:r>
              <a:rPr dirty="0">
                <a:solidFill>
                  <a:srgbClr val="FFC000"/>
                </a:solidFill>
              </a:rPr>
              <a:t> Resources with Try-with-Resources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635337"/>
          </a:xfrm>
        </p:spPr>
        <p:txBody>
          <a:bodyPr>
            <a:normAutofit/>
          </a:bodyPr>
          <a:lstStyle/>
          <a:p>
            <a:r>
              <a:rPr dirty="0"/>
              <a:t>- Automatically closes resources.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A9A87-DA4C-BCB0-3EC9-8C867296CC8C}"/>
              </a:ext>
            </a:extLst>
          </p:cNvPr>
          <p:cNvSpPr txBox="1"/>
          <p:nvPr/>
        </p:nvSpPr>
        <p:spPr>
          <a:xfrm>
            <a:off x="808213" y="2728984"/>
            <a:ext cx="7046779" cy="2119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F0000"/>
                </a:solidFill>
              </a:rPr>
              <a:t>try</a:t>
            </a:r>
            <a:r>
              <a:rPr lang="en-IN" dirty="0"/>
              <a:t> (</a:t>
            </a:r>
            <a:r>
              <a:rPr lang="en-IN" dirty="0" err="1"/>
              <a:t>ResourceType</a:t>
            </a:r>
            <a:r>
              <a:rPr lang="en-IN" dirty="0"/>
              <a:t> resource = new </a:t>
            </a:r>
            <a:r>
              <a:rPr lang="en-IN" dirty="0" err="1"/>
              <a:t>ResourceType</a:t>
            </a:r>
            <a:r>
              <a:rPr lang="en-IN" dirty="0"/>
              <a:t>()) {</a:t>
            </a:r>
          </a:p>
          <a:p>
            <a:pPr>
              <a:lnSpc>
                <a:spcPct val="150000"/>
              </a:lnSpc>
            </a:pPr>
            <a:r>
              <a:rPr lang="en-IN" dirty="0"/>
              <a:t>    // use the resource</a:t>
            </a:r>
          </a:p>
          <a:p>
            <a:pPr>
              <a:lnSpc>
                <a:spcPct val="150000"/>
              </a:lnSpc>
            </a:pPr>
            <a:r>
              <a:rPr lang="en-IN" dirty="0"/>
              <a:t>} </a:t>
            </a:r>
            <a:r>
              <a:rPr lang="en-IN" dirty="0">
                <a:solidFill>
                  <a:srgbClr val="FF0000"/>
                </a:solidFill>
              </a:rPr>
              <a:t>catch</a:t>
            </a:r>
            <a:r>
              <a:rPr lang="en-IN" dirty="0"/>
              <a:t> (Exception e) {</a:t>
            </a:r>
          </a:p>
          <a:p>
            <a:pPr>
              <a:lnSpc>
                <a:spcPct val="150000"/>
              </a:lnSpc>
            </a:pPr>
            <a:r>
              <a:rPr lang="en-IN" dirty="0"/>
              <a:t>    // handle exception</a:t>
            </a:r>
          </a:p>
          <a:p>
            <a:pPr>
              <a:lnSpc>
                <a:spcPct val="150000"/>
              </a:lnSpc>
            </a:pPr>
            <a:r>
              <a:rPr lang="en-IN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994D8-A1F4-3BB2-B0C0-0E115C731958}"/>
              </a:ext>
            </a:extLst>
          </p:cNvPr>
          <p:cNvSpPr txBox="1"/>
          <p:nvPr/>
        </p:nvSpPr>
        <p:spPr>
          <a:xfrm>
            <a:off x="685345" y="5673529"/>
            <a:ext cx="7320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be used this way, the resource must implement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AutoCloseable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interface (which most I/O classes do).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A0C5-B027-4F8A-FFB2-ECF2F057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Error vs exception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4F532D-36F7-030A-38C7-542001834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182061"/>
              </p:ext>
            </p:extLst>
          </p:nvPr>
        </p:nvGraphicFramePr>
        <p:xfrm>
          <a:off x="685800" y="3120390"/>
          <a:ext cx="7764462" cy="16459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88154">
                  <a:extLst>
                    <a:ext uri="{9D8B030D-6E8A-4147-A177-3AD203B41FA5}">
                      <a16:colId xmlns:a16="http://schemas.microsoft.com/office/drawing/2014/main" val="1953672412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352878997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18116624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Should You Catch It?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311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Exception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IOException, NullPointerException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Yes, usually recoverable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6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Error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OutOfMemoryError, StackOverflowError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⚠️ No, usually fatal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482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5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66D4-6B08-07E2-B0EB-3D97E24D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14348"/>
            <a:ext cx="7765321" cy="711854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F6568-E975-F0FE-41FC-D72C13F9F248}"/>
              </a:ext>
            </a:extLst>
          </p:cNvPr>
          <p:cNvSpPr txBox="1"/>
          <p:nvPr/>
        </p:nvSpPr>
        <p:spPr>
          <a:xfrm>
            <a:off x="265471" y="926202"/>
            <a:ext cx="877824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1" u="sng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u="sng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IN" sz="1600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line: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reading file: 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// main close</a:t>
            </a:r>
          </a:p>
          <a:p>
            <a:pPr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// class Test close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F15DD3A-B5B7-9E0D-17C4-890E11EB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91" y="5403073"/>
            <a:ext cx="6511398" cy="12875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BufferedReader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automatically closed after the try block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for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to close it manually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Cleaner, safer, and less error-prone</a:t>
            </a:r>
          </a:p>
        </p:txBody>
      </p:sp>
    </p:spTree>
    <p:extLst>
      <p:ext uri="{BB962C8B-B14F-4D97-AF65-F5344CB8AC3E}">
        <p14:creationId xmlns:p14="http://schemas.microsoft.com/office/powerpoint/2010/main" val="192244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Recognizing Common Exception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ArithmeticException</a:t>
            </a:r>
            <a:endParaRPr dirty="0"/>
          </a:p>
          <a:p>
            <a:r>
              <a:rPr dirty="0"/>
              <a:t>- </a:t>
            </a:r>
            <a:r>
              <a:rPr dirty="0" err="1"/>
              <a:t>NullPointerException</a:t>
            </a:r>
            <a:endParaRPr dirty="0"/>
          </a:p>
          <a:p>
            <a:r>
              <a:rPr dirty="0"/>
              <a:t>- </a:t>
            </a:r>
            <a:r>
              <a:rPr dirty="0" err="1"/>
              <a:t>ArrayIndexOutOfBoundsException</a:t>
            </a:r>
            <a:endParaRPr dirty="0"/>
          </a:p>
          <a:p>
            <a:r>
              <a:rPr dirty="0"/>
              <a:t>- </a:t>
            </a:r>
            <a:r>
              <a:rPr dirty="0" err="1"/>
              <a:t>IOException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D68F46-39B2-1BC5-47A8-6A1F9B6004A0}"/>
              </a:ext>
            </a:extLst>
          </p:cNvPr>
          <p:cNvSpPr txBox="1"/>
          <p:nvPr/>
        </p:nvSpPr>
        <p:spPr>
          <a:xfrm>
            <a:off x="0" y="491209"/>
            <a:ext cx="9055290" cy="586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"Arithmetic error: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"Length: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Accessing null object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NullPointerException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"Null error: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Invalid index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ArrayIndexOutOfBoundsException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"Array error: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"missing.txt"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File not found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line: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"IO error: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23961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BBB0-7BA0-BBD1-BC92-6B866CE4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.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IN" dirty="0">
                <a:solidFill>
                  <a:srgbClr val="FFC000"/>
                </a:solidFill>
              </a:rPr>
              <a:t>🧠 Java Exception Hierarchy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ECF5-C5A8-C31B-C698-C1104602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ffectLst/>
                <a:latin typeface="Arial Unicode MS"/>
              </a:rPr>
              <a:t>Throwable </a:t>
            </a:r>
          </a:p>
          <a:p>
            <a:r>
              <a:rPr lang="en-US" altLang="en-US" dirty="0">
                <a:effectLst/>
                <a:latin typeface="Arial Unicode MS"/>
              </a:rPr>
              <a:t>├── </a:t>
            </a:r>
            <a:r>
              <a:rPr lang="en-US" altLang="en-US" dirty="0">
                <a:solidFill>
                  <a:srgbClr val="FF0000"/>
                </a:solidFill>
                <a:effectLst/>
                <a:latin typeface="Arial Unicode MS"/>
              </a:rPr>
              <a:t>Error</a:t>
            </a:r>
            <a:r>
              <a:rPr lang="en-US" altLang="en-US" dirty="0">
                <a:effectLst/>
                <a:latin typeface="Arial Unicode MS"/>
              </a:rPr>
              <a:t> (serious system issues, usually not caught) </a:t>
            </a:r>
          </a:p>
          <a:p>
            <a:r>
              <a:rPr lang="en-US" altLang="en-US" dirty="0">
                <a:effectLst/>
                <a:latin typeface="Arial Unicode MS"/>
              </a:rPr>
              <a:t>└── </a:t>
            </a:r>
            <a:r>
              <a:rPr lang="en-US" altLang="en-US" dirty="0">
                <a:solidFill>
                  <a:srgbClr val="FF0000"/>
                </a:solidFill>
                <a:effectLst/>
                <a:latin typeface="Arial Unicode MS"/>
              </a:rPr>
              <a:t>Exception</a:t>
            </a:r>
          </a:p>
          <a:p>
            <a:pPr lvl="1"/>
            <a:r>
              <a:rPr lang="en-US" altLang="en-US" dirty="0">
                <a:effectLst/>
                <a:latin typeface="Arial Unicode MS"/>
              </a:rPr>
              <a:t> </a:t>
            </a:r>
            <a:r>
              <a:rPr lang="en-US" altLang="en-US" sz="2000" dirty="0">
                <a:effectLst/>
                <a:latin typeface="Arial Unicode MS"/>
              </a:rPr>
              <a:t>├── </a:t>
            </a:r>
            <a:r>
              <a:rPr lang="en-US" altLang="en-US" sz="2000" dirty="0">
                <a:solidFill>
                  <a:srgbClr val="FFC000"/>
                </a:solidFill>
                <a:effectLst/>
                <a:latin typeface="Arial Unicode MS"/>
              </a:rPr>
              <a:t>Checked Exceptions </a:t>
            </a:r>
            <a:r>
              <a:rPr lang="en-US" altLang="en-US" sz="2000" dirty="0">
                <a:effectLst/>
                <a:latin typeface="Arial Unicode MS"/>
              </a:rPr>
              <a:t>(must be handled or declared)</a:t>
            </a:r>
          </a:p>
          <a:p>
            <a:pPr lvl="1"/>
            <a:r>
              <a:rPr lang="en-US" altLang="en-US" sz="2000" dirty="0">
                <a:effectLst/>
                <a:latin typeface="Arial Unicode MS"/>
              </a:rPr>
              <a:t> └── </a:t>
            </a:r>
            <a:r>
              <a:rPr lang="en-US" altLang="en-US" sz="2000" dirty="0">
                <a:solidFill>
                  <a:srgbClr val="FFC000"/>
                </a:solidFill>
                <a:effectLst/>
                <a:latin typeface="Arial Unicode MS"/>
              </a:rPr>
              <a:t>Unchecked Exceptions </a:t>
            </a:r>
            <a:r>
              <a:rPr lang="en-US" altLang="en-US" sz="2000" dirty="0">
                <a:effectLst/>
                <a:latin typeface="Arial Unicode MS"/>
              </a:rPr>
              <a:t>(</a:t>
            </a:r>
            <a:r>
              <a:rPr lang="en-US" altLang="en-US" sz="2000" dirty="0" err="1">
                <a:effectLst/>
                <a:latin typeface="Arial Unicode MS"/>
              </a:rPr>
              <a:t>RuntimeException</a:t>
            </a:r>
            <a:r>
              <a:rPr lang="en-US" altLang="en-US" sz="2000" dirty="0">
                <a:effectLst/>
                <a:latin typeface="Arial Unicode MS"/>
              </a:rPr>
              <a:t> and its subclasses)</a:t>
            </a:r>
            <a:endParaRPr lang="en-US" altLang="en-US" sz="440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en-US" sz="2000" dirty="0">
              <a:effectLst/>
              <a:latin typeface="Arial Unicode MS"/>
            </a:endParaRPr>
          </a:p>
          <a:p>
            <a:pPr lvl="1"/>
            <a:endParaRPr lang="en-US" altLang="en-US" sz="4400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350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87FA-AD53-73CA-F2FB-854601DB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</a:rPr>
              <a:t>✅ Common Checked Exceptions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94E762-C9B2-A857-6B3C-4E37D60B5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75184"/>
              </p:ext>
            </p:extLst>
          </p:nvPr>
        </p:nvGraphicFramePr>
        <p:xfrm>
          <a:off x="685800" y="2434590"/>
          <a:ext cx="7764462" cy="30175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882231">
                  <a:extLst>
                    <a:ext uri="{9D8B030D-6E8A-4147-A177-3AD203B41FA5}">
                      <a16:colId xmlns:a16="http://schemas.microsoft.com/office/drawing/2014/main" val="3519051444"/>
                    </a:ext>
                  </a:extLst>
                </a:gridCol>
                <a:gridCol w="3882231">
                  <a:extLst>
                    <a:ext uri="{9D8B030D-6E8A-4147-A177-3AD203B41FA5}">
                      <a16:colId xmlns:a16="http://schemas.microsoft.com/office/drawing/2014/main" val="177422928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Exception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When It Occurs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892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IOException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File or stream I/O fails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3225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 err="1"/>
                        <a:t>FileNotFoundException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File not found while trying to read/write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1306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SQLException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Database access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6281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ClassNotFoundException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Class not found during dynamic 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444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InterruptedException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Thread is interrupted while sleeping or waiting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41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8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D7B0-0C09-D3E5-7154-F01270C5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⚠️ Common Unchecked Exceptions (Runtime Exceptions)</a:t>
            </a:r>
            <a:endParaRPr lang="en-IN" sz="2800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58086D-C9AE-B745-37C2-32CFFD82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90133"/>
              </p:ext>
            </p:extLst>
          </p:nvPr>
        </p:nvGraphicFramePr>
        <p:xfrm>
          <a:off x="113532" y="2396071"/>
          <a:ext cx="8908950" cy="372410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100976">
                  <a:extLst>
                    <a:ext uri="{9D8B030D-6E8A-4147-A177-3AD203B41FA5}">
                      <a16:colId xmlns:a16="http://schemas.microsoft.com/office/drawing/2014/main" val="3525636038"/>
                    </a:ext>
                  </a:extLst>
                </a:gridCol>
                <a:gridCol w="4807974">
                  <a:extLst>
                    <a:ext uri="{9D8B030D-6E8A-4147-A177-3AD203B41FA5}">
                      <a16:colId xmlns:a16="http://schemas.microsoft.com/office/drawing/2014/main" val="3709417042"/>
                    </a:ext>
                  </a:extLst>
                </a:gridCol>
              </a:tblGrid>
              <a:tr h="335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>
                          <a:solidFill>
                            <a:srgbClr val="FFC000"/>
                          </a:solidFill>
                        </a:rPr>
                        <a:t>Exception Class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dirty="0">
                          <a:solidFill>
                            <a:srgbClr val="FFC000"/>
                          </a:solidFill>
                        </a:rPr>
                        <a:t>When It Occurs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027958400"/>
                  </a:ext>
                </a:extLst>
              </a:tr>
              <a:tr h="587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ArithmeticException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Division by zero or invalid math operation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536382957"/>
                  </a:ext>
                </a:extLst>
              </a:tr>
              <a:tr h="587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NullPointerException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Accessing a method or field on a null object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1965220839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ArrayIndexOutOfBoundsException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Accessing an invalid array index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642546504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NumberFormatException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Parsing a string to a number fails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3343903564"/>
                  </a:ext>
                </a:extLst>
              </a:tr>
              <a:tr h="587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IllegalArgumentException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Method receives an inappropriate argument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256681505"/>
                  </a:ext>
                </a:extLst>
              </a:tr>
              <a:tr h="587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IllegalStateException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Method called at an inappropriate time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4064897716"/>
                  </a:ext>
                </a:extLst>
              </a:tr>
              <a:tr h="3359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ClassCastException</a:t>
                      </a:r>
                    </a:p>
                  </a:txBody>
                  <a:tcPr marL="83993" marR="83993" marT="41997" marB="41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Invalid type casting</a:t>
                      </a:r>
                    </a:p>
                  </a:txBody>
                  <a:tcPr marL="83993" marR="83993" marT="41997" marB="41997" anchor="ctr"/>
                </a:tc>
                <a:extLst>
                  <a:ext uri="{0D108BD9-81ED-4DB2-BD59-A6C34878D82A}">
                    <a16:rowId xmlns:a16="http://schemas.microsoft.com/office/drawing/2014/main" val="186548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69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Creating 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2482760"/>
          </a:xfrm>
        </p:spPr>
        <p:txBody>
          <a:bodyPr/>
          <a:lstStyle/>
          <a:p>
            <a:r>
              <a:rPr dirty="0"/>
              <a:t>User-defined exceptions extend Exception class.</a:t>
            </a:r>
            <a:r>
              <a:rPr lang="en-IN" dirty="0"/>
              <a:t> </a:t>
            </a:r>
            <a:r>
              <a:rPr dirty="0"/>
              <a:t>Example:</a:t>
            </a:r>
          </a:p>
          <a:p>
            <a:pPr marL="0" indent="0">
              <a:buNone/>
            </a:pPr>
            <a:r>
              <a:rPr i="1" dirty="0">
                <a:solidFill>
                  <a:srgbClr val="92D050"/>
                </a:solidFill>
              </a:rPr>
              <a:t>class </a:t>
            </a:r>
            <a:r>
              <a:rPr i="1" dirty="0" err="1">
                <a:solidFill>
                  <a:srgbClr val="92D050"/>
                </a:solidFill>
              </a:rPr>
              <a:t>MyException</a:t>
            </a:r>
            <a:r>
              <a:rPr i="1" dirty="0">
                <a:solidFill>
                  <a:srgbClr val="92D050"/>
                </a:solidFill>
              </a:rPr>
              <a:t> extends Exception {</a:t>
            </a:r>
          </a:p>
          <a:p>
            <a:pPr marL="0" indent="0">
              <a:buNone/>
            </a:pPr>
            <a:r>
              <a:rPr i="1" dirty="0">
                <a:solidFill>
                  <a:srgbClr val="92D050"/>
                </a:solidFill>
              </a:rPr>
              <a:t>    </a:t>
            </a:r>
            <a:r>
              <a:rPr i="1" dirty="0" err="1">
                <a:solidFill>
                  <a:srgbClr val="92D050"/>
                </a:solidFill>
              </a:rPr>
              <a:t>MyException</a:t>
            </a:r>
            <a:r>
              <a:rPr i="1" dirty="0">
                <a:solidFill>
                  <a:srgbClr val="92D050"/>
                </a:solidFill>
              </a:rPr>
              <a:t>(String msg) { super(msg); }</a:t>
            </a:r>
          </a:p>
          <a:p>
            <a:pPr marL="0" indent="0">
              <a:buNone/>
            </a:pPr>
            <a:r>
              <a:rPr i="1" dirty="0">
                <a:solidFill>
                  <a:srgbClr val="92D050"/>
                </a:solidFill>
              </a:rPr>
              <a:t>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D715F4-4381-1591-6D5D-125B43F58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00228"/>
              </p:ext>
            </p:extLst>
          </p:nvPr>
        </p:nvGraphicFramePr>
        <p:xfrm>
          <a:off x="924636" y="4607996"/>
          <a:ext cx="7764462" cy="2011680"/>
        </p:xfrm>
        <a:graphic>
          <a:graphicData uri="http://schemas.openxmlformats.org/drawingml/2006/table">
            <a:tbl>
              <a:tblPr/>
              <a:tblGrid>
                <a:gridCol w="3882231">
                  <a:extLst>
                    <a:ext uri="{9D8B030D-6E8A-4147-A177-3AD203B41FA5}">
                      <a16:colId xmlns:a16="http://schemas.microsoft.com/office/drawing/2014/main" val="2708755179"/>
                    </a:ext>
                  </a:extLst>
                </a:gridCol>
                <a:gridCol w="3882231">
                  <a:extLst>
                    <a:ext uri="{9D8B030D-6E8A-4147-A177-3AD203B41FA5}">
                      <a16:colId xmlns:a16="http://schemas.microsoft.com/office/drawing/2014/main" val="9749836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1601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Defines errors in readable terms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63095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Separation of concerns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Keeps business logic and error logic distinct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36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Reusability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Custom exceptions can be reused across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51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067150-693F-D1FB-AB61-41E83C3E9BB1}"/>
              </a:ext>
            </a:extLst>
          </p:cNvPr>
          <p:cNvSpPr txBox="1"/>
          <p:nvPr/>
        </p:nvSpPr>
        <p:spPr>
          <a:xfrm>
            <a:off x="323553" y="876626"/>
            <a:ext cx="8488908" cy="56339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Pass message to base Exception class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"Negative values are not allowed."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"Valid input: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validateInput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Trigger the custom exception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"Caught custom exception: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4EC7D-B00B-45BD-4445-2298AF488907}"/>
              </a:ext>
            </a:extLst>
          </p:cNvPr>
          <p:cNvSpPr txBox="1"/>
          <p:nvPr/>
        </p:nvSpPr>
        <p:spPr>
          <a:xfrm>
            <a:off x="1725860" y="162730"/>
            <a:ext cx="5684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Creating a Custom Exception</a:t>
            </a:r>
          </a:p>
        </p:txBody>
      </p:sp>
    </p:spTree>
    <p:extLst>
      <p:ext uri="{BB962C8B-B14F-4D97-AF65-F5344CB8AC3E}">
        <p14:creationId xmlns:p14="http://schemas.microsoft.com/office/powerpoint/2010/main" val="11797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Testing Invariants Using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assert tests assumptions during development.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int x = 5;</a:t>
            </a:r>
          </a:p>
          <a:p>
            <a:r>
              <a:rPr dirty="0"/>
              <a:t>assert x &gt; 0 : "x must be positive";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4A51E-32DF-B709-2C00-9BA7049B7939}"/>
              </a:ext>
            </a:extLst>
          </p:cNvPr>
          <p:cNvSpPr txBox="1"/>
          <p:nvPr/>
        </p:nvSpPr>
        <p:spPr>
          <a:xfrm>
            <a:off x="2340592" y="8012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✅ What Is an Invariant?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D1B34-D6D1-D079-187A-827EEF868979}"/>
              </a:ext>
            </a:extLst>
          </p:cNvPr>
          <p:cNvSpPr txBox="1"/>
          <p:nvPr/>
        </p:nvSpPr>
        <p:spPr>
          <a:xfrm>
            <a:off x="406021" y="802902"/>
            <a:ext cx="8331958" cy="277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A rule or condition that must remain true during the execution of a program, particularly: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Before or after method execution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During loop iterations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data structures (e.g. array length, object states)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189C0B-5855-4684-C26C-82A3A4FC5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60" y="3807922"/>
            <a:ext cx="3742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Test Invariants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91741-31CE-3B74-3ED2-400A6BBE969C}"/>
              </a:ext>
            </a:extLst>
          </p:cNvPr>
          <p:cNvSpPr txBox="1"/>
          <p:nvPr/>
        </p:nvSpPr>
        <p:spPr>
          <a:xfrm>
            <a:off x="464023" y="4404526"/>
            <a:ext cx="8502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assert</a:t>
            </a:r>
            <a:r>
              <a:rPr lang="en-IN" dirty="0"/>
              <a:t> condition : "</a:t>
            </a:r>
            <a:r>
              <a:rPr lang="en-IN" dirty="0">
                <a:solidFill>
                  <a:srgbClr val="92D050"/>
                </a:solidFill>
              </a:rPr>
              <a:t>Error message if condition fails</a:t>
            </a:r>
            <a:r>
              <a:rPr lang="en-IN" dirty="0"/>
              <a:t>";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If </a:t>
            </a:r>
            <a:r>
              <a:rPr lang="en-US" altLang="en-US" dirty="0">
                <a:latin typeface="Arial Unicode MS"/>
              </a:rPr>
              <a:t>condition</a:t>
            </a:r>
            <a:r>
              <a:rPr lang="en-US" altLang="en-US" dirty="0"/>
              <a:t> is false, Java throws </a:t>
            </a:r>
            <a:r>
              <a:rPr lang="en-US" altLang="en-US" dirty="0" err="1">
                <a:latin typeface="Arial Unicode MS"/>
              </a:rPr>
              <a:t>AssertionError</a:t>
            </a:r>
            <a:endParaRPr lang="en-US" alt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You can enable assertions with the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  <a:latin typeface="Arial Unicode MS"/>
              </a:rPr>
              <a:t>-</a:t>
            </a:r>
            <a:r>
              <a:rPr lang="en-US" altLang="en-US" dirty="0" err="1">
                <a:solidFill>
                  <a:schemeClr val="tx2">
                    <a:lumMod val="75000"/>
                  </a:schemeClr>
                </a:solidFill>
                <a:latin typeface="Arial Unicode MS"/>
              </a:rPr>
              <a:t>ea</a:t>
            </a:r>
            <a:r>
              <a:rPr lang="en-US" altLang="en-US" dirty="0"/>
              <a:t> (enable assertions) JVM flag: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1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31755"/>
            <a:ext cx="7765321" cy="1118910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rgbClr val="FFC000"/>
                </a:solidFill>
              </a:rP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1334156"/>
            <a:ext cx="7765322" cy="1667724"/>
          </a:xfrm>
        </p:spPr>
        <p:txBody>
          <a:bodyPr/>
          <a:lstStyle/>
          <a:p>
            <a:r>
              <a:rPr dirty="0"/>
              <a:t>- Exceptions disrupt normal program flow.</a:t>
            </a:r>
          </a:p>
          <a:p>
            <a:r>
              <a:rPr dirty="0"/>
              <a:t>- Java provides structured ways to handle errors gracefully.</a:t>
            </a:r>
            <a:endParaRPr lang="en-IN" dirty="0"/>
          </a:p>
          <a:p>
            <a:r>
              <a:rPr lang="en-US" dirty="0"/>
              <a:t>It’s an object that represents an error or unexpected behavior.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9D544-5462-F62A-5DBE-3F7C07162875}"/>
              </a:ext>
            </a:extLst>
          </p:cNvPr>
          <p:cNvSpPr txBox="1"/>
          <p:nvPr/>
        </p:nvSpPr>
        <p:spPr>
          <a:xfrm>
            <a:off x="530943" y="3223289"/>
            <a:ext cx="8406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🧱 </a:t>
            </a:r>
            <a:r>
              <a:rPr lang="en-US" sz="2400" b="1" cap="all" dirty="0">
                <a:solidFill>
                  <a:srgbClr val="FFC000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Structure</a:t>
            </a:r>
            <a:endParaRPr lang="en-IN" sz="2400" b="1" cap="all" dirty="0">
              <a:solidFill>
                <a:srgbClr val="FFC000"/>
              </a:solidFill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283F9-C53C-883E-0261-7471632D538D}"/>
              </a:ext>
            </a:extLst>
          </p:cNvPr>
          <p:cNvSpPr txBox="1"/>
          <p:nvPr/>
        </p:nvSpPr>
        <p:spPr>
          <a:xfrm>
            <a:off x="2378912" y="3856121"/>
            <a:ext cx="54554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try {						</a:t>
            </a:r>
          </a:p>
          <a:p>
            <a:r>
              <a:rPr lang="en-IN" dirty="0">
                <a:solidFill>
                  <a:schemeClr val="accent1"/>
                </a:solidFill>
              </a:rPr>
              <a:t>// Code that might throw an exception </a:t>
            </a:r>
          </a:p>
          <a:p>
            <a:r>
              <a:rPr lang="en-IN" dirty="0"/>
              <a:t>} catch (</a:t>
            </a:r>
            <a:r>
              <a:rPr lang="en-IN" dirty="0" err="1"/>
              <a:t>ExceptionType</a:t>
            </a:r>
            <a:r>
              <a:rPr lang="en-IN" dirty="0"/>
              <a:t> e) </a:t>
            </a:r>
          </a:p>
          <a:p>
            <a:r>
              <a:rPr lang="en-IN" dirty="0"/>
              <a:t>{	    </a:t>
            </a:r>
          </a:p>
          <a:p>
            <a:r>
              <a:rPr lang="en-IN" dirty="0">
                <a:solidFill>
                  <a:schemeClr val="accent1"/>
                </a:solidFill>
              </a:rPr>
              <a:t>// Code to handle the exception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finally {				    </a:t>
            </a:r>
          </a:p>
          <a:p>
            <a:r>
              <a:rPr lang="en-IN" dirty="0">
                <a:solidFill>
                  <a:schemeClr val="accent1"/>
                </a:solidFill>
              </a:rPr>
              <a:t>// Code that always runs (optional)</a:t>
            </a:r>
          </a:p>
          <a:p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6FBA-1AC3-11BF-0337-D384D7E2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47935"/>
            <a:ext cx="7765321" cy="51633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D844D-0880-236A-B1CF-BD6FB1D552D5}"/>
              </a:ext>
            </a:extLst>
          </p:cNvPr>
          <p:cNvSpPr txBox="1"/>
          <p:nvPr/>
        </p:nvSpPr>
        <p:spPr>
          <a:xfrm>
            <a:off x="129654" y="1073676"/>
            <a:ext cx="8919956" cy="2679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Invariant: each mark should be between 0 and 100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"Invalid mark: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"Mark: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 marks are valid."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8E2FB-AC59-4B41-F695-A43958C7BB2D}"/>
              </a:ext>
            </a:extLst>
          </p:cNvPr>
          <p:cNvSpPr txBox="1"/>
          <p:nvPr/>
        </p:nvSpPr>
        <p:spPr>
          <a:xfrm>
            <a:off x="129654" y="4486702"/>
            <a:ext cx="8632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&gt;  </a:t>
            </a:r>
            <a:r>
              <a:rPr lang="en-IN" dirty="0" err="1"/>
              <a:t>javac</a:t>
            </a:r>
            <a:r>
              <a:rPr lang="en-IN" dirty="0"/>
              <a:t> Test.java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java -</a:t>
            </a:r>
            <a:r>
              <a:rPr lang="en-IN" dirty="0" err="1"/>
              <a:t>ea</a:t>
            </a:r>
            <a:r>
              <a:rPr lang="en-IN" dirty="0"/>
              <a:t> Test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Exception in thread "main" </a:t>
            </a:r>
            <a:r>
              <a:rPr lang="en-US" dirty="0" err="1"/>
              <a:t>java.lang.AssertionError</a:t>
            </a:r>
            <a:r>
              <a:rPr lang="en-US" dirty="0"/>
              <a:t>: Invalid mark: 111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     at </a:t>
            </a:r>
            <a:r>
              <a:rPr lang="en-US" dirty="0" err="1"/>
              <a:t>Test.main</a:t>
            </a:r>
            <a:r>
              <a:rPr lang="en-US" dirty="0"/>
              <a:t>(Test.java:6)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14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25939-21A4-E21E-1B74-14A599097165}"/>
              </a:ext>
            </a:extLst>
          </p:cNvPr>
          <p:cNvSpPr txBox="1"/>
          <p:nvPr/>
        </p:nvSpPr>
        <p:spPr>
          <a:xfrm>
            <a:off x="1433015" y="357832"/>
            <a:ext cx="60118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🎯 Use Cases for Testing Invariants</a:t>
            </a:r>
            <a:endParaRPr lang="en-IN" sz="2800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702CE7-BCFD-02C9-37C8-2F4BB94FA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14886"/>
              </p:ext>
            </p:extLst>
          </p:nvPr>
        </p:nvGraphicFramePr>
        <p:xfrm>
          <a:off x="685800" y="2891790"/>
          <a:ext cx="7764462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882231">
                  <a:extLst>
                    <a:ext uri="{9D8B030D-6E8A-4147-A177-3AD203B41FA5}">
                      <a16:colId xmlns:a16="http://schemas.microsoft.com/office/drawing/2014/main" val="106037021"/>
                    </a:ext>
                  </a:extLst>
                </a:gridCol>
                <a:gridCol w="3882231">
                  <a:extLst>
                    <a:ext uri="{9D8B030D-6E8A-4147-A177-3AD203B41FA5}">
                      <a16:colId xmlns:a16="http://schemas.microsoft.com/office/drawing/2014/main" val="28897941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Example Invariant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3937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Loop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Index must stay within array 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55948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Object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Non-null fields, positive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42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Tree or graph traversal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 cycles in visited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2352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Sorting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Array is partially or fully sorted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38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74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Exception handling improves code stability.</a:t>
            </a:r>
          </a:p>
          <a:p>
            <a:r>
              <a:t>- try-catch-finally handles errors effectively.</a:t>
            </a:r>
          </a:p>
          <a:p>
            <a:r>
              <a:t>- Custom exceptions provide clarity.</a:t>
            </a:r>
          </a:p>
          <a:p>
            <a:r>
              <a:t>- Assertions help validate assumptions.</a:t>
            </a:r>
          </a:p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are Welcome.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" y="355928"/>
            <a:ext cx="8170607" cy="930131"/>
          </a:xfrm>
        </p:spPr>
        <p:txBody>
          <a:bodyPr/>
          <a:lstStyle/>
          <a:p>
            <a:r>
              <a:rPr lang="en-IN" dirty="0"/>
              <a:t>🧪</a:t>
            </a:r>
            <a:r>
              <a:rPr dirty="0">
                <a:solidFill>
                  <a:srgbClr val="FFC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39" y="1458934"/>
            <a:ext cx="7765322" cy="576343"/>
          </a:xfrm>
        </p:spPr>
        <p:txBody>
          <a:bodyPr/>
          <a:lstStyle/>
          <a:p>
            <a:r>
              <a:rPr dirty="0"/>
              <a:t>Exceptions are runtime errors that can be caught and handled.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1975A-BA7A-DF2B-B1B1-B298D1372AB9}"/>
              </a:ext>
            </a:extLst>
          </p:cNvPr>
          <p:cNvSpPr txBox="1"/>
          <p:nvPr/>
        </p:nvSpPr>
        <p:spPr>
          <a:xfrm>
            <a:off x="247773" y="2413337"/>
            <a:ext cx="851276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throw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ArithmeticException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EE1CE-A9CD-DC3E-E49B-E31309B89ACA}"/>
              </a:ext>
            </a:extLst>
          </p:cNvPr>
          <p:cNvSpPr txBox="1"/>
          <p:nvPr/>
        </p:nvSpPr>
        <p:spPr>
          <a:xfrm>
            <a:off x="212376" y="5110275"/>
            <a:ext cx="858356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var(--vscode-repl-font-family)"/>
              </a:rPr>
              <a:t>Error:</a:t>
            </a:r>
            <a:b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</a:b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Exception in thread "main" </a:t>
            </a:r>
            <a:r>
              <a:rPr lang="en-US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java.lang.ArithmeticException</a:t>
            </a: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: </a:t>
            </a:r>
          </a:p>
          <a:p>
            <a:pPr rtl="1" latinLnBrk="1"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/ by zero at </a:t>
            </a:r>
            <a:r>
              <a:rPr lang="en-US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Test.main</a:t>
            </a: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(Test.java:5)</a:t>
            </a:r>
            <a:endParaRPr lang="en-US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FCCF-83DE-6771-9018-D4678889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759049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Handling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9EBB5-04D5-6AB9-E0E7-524E56E0B573}"/>
              </a:ext>
            </a:extLst>
          </p:cNvPr>
          <p:cNvSpPr txBox="1"/>
          <p:nvPr/>
        </p:nvSpPr>
        <p:spPr>
          <a:xfrm>
            <a:off x="57950" y="1717426"/>
            <a:ext cx="9020114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will throw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ArithmeticException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ArithmeticException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"Cannot divide by zero!"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"Cleanup done."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11F2B-2688-2A26-F853-161ADE5E2959}"/>
              </a:ext>
            </a:extLst>
          </p:cNvPr>
          <p:cNvSpPr txBox="1"/>
          <p:nvPr/>
        </p:nvSpPr>
        <p:spPr>
          <a:xfrm>
            <a:off x="348062" y="5842525"/>
            <a:ext cx="824729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Cannot divide by zero!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Cleanup done.</a:t>
            </a:r>
            <a:endParaRPr lang="en-US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109593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368210-C76E-A62E-AB94-5910FFC10A23}"/>
              </a:ext>
            </a:extLst>
          </p:cNvPr>
          <p:cNvSpPr txBox="1"/>
          <p:nvPr/>
        </p:nvSpPr>
        <p:spPr>
          <a:xfrm>
            <a:off x="2286000" y="3020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🧠 Types of Exceptions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0543BB-A1E9-8D86-F9CC-E585A6292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636796"/>
              </p:ext>
            </p:extLst>
          </p:nvPr>
        </p:nvGraphicFramePr>
        <p:xfrm>
          <a:off x="463837" y="1140051"/>
          <a:ext cx="8216326" cy="2286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597250">
                  <a:extLst>
                    <a:ext uri="{9D8B030D-6E8A-4147-A177-3AD203B41FA5}">
                      <a16:colId xmlns:a16="http://schemas.microsoft.com/office/drawing/2014/main" val="1759170602"/>
                    </a:ext>
                  </a:extLst>
                </a:gridCol>
                <a:gridCol w="3579058">
                  <a:extLst>
                    <a:ext uri="{9D8B030D-6E8A-4147-A177-3AD203B41FA5}">
                      <a16:colId xmlns:a16="http://schemas.microsoft.com/office/drawing/2014/main" val="632366709"/>
                    </a:ext>
                  </a:extLst>
                </a:gridCol>
                <a:gridCol w="3040018">
                  <a:extLst>
                    <a:ext uri="{9D8B030D-6E8A-4147-A177-3AD203B41FA5}">
                      <a16:colId xmlns:a16="http://schemas.microsoft.com/office/drawing/2014/main" val="2666079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43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Checked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be handled or declared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IOException, SQLException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9339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Unchecked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Runtime errors, optional to handle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NullPointerException, ArithmeticException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729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Errors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Serious issues, not meant to be caught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OutOfMemoryError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StackOverflowError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7739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D13B2-BE5C-666D-7603-B00FA1C1C00A}"/>
              </a:ext>
            </a:extLst>
          </p:cNvPr>
          <p:cNvSpPr txBox="1"/>
          <p:nvPr/>
        </p:nvSpPr>
        <p:spPr>
          <a:xfrm>
            <a:off x="2244705" y="379444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🛠 Common Exception Classes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5023E25-625A-F902-B06E-A2E78C72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36094"/>
            <a:ext cx="4572000" cy="2119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ArithmeticException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NullPointerException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ArrayIndexOutOfBoundsException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NumberFormatException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IOException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6FBD47-3E26-AE29-11E3-E2FBB64224A8}"/>
              </a:ext>
            </a:extLst>
          </p:cNvPr>
          <p:cNvSpPr txBox="1"/>
          <p:nvPr/>
        </p:nvSpPr>
        <p:spPr>
          <a:xfrm>
            <a:off x="2966332" y="57259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✨ Best Practices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BAC683-3D15-8B17-8100-AC2FF7503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433" y="1817922"/>
            <a:ext cx="7300075" cy="303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 specific exceptions first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catching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unless necessary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cleanup (e.g., closing files or DB connections)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suppress exceptions silently</a:t>
            </a:r>
          </a:p>
        </p:txBody>
      </p:sp>
    </p:spTree>
    <p:extLst>
      <p:ext uri="{BB962C8B-B14F-4D97-AF65-F5344CB8AC3E}">
        <p14:creationId xmlns:p14="http://schemas.microsoft.com/office/powerpoint/2010/main" val="3685603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01851"/>
            <a:ext cx="7765321" cy="764949"/>
          </a:xfrm>
        </p:spPr>
        <p:txBody>
          <a:bodyPr>
            <a:normAutofit fontScale="90000"/>
          </a:bodyPr>
          <a:lstStyle/>
          <a:p>
            <a:r>
              <a:rPr lang="en-IN" dirty="0"/>
              <a:t>🔁 </a:t>
            </a:r>
            <a:r>
              <a:rPr dirty="0">
                <a:solidFill>
                  <a:srgbClr val="FFC000"/>
                </a:solidFill>
              </a:rPr>
              <a:t>Propagation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66" y="1327355"/>
            <a:ext cx="8571762" cy="53094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dirty="0"/>
              <a:t>Exceptions propagate up the call stack until handled.</a:t>
            </a:r>
            <a:endParaRPr lang="en-IN" dirty="0"/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(</a:t>
            </a:r>
            <a:r>
              <a:rPr lang="en-US" dirty="0"/>
              <a:t>“I can’t handle this here—let the caller deal with it.”)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900" dirty="0"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effectLst/>
                <a:latin typeface="Arial" panose="020B0604020202020204" pitchFamily="34" charset="0"/>
              </a:rPr>
              <a:t>When a method throws an exception and doesn’t catch it,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effectLst/>
                <a:latin typeface="Arial" panose="020B0604020202020204" pitchFamily="34" charset="0"/>
              </a:rPr>
              <a:t>the exception is </a:t>
            </a:r>
            <a:r>
              <a:rPr lang="en-US" altLang="en-US" sz="1900" b="1" dirty="0">
                <a:effectLst/>
                <a:latin typeface="Arial" panose="020B0604020202020204" pitchFamily="34" charset="0"/>
              </a:rPr>
              <a:t>passed (propagated)</a:t>
            </a:r>
            <a:r>
              <a:rPr lang="en-US" altLang="en-US" sz="1900" dirty="0">
                <a:effectLst/>
                <a:latin typeface="Arial" panose="020B0604020202020204" pitchFamily="34" charset="0"/>
              </a:rPr>
              <a:t> to the method that called it. 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effectLst/>
                <a:latin typeface="Arial" panose="020B0604020202020204" pitchFamily="34" charset="0"/>
              </a:rPr>
              <a:t>This continues until:</a:t>
            </a:r>
          </a:p>
          <a:p>
            <a:pPr lvl="2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effectLst/>
                <a:latin typeface="Arial" panose="020B0604020202020204" pitchFamily="34" charset="0"/>
              </a:rPr>
              <a:t>The exception is caught using a </a:t>
            </a:r>
            <a:r>
              <a:rPr lang="en-US" altLang="en-US" sz="1900" dirty="0">
                <a:effectLst/>
                <a:latin typeface="Arial Unicode MS"/>
              </a:rPr>
              <a:t>try-catch</a:t>
            </a:r>
            <a:r>
              <a:rPr lang="en-US" altLang="en-US" sz="1900" dirty="0">
                <a:effectLst/>
              </a:rPr>
              <a:t>, or</a:t>
            </a:r>
          </a:p>
          <a:p>
            <a:pPr lvl="2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effectLst/>
                <a:latin typeface="Arial" panose="020B0604020202020204" pitchFamily="34" charset="0"/>
              </a:rPr>
              <a:t>It reaches the JVM, which terminates the program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FFA6-4C1B-0455-6E77-9DFFF9C1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85" y="211583"/>
            <a:ext cx="7765321" cy="599767"/>
          </a:xfrm>
        </p:spPr>
        <p:txBody>
          <a:bodyPr/>
          <a:lstStyle/>
          <a:p>
            <a:r>
              <a:rPr lang="en-IN" dirty="0"/>
              <a:t>🔁 </a:t>
            </a:r>
            <a:r>
              <a:rPr lang="en-IN" dirty="0">
                <a:solidFill>
                  <a:srgbClr val="FFC000"/>
                </a:solidFill>
              </a:rPr>
              <a:t>Propagation </a:t>
            </a:r>
            <a:r>
              <a:rPr lang="en-IN" dirty="0" err="1">
                <a:solidFill>
                  <a:srgbClr val="FFC000"/>
                </a:solidFill>
              </a:rPr>
              <a:t>eg.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147B2-B3D4-97D1-3F51-11019682DDC6}"/>
              </a:ext>
            </a:extLst>
          </p:cNvPr>
          <p:cNvSpPr txBox="1"/>
          <p:nvPr/>
        </p:nvSpPr>
        <p:spPr>
          <a:xfrm>
            <a:off x="507344" y="941819"/>
            <a:ext cx="8129311" cy="2956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ArithmeticException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2D90C-D452-C052-D0A6-557E6FC667C7}"/>
              </a:ext>
            </a:extLst>
          </p:cNvPr>
          <p:cNvSpPr txBox="1"/>
          <p:nvPr/>
        </p:nvSpPr>
        <p:spPr>
          <a:xfrm>
            <a:off x="501442" y="4138187"/>
            <a:ext cx="81293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Exception in thread "main" </a:t>
            </a:r>
            <a:r>
              <a:rPr lang="en-IN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java.lang.ArithmeticException</a:t>
            </a: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: / by zero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at Test.method2(Test.java:13)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at Test.method1(Test.java:9) </a:t>
            </a:r>
            <a:endParaRPr lang="en-IN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at </a:t>
            </a:r>
            <a:r>
              <a:rPr lang="en-IN" b="0" i="0" dirty="0" err="1">
                <a:solidFill>
                  <a:srgbClr val="3794FF"/>
                </a:solidFill>
                <a:effectLst/>
                <a:latin typeface="var(--vscode-repl-font-family)"/>
              </a:rPr>
              <a:t>Test.main</a:t>
            </a:r>
            <a:r>
              <a:rPr lang="en-IN" b="0" i="0" dirty="0">
                <a:solidFill>
                  <a:srgbClr val="3794FF"/>
                </a:solidFill>
                <a:effectLst/>
                <a:latin typeface="var(--vscode-repl-font-family)"/>
              </a:rPr>
              <a:t>(Test.java:5)</a:t>
            </a:r>
            <a:endParaRPr lang="en-IN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55DB10C-BF35-8A44-FBF6-5CBD59C3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42" y="5449760"/>
            <a:ext cx="8135213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method2()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throws an exception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not caught there, so it propagates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method1()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not caught → propagates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caught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JVM handles it → program crashes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D6FB633-569F-0CAE-0516-26C096CF7913}"/>
              </a:ext>
            </a:extLst>
          </p:cNvPr>
          <p:cNvSpPr/>
          <p:nvPr/>
        </p:nvSpPr>
        <p:spPr>
          <a:xfrm>
            <a:off x="709985" y="2589818"/>
            <a:ext cx="289068" cy="621960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302E643C-FCF2-F0E8-6FC1-85D58F451622}"/>
              </a:ext>
            </a:extLst>
          </p:cNvPr>
          <p:cNvSpPr/>
          <p:nvPr/>
        </p:nvSpPr>
        <p:spPr>
          <a:xfrm>
            <a:off x="4093171" y="1923190"/>
            <a:ext cx="289068" cy="602223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09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5821</TotalTime>
  <Words>2426</Words>
  <Application>Microsoft Office PowerPoint</Application>
  <PresentationFormat>On-screen Show (4:3)</PresentationFormat>
  <Paragraphs>405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Unicode MS</vt:lpstr>
      <vt:lpstr>Bookman Old Style</vt:lpstr>
      <vt:lpstr>Consolas</vt:lpstr>
      <vt:lpstr>Rockwell</vt:lpstr>
      <vt:lpstr>var(--vscode-repl-font-family)</vt:lpstr>
      <vt:lpstr>Wingdings</vt:lpstr>
      <vt:lpstr>Damask</vt:lpstr>
      <vt:lpstr>Handling Exceptions in Java</vt:lpstr>
      <vt:lpstr>Error vs exception</vt:lpstr>
      <vt:lpstr>Exception Handling</vt:lpstr>
      <vt:lpstr>🧪Overview</vt:lpstr>
      <vt:lpstr>Handling exception</vt:lpstr>
      <vt:lpstr>PowerPoint Presentation</vt:lpstr>
      <vt:lpstr>PowerPoint Presentation</vt:lpstr>
      <vt:lpstr>🔁 Propagation of Exceptions</vt:lpstr>
      <vt:lpstr>🔁 Propagation eg.</vt:lpstr>
      <vt:lpstr>PowerPoint Presentation</vt:lpstr>
      <vt:lpstr>PowerPoint Presentation</vt:lpstr>
      <vt:lpstr>throw</vt:lpstr>
      <vt:lpstr>Catching and Throwing Exceptions</vt:lpstr>
      <vt:lpstr>Define a Custom Exception</vt:lpstr>
      <vt:lpstr>Handling Multiple Exceptions and Errors</vt:lpstr>
      <vt:lpstr>Multiple Exceptions</vt:lpstr>
      <vt:lpstr>PowerPoint Presentation</vt:lpstr>
      <vt:lpstr>Purpose of Java Exceptions</vt:lpstr>
      <vt:lpstr>Autoclose Resources with Try-with-Resources</vt:lpstr>
      <vt:lpstr>Example</vt:lpstr>
      <vt:lpstr>Recognizing Common Exception Classes</vt:lpstr>
      <vt:lpstr>PowerPoint Presentation</vt:lpstr>
      <vt:lpstr>. 🧠 Java Exception Hierarchy (Simplified)</vt:lpstr>
      <vt:lpstr>✅ Common Checked Exceptions</vt:lpstr>
      <vt:lpstr>⚠️ Common Unchecked Exceptions (Runtime Exceptions)</vt:lpstr>
      <vt:lpstr>Creating Custom Exceptions</vt:lpstr>
      <vt:lpstr>PowerPoint Presentation</vt:lpstr>
      <vt:lpstr>Testing Invariants Using Assertions</vt:lpstr>
      <vt:lpstr>PowerPoint Presentation</vt:lpstr>
      <vt:lpstr>Example</vt:lpstr>
      <vt:lpstr>PowerPoint Presentation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77</cp:revision>
  <dcterms:created xsi:type="dcterms:W3CDTF">2013-01-27T09:14:16Z</dcterms:created>
  <dcterms:modified xsi:type="dcterms:W3CDTF">2025-07-11T09:44:21Z</dcterms:modified>
  <cp:category/>
</cp:coreProperties>
</file>