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3" r:id="rId5"/>
    <p:sldId id="266" r:id="rId6"/>
    <p:sldId id="267" r:id="rId7"/>
    <p:sldId id="264" r:id="rId8"/>
    <p:sldId id="265" r:id="rId9"/>
    <p:sldId id="268" r:id="rId10"/>
    <p:sldId id="269" r:id="rId11"/>
    <p:sldId id="270" r:id="rId12"/>
    <p:sldId id="259" r:id="rId13"/>
    <p:sldId id="271" r:id="rId14"/>
    <p:sldId id="272" r:id="rId15"/>
    <p:sldId id="260" r:id="rId16"/>
    <p:sldId id="261" r:id="rId17"/>
    <p:sldId id="26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507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7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3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47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37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33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2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8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30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4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8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64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1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0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59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Input and Output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Java I/O and Serialization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4742-7BB1-8CBB-EF22-AEC5EA4F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Reading from a URL (Web Resource)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326C2-6E50-7338-4A45-91A43E30C585}"/>
              </a:ext>
            </a:extLst>
          </p:cNvPr>
          <p:cNvSpPr txBox="1"/>
          <p:nvPr/>
        </p:nvSpPr>
        <p:spPr>
          <a:xfrm>
            <a:off x="399143" y="1723052"/>
            <a:ext cx="8345714" cy="45243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java.net.*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"https://example.com"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InputStreamReader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862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E836-0004-CB5B-B105-D6D5D80E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🗃️ 4. Reading/Writing with Byte Streams (e.g., Images, Binary)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65E7F-2236-A467-A8B4-724C2AA8F127}"/>
              </a:ext>
            </a:extLst>
          </p:cNvPr>
          <p:cNvSpPr txBox="1"/>
          <p:nvPr/>
        </p:nvSpPr>
        <p:spPr>
          <a:xfrm>
            <a:off x="268515" y="1908498"/>
            <a:ext cx="8229600" cy="47106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"qq.jpg"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"copy.jpg"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byteData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Write each byte as it's read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"File copied successfully."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getMessage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51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Using Streams to Read and Write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413788"/>
          </a:xfrm>
        </p:spPr>
        <p:txBody>
          <a:bodyPr>
            <a:normAutofit/>
          </a:bodyPr>
          <a:lstStyle/>
          <a:p>
            <a:r>
              <a:rPr dirty="0"/>
              <a:t>- Streams provide a way to read/write data sequentially.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B73F44-09D7-2EFE-6DA4-E688B0C5D8A7}"/>
              </a:ext>
            </a:extLst>
          </p:cNvPr>
          <p:cNvSpPr txBox="1"/>
          <p:nvPr/>
        </p:nvSpPr>
        <p:spPr>
          <a:xfrm>
            <a:off x="532861" y="2474686"/>
            <a:ext cx="7792791" cy="424898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Writing text to a file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"greeting.txt"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fw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Aman!</a:t>
            </a:r>
            <a:r>
              <a:rPr lang="en-IN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Java Streams."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fw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Reading text from a file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"greeting.txt"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073C-673B-75B9-0C1D-B090FC1F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A1991B-E22F-A744-CF39-7B24D3E0AD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037241"/>
              </p:ext>
            </p:extLst>
          </p:nvPr>
        </p:nvGraphicFramePr>
        <p:xfrm>
          <a:off x="817563" y="3075622"/>
          <a:ext cx="7512051" cy="2011680"/>
        </p:xfrm>
        <a:graphic>
          <a:graphicData uri="http://schemas.openxmlformats.org/drawingml/2006/table">
            <a:tbl>
              <a:tblPr/>
              <a:tblGrid>
                <a:gridCol w="2504017">
                  <a:extLst>
                    <a:ext uri="{9D8B030D-6E8A-4147-A177-3AD203B41FA5}">
                      <a16:colId xmlns:a16="http://schemas.microsoft.com/office/drawing/2014/main" val="3969890176"/>
                    </a:ext>
                  </a:extLst>
                </a:gridCol>
                <a:gridCol w="2504017">
                  <a:extLst>
                    <a:ext uri="{9D8B030D-6E8A-4147-A177-3AD203B41FA5}">
                      <a16:colId xmlns:a16="http://schemas.microsoft.com/office/drawing/2014/main" val="3298221168"/>
                    </a:ext>
                  </a:extLst>
                </a:gridCol>
                <a:gridCol w="2504017">
                  <a:extLst>
                    <a:ext uri="{9D8B030D-6E8A-4147-A177-3AD203B41FA5}">
                      <a16:colId xmlns:a16="http://schemas.microsoft.com/office/drawing/2014/main" val="11484956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/>
                        <a:t>Stream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/>
                        <a:t>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800" b="1" dirty="0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86377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Byte Streams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FileInputStream, FileOutputStream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Binary data (e.g., images)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7939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Character Streams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FileReader, FileWriter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Text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60433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Buffered Streams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BufferedReader, BufferedWriter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/>
                        <a:t>Faster text I/O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749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790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2119-9247-618C-82E8-3929175F7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and Reading Objects Using Serialization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416F6-3891-8C71-4F36-A593FFCD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Serialization in Java lets you convert objects into a stream of bytes.</a:t>
            </a:r>
          </a:p>
          <a:p>
            <a:pPr>
              <a:lnSpc>
                <a:spcPct val="250000"/>
              </a:lnSpc>
            </a:pPr>
            <a:r>
              <a:rPr lang="en-US" dirty="0"/>
              <a:t>So they can be saved to a file or transferred over a network</a:t>
            </a:r>
          </a:p>
          <a:p>
            <a:pPr>
              <a:lnSpc>
                <a:spcPct val="250000"/>
              </a:lnSpc>
            </a:pPr>
            <a:r>
              <a:rPr lang="en-US" dirty="0"/>
              <a:t>and later reconstructed using deserialization. </a:t>
            </a:r>
          </a:p>
          <a:p>
            <a:pPr>
              <a:lnSpc>
                <a:spcPct val="250000"/>
              </a:lnSpc>
            </a:pPr>
            <a:r>
              <a:rPr lang="en-US" dirty="0"/>
              <a:t>This is useful for storing object states or persisting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096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76" y="159562"/>
            <a:ext cx="8917324" cy="1312480"/>
          </a:xfrm>
        </p:spPr>
        <p:txBody>
          <a:bodyPr/>
          <a:lstStyle/>
          <a:p>
            <a:pPr algn="ctr"/>
            <a:r>
              <a:rPr dirty="0"/>
              <a:t>Writing and Reading Objects Using Serialization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34E4D-5EC2-91D4-593D-CE7BE9E78344}"/>
              </a:ext>
            </a:extLst>
          </p:cNvPr>
          <p:cNvSpPr txBox="1"/>
          <p:nvPr/>
        </p:nvSpPr>
        <p:spPr>
          <a:xfrm>
            <a:off x="3556001" y="6059695"/>
            <a:ext cx="5504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- Serialization allows writing Java objects to files.</a:t>
            </a:r>
          </a:p>
          <a:p>
            <a:pPr marL="0" indent="0">
              <a:buNone/>
            </a:pPr>
            <a:r>
              <a:rPr lang="en-US" sz="1800" dirty="0"/>
              <a:t>- Deserialization reconstructs objects from files.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52D92E-04F2-9D54-0EA5-F35D598E3D07}"/>
              </a:ext>
            </a:extLst>
          </p:cNvPr>
          <p:cNvSpPr txBox="1"/>
          <p:nvPr/>
        </p:nvSpPr>
        <p:spPr>
          <a:xfrm>
            <a:off x="143220" y="1143765"/>
            <a:ext cx="8857559" cy="56339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throws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Writing Object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oos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ObjectOutputStream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"data.dat"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oos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writeObject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oos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Reading Object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ObjectInputStream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FileInputStream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"data.dat"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ois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readObject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ois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Serializable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Java provides robust support for I/O operations.</a:t>
            </a:r>
          </a:p>
          <a:p>
            <a:r>
              <a:t>- Streams are used for sequential data processing.</a:t>
            </a:r>
          </a:p>
          <a:p>
            <a:r>
              <a:t>- Files, keyboard, and memory can be sources/destinations.</a:t>
            </a:r>
          </a:p>
          <a:p>
            <a:r>
              <a:t>- Serialization is used for object persistence.</a:t>
            </a:r>
          </a:p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Discussions Welcome.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Basics of Input and Output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2060898"/>
            <a:ext cx="7511472" cy="1844475"/>
          </a:xfrm>
        </p:spPr>
        <p:txBody>
          <a:bodyPr>
            <a:normAutofit/>
          </a:bodyPr>
          <a:lstStyle/>
          <a:p>
            <a:r>
              <a:rPr dirty="0"/>
              <a:t>- Java provides I/O operations via java.io and </a:t>
            </a:r>
            <a:r>
              <a:rPr dirty="0" err="1"/>
              <a:t>java.nio</a:t>
            </a:r>
            <a:r>
              <a:rPr dirty="0"/>
              <a:t> packages.</a:t>
            </a:r>
          </a:p>
          <a:p>
            <a:r>
              <a:rPr dirty="0"/>
              <a:t>- Input: Reading data from keyboard, file, or network.</a:t>
            </a:r>
          </a:p>
          <a:p>
            <a:r>
              <a:rPr dirty="0"/>
              <a:t>- Output: Writing data to screen, file, or network.</a:t>
            </a:r>
          </a:p>
          <a:p>
            <a:r>
              <a:rPr dirty="0"/>
              <a:t>Example: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5CFBE-CA0C-889C-7F9F-A79D159D69D2}"/>
              </a:ext>
            </a:extLst>
          </p:cNvPr>
          <p:cNvSpPr txBox="1"/>
          <p:nvPr/>
        </p:nvSpPr>
        <p:spPr>
          <a:xfrm>
            <a:off x="719721" y="3796269"/>
            <a:ext cx="7468584" cy="258532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name: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289253"/>
            <a:ext cx="7511473" cy="931915"/>
          </a:xfrm>
        </p:spPr>
        <p:txBody>
          <a:bodyPr>
            <a:normAutofit fontScale="90000"/>
          </a:bodyPr>
          <a:lstStyle/>
          <a:p>
            <a:r>
              <a:rPr dirty="0"/>
              <a:t>Reading and Writing Data from Different Sources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AF329-AC69-FA22-EEF7-00AC29DC6F41}"/>
              </a:ext>
            </a:extLst>
          </p:cNvPr>
          <p:cNvSpPr txBox="1"/>
          <p:nvPr/>
        </p:nvSpPr>
        <p:spPr>
          <a:xfrm>
            <a:off x="818347" y="1872121"/>
            <a:ext cx="7280624" cy="2221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📂 1. Reading and Writing from Files</a:t>
            </a:r>
          </a:p>
          <a:p>
            <a:pPr>
              <a:lnSpc>
                <a:spcPct val="200000"/>
              </a:lnSpc>
            </a:pPr>
            <a:r>
              <a:rPr lang="en-US" dirty="0"/>
              <a:t>💻 2. Reading from Console (User Input)</a:t>
            </a:r>
          </a:p>
          <a:p>
            <a:pPr>
              <a:lnSpc>
                <a:spcPct val="200000"/>
              </a:lnSpc>
            </a:pPr>
            <a:r>
              <a:rPr lang="en-US" dirty="0"/>
              <a:t>🌐 3. Reading from a URL (Web Resource)</a:t>
            </a:r>
          </a:p>
          <a:p>
            <a:pPr>
              <a:lnSpc>
                <a:spcPct val="200000"/>
              </a:lnSpc>
            </a:pPr>
            <a:r>
              <a:rPr lang="en-US" dirty="0"/>
              <a:t>🗃️ 4. Reading/Writing with Byte Streams (e.g., Images, Binary)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CCD9-26B6-D89E-186E-CA1DFFC2D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218647"/>
            <a:ext cx="7511473" cy="681239"/>
          </a:xfrm>
        </p:spPr>
        <p:txBody>
          <a:bodyPr/>
          <a:lstStyle/>
          <a:p>
            <a:r>
              <a:rPr lang="en-US" dirty="0"/>
              <a:t>📂 1. Reading and Writing from Files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AC7EF2-D948-619E-09DB-F6B9CF67FAFB}"/>
              </a:ext>
            </a:extLst>
          </p:cNvPr>
          <p:cNvSpPr txBox="1"/>
          <p:nvPr/>
        </p:nvSpPr>
        <p:spPr>
          <a:xfrm>
            <a:off x="1770743" y="1633248"/>
            <a:ext cx="4572000" cy="2798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en-US" sz="3200" b="1" cap="none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endParaRPr lang="en-US" altLang="en-US" sz="3200" b="1" cap="none" dirty="0">
              <a:solidFill>
                <a:srgbClr val="92D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en-US" altLang="en-US" sz="3200" b="1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066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7C24-DCA3-9BD4-DE05-CD7FA280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FileOutputStream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D48F7-A1B1-02C1-600E-68B2CBD985D0}"/>
              </a:ext>
            </a:extLst>
          </p:cNvPr>
          <p:cNvSpPr txBox="1"/>
          <p:nvPr/>
        </p:nvSpPr>
        <p:spPr>
          <a:xfrm>
            <a:off x="391885" y="2220305"/>
            <a:ext cx="8280401" cy="36933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 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[]){    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    </a:t>
            </a:r>
          </a:p>
          <a:p>
            <a:pPr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FileOutputStream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getBytes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fout.write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("Not Applicable");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"success..."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    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}    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//"D:\\testout.txt“\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4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63AC-74DD-5441-841D-E5950674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015068"/>
          </a:xfrm>
        </p:spPr>
        <p:txBody>
          <a:bodyPr/>
          <a:lstStyle/>
          <a:p>
            <a:r>
              <a:rPr lang="en-IN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FileWriter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E78FBD-ABD8-9790-42B5-A6BA380A05E3}"/>
              </a:ext>
            </a:extLst>
          </p:cNvPr>
          <p:cNvSpPr txBox="1"/>
          <p:nvPr/>
        </p:nvSpPr>
        <p:spPr>
          <a:xfrm>
            <a:off x="246742" y="1908498"/>
            <a:ext cx="8810172" cy="480131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java.io.*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BufferedWriter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FileWriter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bw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file!"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bw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"data.txt"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 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    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534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0448-A648-DA58-A8F7-8FD8EF4BC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263" y="247675"/>
            <a:ext cx="7511473" cy="949753"/>
          </a:xfrm>
        </p:spPr>
        <p:txBody>
          <a:bodyPr>
            <a:normAutofit/>
          </a:bodyPr>
          <a:lstStyle/>
          <a:p>
            <a:r>
              <a:rPr lang="en-US" altLang="en-US" sz="3600" b="1" cap="none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7946-4BB0-19B9-B8F5-214E6B211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20799"/>
            <a:ext cx="8882743" cy="5174343"/>
          </a:xfrm>
        </p:spPr>
        <p:txBody>
          <a:bodyPr>
            <a:normAutofit fontScale="92500" lnSpcReduction="10000"/>
          </a:bodyPr>
          <a:lstStyle/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u="sng" cap="none" dirty="0">
                <a:solidFill>
                  <a:srgbClr val="92D050"/>
                </a:solidFill>
                <a:effectLst/>
                <a:latin typeface="Google Sans"/>
              </a:rPr>
              <a:t>Data Type</a:t>
            </a:r>
            <a:r>
              <a:rPr lang="en-US" altLang="en-US" sz="2400" cap="none" dirty="0">
                <a:solidFill>
                  <a:srgbClr val="92D050"/>
                </a:solidFill>
                <a:effectLst/>
                <a:latin typeface="Google Sans"/>
              </a:rPr>
              <a:t>:</a:t>
            </a:r>
          </a:p>
          <a:p>
            <a:pPr lvl="1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cap="none" dirty="0">
                <a:solidFill>
                  <a:srgbClr val="92D050"/>
                </a:solidFill>
                <a:effectLst/>
                <a:latin typeface="Google Sans"/>
              </a:rPr>
              <a:t> Used to write raw bytes to a file. </a:t>
            </a:r>
          </a:p>
          <a:p>
            <a:pPr lvl="1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cap="none" dirty="0">
                <a:solidFill>
                  <a:srgbClr val="92D050"/>
                </a:solidFill>
                <a:effectLst/>
                <a:latin typeface="Google Sans"/>
              </a:rPr>
              <a:t>suitable for binary data like images, audio, or serialized objects.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u="sng" cap="none" dirty="0">
                <a:solidFill>
                  <a:srgbClr val="92D050"/>
                </a:solidFill>
                <a:effectLst/>
                <a:latin typeface="Google Sans"/>
              </a:rPr>
              <a:t>Encoding</a:t>
            </a:r>
          </a:p>
          <a:p>
            <a:pPr lvl="1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cap="none" dirty="0">
                <a:solidFill>
                  <a:srgbClr val="92D050"/>
                </a:solidFill>
                <a:effectLst/>
                <a:latin typeface="Google Sans"/>
              </a:rPr>
              <a:t>It does not inherently handle character encoding.</a:t>
            </a:r>
          </a:p>
          <a:p>
            <a:pPr lvl="1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cap="none" dirty="0">
                <a:solidFill>
                  <a:srgbClr val="92D050"/>
                </a:solidFill>
                <a:effectLst/>
                <a:latin typeface="Google Sans"/>
              </a:rPr>
              <a:t> You must explicitly convert the characters to bytes </a:t>
            </a:r>
          </a:p>
          <a:p>
            <a:pPr lvl="1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cap="none" dirty="0">
                <a:solidFill>
                  <a:srgbClr val="92D050"/>
                </a:solidFill>
                <a:effectLst/>
                <a:latin typeface="Google Sans"/>
              </a:rPr>
              <a:t>using a specific character encoding </a:t>
            </a:r>
            <a:r>
              <a:rPr lang="en-US" altLang="en-US" sz="2400" cap="none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String.getBytes</a:t>
            </a:r>
            <a:r>
              <a:rPr lang="en-US" altLang="en-US" sz="2400" cap="none" dirty="0">
                <a:solidFill>
                  <a:srgbClr val="92D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("UTF-8")</a:t>
            </a:r>
            <a:endParaRPr lang="en-US" altLang="en-US" sz="2400" cap="none" dirty="0">
              <a:solidFill>
                <a:srgbClr val="92D050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304523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BD27-8A76-9AE5-5A34-4D6432083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450876"/>
            <a:ext cx="7511473" cy="572382"/>
          </a:xfrm>
        </p:spPr>
        <p:txBody>
          <a:bodyPr>
            <a:noAutofit/>
          </a:bodyPr>
          <a:lstStyle/>
          <a:p>
            <a:r>
              <a:rPr lang="en-US" altLang="en-US" sz="3600" b="1" cap="none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52123-67A6-67C6-8C2D-DBBB7420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257" y="1291771"/>
            <a:ext cx="8157029" cy="5319486"/>
          </a:xfrm>
        </p:spPr>
        <p:txBody>
          <a:bodyPr>
            <a:normAutofit fontScale="92500" lnSpcReduction="20000"/>
          </a:bodyPr>
          <a:lstStyle/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u="sng" cap="none" dirty="0">
                <a:solidFill>
                  <a:srgbClr val="92D050"/>
                </a:solidFill>
                <a:effectLst/>
                <a:latin typeface="Google Sans"/>
              </a:rPr>
              <a:t>Data Type</a:t>
            </a:r>
            <a:r>
              <a:rPr lang="en-US" altLang="en-US" sz="2000" b="1" cap="none" dirty="0">
                <a:solidFill>
                  <a:srgbClr val="92D050"/>
                </a:solidFill>
                <a:effectLst/>
                <a:latin typeface="Google Sans"/>
              </a:rPr>
              <a:t> (</a:t>
            </a:r>
            <a:r>
              <a:rPr lang="en-US" altLang="en-US" sz="2000" cap="none" dirty="0">
                <a:solidFill>
                  <a:srgbClr val="92D050"/>
                </a:solidFill>
                <a:effectLst/>
                <a:latin typeface="Google Sans"/>
              </a:rPr>
              <a:t>ideal for text files)</a:t>
            </a:r>
            <a:endParaRPr lang="en-US" altLang="en-US" sz="2000" b="1" u="sng" cap="none" dirty="0">
              <a:solidFill>
                <a:srgbClr val="92D050"/>
              </a:solidFill>
              <a:effectLst/>
              <a:latin typeface="Google Sans"/>
            </a:endParaRPr>
          </a:p>
          <a:p>
            <a:pPr lvl="1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cap="none" dirty="0">
                <a:solidFill>
                  <a:srgbClr val="92D050"/>
                </a:solidFill>
                <a:effectLst/>
                <a:latin typeface="Google Sans"/>
              </a:rPr>
              <a:t>Used for writing characters to a file. 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u="sng" cap="none" dirty="0">
                <a:solidFill>
                  <a:srgbClr val="92D050"/>
                </a:solidFill>
                <a:effectLst/>
                <a:latin typeface="Google Sans"/>
              </a:rPr>
              <a:t>Encoding</a:t>
            </a:r>
          </a:p>
          <a:p>
            <a:pPr lvl="1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cap="none" dirty="0">
                <a:solidFill>
                  <a:srgbClr val="92D050"/>
                </a:solidFill>
                <a:effectLst/>
                <a:latin typeface="Google Sans"/>
              </a:rPr>
              <a:t>It automatically uses the default character encoding of the underlying operating system to convert characters into bytes.</a:t>
            </a:r>
          </a:p>
          <a:p>
            <a:pPr lvl="1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cap="none" dirty="0">
                <a:solidFill>
                  <a:srgbClr val="92D050"/>
                </a:solidFill>
                <a:effectLst/>
                <a:latin typeface="Google Sans"/>
              </a:rPr>
              <a:t>No manually manage byte conversions.</a:t>
            </a:r>
          </a:p>
          <a:p>
            <a:pPr marL="4572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u="sng" cap="none" dirty="0">
                <a:solidFill>
                  <a:srgbClr val="92D050"/>
                </a:solidFill>
                <a:effectLst/>
                <a:latin typeface="Google Sans"/>
              </a:rPr>
              <a:t>Underlying Mechanism</a:t>
            </a:r>
            <a:r>
              <a:rPr lang="en-US" altLang="en-US" sz="2000" cap="none" dirty="0">
                <a:solidFill>
                  <a:srgbClr val="92D050"/>
                </a:solidFill>
                <a:effectLst/>
                <a:latin typeface="Google Sans"/>
              </a:rPr>
              <a:t> </a:t>
            </a:r>
          </a:p>
          <a:p>
            <a:pPr lvl="1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cap="none" dirty="0">
                <a:solidFill>
                  <a:srgbClr val="92D050"/>
                </a:solidFill>
                <a:effectLst/>
                <a:latin typeface="Google Sans"/>
              </a:rPr>
              <a:t>Internally, </a:t>
            </a:r>
            <a:r>
              <a:rPr lang="en-US" altLang="en-US" sz="2000" cap="none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FileWriter</a:t>
            </a:r>
            <a:r>
              <a:rPr lang="en-US" altLang="en-US" sz="2000" cap="none" dirty="0">
                <a:solidFill>
                  <a:srgbClr val="92D050"/>
                </a:solidFill>
                <a:effectLst/>
                <a:latin typeface="Google Sans"/>
              </a:rPr>
              <a:t> often wraps a </a:t>
            </a:r>
            <a:r>
              <a:rPr lang="en-US" altLang="en-US" sz="2000" cap="none" dirty="0" err="1">
                <a:solidFill>
                  <a:srgbClr val="92D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FileOutputStream</a:t>
            </a:r>
            <a:r>
              <a:rPr lang="en-US" altLang="en-US" sz="2000" cap="none" dirty="0">
                <a:solidFill>
                  <a:srgbClr val="92D050"/>
                </a:solidFill>
                <a:effectLst/>
                <a:latin typeface="Google Sans"/>
              </a:rPr>
              <a:t> and provides a character-oriented interface on top of it.</a:t>
            </a:r>
          </a:p>
          <a:p>
            <a:pPr lvl="1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cap="none" dirty="0">
                <a:solidFill>
                  <a:srgbClr val="92D050"/>
                </a:solidFill>
                <a:effectLst/>
                <a:latin typeface="Google Sans"/>
              </a:rPr>
              <a:t> handling the character-to-byte conversion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60850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7C8F-8B1A-F1F5-9938-2998D1EA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💻 2. Reading from Console (User Input)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DB3F8-22DC-CA12-0352-9E594BA91686}"/>
              </a:ext>
            </a:extLst>
          </p:cNvPr>
          <p:cNvSpPr txBox="1"/>
          <p:nvPr/>
        </p:nvSpPr>
        <p:spPr>
          <a:xfrm>
            <a:off x="1052286" y="2851919"/>
            <a:ext cx="73805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name: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nextLine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9200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197</TotalTime>
  <Words>1335</Words>
  <Application>Microsoft Office PowerPoint</Application>
  <PresentationFormat>On-screen Show (4:3)</PresentationFormat>
  <Paragraphs>185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Consolas</vt:lpstr>
      <vt:lpstr>Courier New</vt:lpstr>
      <vt:lpstr>Google Sans</vt:lpstr>
      <vt:lpstr>Mesh</vt:lpstr>
      <vt:lpstr>Input and Output in Java</vt:lpstr>
      <vt:lpstr>Basics of Input and Output in Java</vt:lpstr>
      <vt:lpstr>Reading and Writing Data from Different Sources</vt:lpstr>
      <vt:lpstr>📂 1. Reading and Writing from Files</vt:lpstr>
      <vt:lpstr>FileOutputStream</vt:lpstr>
      <vt:lpstr>FileWriter</vt:lpstr>
      <vt:lpstr>FileOutputStream</vt:lpstr>
      <vt:lpstr>FileWriter</vt:lpstr>
      <vt:lpstr>💻 2. Reading from Console (User Input)</vt:lpstr>
      <vt:lpstr>3. Reading from a URL (Web Resource)</vt:lpstr>
      <vt:lpstr>🗃️ 4. Reading/Writing with Byte Streams (e.g., Images, Binary)</vt:lpstr>
      <vt:lpstr>Using Streams to Read and Write Files</vt:lpstr>
      <vt:lpstr>PowerPoint Presentation</vt:lpstr>
      <vt:lpstr>Writing and Reading Objects Using Serialization</vt:lpstr>
      <vt:lpstr>Writing and Reading Objects Using Serialization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12</cp:revision>
  <dcterms:created xsi:type="dcterms:W3CDTF">2013-01-27T09:14:16Z</dcterms:created>
  <dcterms:modified xsi:type="dcterms:W3CDTF">2025-07-12T09:01:27Z</dcterms:modified>
  <cp:category/>
</cp:coreProperties>
</file>