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70" r:id="rId10"/>
    <p:sldId id="262" r:id="rId11"/>
    <p:sldId id="271" r:id="rId12"/>
    <p:sldId id="263" r:id="rId13"/>
    <p:sldId id="272" r:id="rId14"/>
    <p:sldId id="264" r:id="rId15"/>
    <p:sldId id="273" r:id="rId16"/>
    <p:sldId id="274" r:id="rId17"/>
    <p:sldId id="265" r:id="rId18"/>
    <p:sldId id="275" r:id="rId19"/>
    <p:sldId id="276" r:id="rId20"/>
    <p:sldId id="280" r:id="rId21"/>
    <p:sldId id="277" r:id="rId22"/>
    <p:sldId id="278" r:id="rId23"/>
    <p:sldId id="279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47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5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2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85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2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43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20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4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3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2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3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02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ava/ref_hashmap_containsvalue.asp" TargetMode="External"/><Relationship Id="rId13" Type="http://schemas.openxmlformats.org/officeDocument/2006/relationships/hyperlink" Target="https://www.w3schools.com/java/ref_hashmap_isempty.asp" TargetMode="External"/><Relationship Id="rId18" Type="http://schemas.openxmlformats.org/officeDocument/2006/relationships/hyperlink" Target="https://www.w3schools.com/java/ref_hashmap_putifabsent.asp" TargetMode="External"/><Relationship Id="rId3" Type="http://schemas.openxmlformats.org/officeDocument/2006/relationships/hyperlink" Target="https://www.w3schools.com/java/ref_hashmap_clone.asp" TargetMode="External"/><Relationship Id="rId21" Type="http://schemas.openxmlformats.org/officeDocument/2006/relationships/hyperlink" Target="https://www.w3schools.com/java/ref_hashmap_replaceall.asp" TargetMode="External"/><Relationship Id="rId7" Type="http://schemas.openxmlformats.org/officeDocument/2006/relationships/hyperlink" Target="https://www.w3schools.com/java/ref_hashmap_containskey.asp" TargetMode="External"/><Relationship Id="rId12" Type="http://schemas.openxmlformats.org/officeDocument/2006/relationships/hyperlink" Target="https://www.w3schools.com/java/ref_hashmap_getordefault.asp" TargetMode="External"/><Relationship Id="rId17" Type="http://schemas.openxmlformats.org/officeDocument/2006/relationships/hyperlink" Target="https://www.w3schools.com/java/ref_hashmap_putall.asp" TargetMode="External"/><Relationship Id="rId2" Type="http://schemas.openxmlformats.org/officeDocument/2006/relationships/hyperlink" Target="https://www.w3schools.com/java/ref_hashmap_clear.asp" TargetMode="External"/><Relationship Id="rId16" Type="http://schemas.openxmlformats.org/officeDocument/2006/relationships/hyperlink" Target="https://www.w3schools.com/java/ref_hashmap_put.asp" TargetMode="External"/><Relationship Id="rId20" Type="http://schemas.openxmlformats.org/officeDocument/2006/relationships/hyperlink" Target="https://www.w3schools.com/java/ref_hashmap_replace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ref_hashmap_computeifpresent.asp" TargetMode="External"/><Relationship Id="rId11" Type="http://schemas.openxmlformats.org/officeDocument/2006/relationships/hyperlink" Target="https://www.w3schools.com/java/ref_hashmap_get.asp" TargetMode="External"/><Relationship Id="rId5" Type="http://schemas.openxmlformats.org/officeDocument/2006/relationships/hyperlink" Target="https://www.w3schools.com/java/ref_hashmap_computeifabsent.asp" TargetMode="External"/><Relationship Id="rId15" Type="http://schemas.openxmlformats.org/officeDocument/2006/relationships/hyperlink" Target="https://www.w3schools.com/java/ref_hashmap_merge.asp" TargetMode="External"/><Relationship Id="rId23" Type="http://schemas.openxmlformats.org/officeDocument/2006/relationships/hyperlink" Target="https://www.w3schools.com/java/ref_hashmap_values.asp" TargetMode="External"/><Relationship Id="rId10" Type="http://schemas.openxmlformats.org/officeDocument/2006/relationships/hyperlink" Target="https://www.w3schools.com/java/ref_hashmap_foreach.asp" TargetMode="External"/><Relationship Id="rId19" Type="http://schemas.openxmlformats.org/officeDocument/2006/relationships/hyperlink" Target="https://www.w3schools.com/java/ref_hashmap_remove.asp" TargetMode="External"/><Relationship Id="rId4" Type="http://schemas.openxmlformats.org/officeDocument/2006/relationships/hyperlink" Target="https://www.w3schools.com/java/ref_hashmap_compute.asp" TargetMode="External"/><Relationship Id="rId9" Type="http://schemas.openxmlformats.org/officeDocument/2006/relationships/hyperlink" Target="https://www.w3schools.com/java/ref_hashmap_entryset.asp" TargetMode="External"/><Relationship Id="rId14" Type="http://schemas.openxmlformats.org/officeDocument/2006/relationships/hyperlink" Target="https://www.w3schools.com/java/ref_hashmap_keyset.asp" TargetMode="External"/><Relationship Id="rId22" Type="http://schemas.openxmlformats.org/officeDocument/2006/relationships/hyperlink" Target="https://www.w3schools.com/java/ref_hashmap_size.as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Collections and Generics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Java Programming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253" y="684510"/>
            <a:ext cx="7511473" cy="678243"/>
          </a:xfrm>
        </p:spPr>
        <p:txBody>
          <a:bodyPr>
            <a:normAutofit/>
          </a:bodyPr>
          <a:lstStyle/>
          <a:p>
            <a:pPr algn="ctr"/>
            <a:r>
              <a:rPr sz="3600" b="1" dirty="0">
                <a:solidFill>
                  <a:srgbClr val="FFC000"/>
                </a:solidFill>
              </a:rPr>
              <a:t>Implementing a </a:t>
            </a:r>
            <a:r>
              <a:rPr sz="3600" b="1" dirty="0" err="1">
                <a:solidFill>
                  <a:srgbClr val="FFC000"/>
                </a:solidFill>
              </a:rPr>
              <a:t>TreeSet</a:t>
            </a:r>
            <a:endParaRPr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store unique elements in a sorted and ascending order</a:t>
            </a:r>
            <a:r>
              <a:rPr lang="en-US" dirty="0"/>
              <a:t>, </a:t>
            </a:r>
          </a:p>
          <a:p>
            <a:r>
              <a:rPr lang="en-US" dirty="0"/>
              <a:t>and retrieve them efficiently. </a:t>
            </a:r>
          </a:p>
          <a:p>
            <a:r>
              <a:rPr lang="en-US" dirty="0"/>
              <a:t>uses a </a:t>
            </a:r>
            <a:r>
              <a:rPr lang="en-US" b="1" dirty="0"/>
              <a:t>Red-Black Tree</a:t>
            </a:r>
            <a:r>
              <a:rPr lang="en-US" dirty="0"/>
              <a:t> structure to keep everything organized.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 err="1"/>
              <a:t>TreeSet</a:t>
            </a:r>
            <a:r>
              <a:rPr dirty="0"/>
              <a:t>&lt;Integer&gt; numbers = new </a:t>
            </a:r>
            <a:r>
              <a:rPr dirty="0" err="1"/>
              <a:t>TreeSet</a:t>
            </a:r>
            <a:r>
              <a:rPr dirty="0"/>
              <a:t>&lt;&gt;();</a:t>
            </a:r>
          </a:p>
          <a:p>
            <a:pPr marL="0" indent="0">
              <a:buNone/>
            </a:pPr>
            <a:r>
              <a:rPr dirty="0" err="1"/>
              <a:t>numbers.add</a:t>
            </a:r>
            <a:r>
              <a:rPr dirty="0"/>
              <a:t>(20);</a:t>
            </a:r>
          </a:p>
          <a:p>
            <a:pPr marL="0" indent="0">
              <a:buNone/>
            </a:pPr>
            <a:r>
              <a:rPr dirty="0" err="1"/>
              <a:t>numbers.add</a:t>
            </a:r>
            <a:r>
              <a:rPr dirty="0"/>
              <a:t>(10);</a:t>
            </a:r>
          </a:p>
          <a:p>
            <a:pPr marL="0" indent="0">
              <a:buNone/>
            </a:pPr>
            <a:r>
              <a:rPr dirty="0" err="1"/>
              <a:t>System.out.println</a:t>
            </a:r>
            <a:r>
              <a:rPr dirty="0"/>
              <a:t>(numbers); // Sorted Output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5C07-E4EA-F920-1B05-04EC2970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68695"/>
            <a:ext cx="7511473" cy="65464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err="1">
                <a:solidFill>
                  <a:srgbClr val="FFC000"/>
                </a:solidFill>
              </a:rPr>
              <a:t>TreeSet</a:t>
            </a:r>
            <a:r>
              <a:rPr lang="en-IN" sz="3600" b="1" dirty="0">
                <a:solidFill>
                  <a:srgbClr val="FFC000"/>
                </a:solidFill>
              </a:rPr>
              <a:t>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340EB5-9E8A-3DA3-6523-AC22418FBB47}"/>
              </a:ext>
            </a:extLst>
          </p:cNvPr>
          <p:cNvSpPr txBox="1"/>
          <p:nvPr/>
        </p:nvSpPr>
        <p:spPr>
          <a:xfrm>
            <a:off x="436433" y="1010258"/>
            <a:ext cx="8265115" cy="36933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"C++"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techSet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Duplicate, will be ignored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1ABC2E-98F5-CDD0-6E1B-5E9DF07E9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95" y="5044189"/>
            <a:ext cx="727571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 defTabSz="9144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ED365B"/>
                </a:solidFill>
                <a:latin typeface="Consolas" panose="020B0609020204030204" pitchFamily="49" charset="0"/>
              </a:rPr>
              <a:t>add()</a:t>
            </a:r>
            <a:r>
              <a:rPr lang="en-US" altLang="en-US" dirty="0">
                <a:solidFill>
                  <a:srgbClr val="E8E6E3"/>
                </a:solidFill>
                <a:latin typeface="Verdana" panose="020B0604030504040204" pitchFamily="34" charset="0"/>
              </a:rPr>
              <a:t> 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E6E3"/>
                </a:solidFill>
                <a:effectLst/>
                <a:latin typeface="Verdana" panose="020B0604030504040204" pitchFamily="34" charset="0"/>
              </a:rPr>
              <a:t>o add elements to a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D365B"/>
                </a:solidFill>
                <a:effectLst/>
                <a:latin typeface="Consolas" panose="020B0609020204030204" pitchFamily="49" charset="0"/>
              </a:rPr>
              <a:t>TreeSet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D365B"/>
                </a:solidFill>
                <a:effectLst/>
                <a:latin typeface="Consolas" panose="020B0609020204030204" pitchFamily="49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E8E6E3"/>
              </a:solidFill>
              <a:effectLst/>
              <a:latin typeface="Verdana" panose="020B0604030504040204" pitchFamily="34" charset="0"/>
            </a:endParaRP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ED365B"/>
                </a:solidFill>
                <a:latin typeface="Consolas" panose="020B0609020204030204" pitchFamily="49" charset="0"/>
              </a:rPr>
              <a:t>contains()</a:t>
            </a:r>
            <a:r>
              <a:rPr lang="en-US" altLang="en-US" dirty="0">
                <a:solidFill>
                  <a:srgbClr val="E8E6E3"/>
                </a:solidFill>
                <a:latin typeface="Verdana" panose="020B0604030504040204" pitchFamily="34" charset="0"/>
              </a:rPr>
              <a:t> to check if an element exists.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ED365B"/>
                </a:solidFill>
                <a:latin typeface="Consolas" panose="020B0609020204030204" pitchFamily="49" charset="0"/>
              </a:rPr>
              <a:t>remove()</a:t>
            </a:r>
            <a:r>
              <a:rPr lang="en-US" altLang="en-US" dirty="0">
                <a:solidFill>
                  <a:srgbClr val="E8E6E3"/>
                </a:solidFill>
                <a:latin typeface="Verdana" panose="020B0604030504040204" pitchFamily="34" charset="0"/>
              </a:rPr>
              <a:t> to remove an element.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ED365B"/>
                </a:solidFill>
                <a:latin typeface="Consolas" panose="020B0609020204030204" pitchFamily="49" charset="0"/>
              </a:rPr>
              <a:t>clear()</a:t>
            </a:r>
            <a:r>
              <a:rPr lang="en-US" altLang="en-US" dirty="0">
                <a:solidFill>
                  <a:srgbClr val="E8E6E3"/>
                </a:solidFill>
                <a:latin typeface="Verdana" panose="020B0604030504040204" pitchFamily="34" charset="0"/>
              </a:rPr>
              <a:t> to remove all elements:</a:t>
            </a:r>
            <a:r>
              <a:rPr lang="en-US" altLang="en-US" sz="800" dirty="0"/>
              <a:t> </a:t>
            </a:r>
            <a:endParaRPr lang="en-US" altLang="en-US" sz="3200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ED365B"/>
                </a:solidFill>
                <a:latin typeface="Consolas" panose="020B0609020204030204" pitchFamily="49" charset="0"/>
              </a:rPr>
              <a:t>size()</a:t>
            </a:r>
            <a:r>
              <a:rPr lang="en-US" altLang="en-US" dirty="0">
                <a:solidFill>
                  <a:srgbClr val="E8E6E3"/>
                </a:solidFill>
                <a:latin typeface="Verdana" panose="020B0604030504040204" pitchFamily="34" charset="0"/>
              </a:rPr>
              <a:t> to count how many unique elements are in the set.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8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b="1" dirty="0">
                <a:solidFill>
                  <a:srgbClr val="FFC000"/>
                </a:solidFill>
              </a:rPr>
              <a:t>Implementing a HashMap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180" y="1908498"/>
            <a:ext cx="7511472" cy="534818"/>
          </a:xfrm>
        </p:spPr>
        <p:txBody>
          <a:bodyPr/>
          <a:lstStyle/>
          <a:p>
            <a:r>
              <a:rPr dirty="0"/>
              <a:t>- HashMap stores key-value pairs.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61EC8-690B-0E45-480D-46977CB3BA67}"/>
              </a:ext>
            </a:extLst>
          </p:cNvPr>
          <p:cNvSpPr txBox="1"/>
          <p:nvPr/>
        </p:nvSpPr>
        <p:spPr>
          <a:xfrm>
            <a:off x="560438" y="2458178"/>
            <a:ext cx="832398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studentMap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studentMap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studentMap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"Riya"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studentMap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entrySet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Name: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17E747-2B07-2831-6EED-C96C914CA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55910"/>
              </p:ext>
            </p:extLst>
          </p:nvPr>
        </p:nvGraphicFramePr>
        <p:xfrm>
          <a:off x="283169" y="361561"/>
          <a:ext cx="8300391" cy="5883778"/>
        </p:xfrm>
        <a:graphic>
          <a:graphicData uri="http://schemas.openxmlformats.org/drawingml/2006/table">
            <a:tbl>
              <a:tblPr/>
              <a:tblGrid>
                <a:gridCol w="2131383">
                  <a:extLst>
                    <a:ext uri="{9D8B030D-6E8A-4147-A177-3AD203B41FA5}">
                      <a16:colId xmlns:a16="http://schemas.microsoft.com/office/drawing/2014/main" val="134823497"/>
                    </a:ext>
                  </a:extLst>
                </a:gridCol>
                <a:gridCol w="4386311">
                  <a:extLst>
                    <a:ext uri="{9D8B030D-6E8A-4147-A177-3AD203B41FA5}">
                      <a16:colId xmlns:a16="http://schemas.microsoft.com/office/drawing/2014/main" val="2712908789"/>
                    </a:ext>
                  </a:extLst>
                </a:gridCol>
                <a:gridCol w="1782697">
                  <a:extLst>
                    <a:ext uri="{9D8B030D-6E8A-4147-A177-3AD203B41FA5}">
                      <a16:colId xmlns:a16="http://schemas.microsoft.com/office/drawing/2014/main" val="317782570"/>
                    </a:ext>
                  </a:extLst>
                </a:gridCol>
              </a:tblGrid>
              <a:tr h="11004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Method</a:t>
                      </a: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Description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Return Type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80245"/>
                  </a:ext>
                </a:extLst>
              </a:tr>
              <a:tr h="11004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2"/>
                        </a:rPr>
                        <a:t>clear()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Remove all entries from the map.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void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729843"/>
                  </a:ext>
                </a:extLst>
              </a:tr>
              <a:tr h="11004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3"/>
                        </a:rPr>
                        <a:t>clone()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Create a copy of the HashMap.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Object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241481"/>
                  </a:ext>
                </a:extLst>
              </a:tr>
              <a:tr h="24433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4"/>
                        </a:rPr>
                        <a:t>compute()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Compute a value for an entry based on its key and the current value (if it has one)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>
                          <a:effectLst/>
                        </a:rPr>
                        <a:t>V</a:t>
                      </a:r>
                      <a:endParaRPr lang="en-IN" sz="1200">
                        <a:effectLst/>
                      </a:endParaRP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316696"/>
                  </a:ext>
                </a:extLst>
              </a:tr>
              <a:tr h="27790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5"/>
                        </a:rPr>
                        <a:t>computeIfAbsent()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Compute a value for an entry based on its key only if an entry using the key does not already exist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 dirty="0">
                          <a:effectLst/>
                        </a:rPr>
                        <a:t>V</a:t>
                      </a:r>
                      <a:endParaRPr lang="en-IN" sz="1200" dirty="0">
                        <a:effectLst/>
                      </a:endParaRP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963733"/>
                  </a:ext>
                </a:extLst>
              </a:tr>
              <a:tr h="345052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6"/>
                        </a:rPr>
                        <a:t>computeIfPresent()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dirty="0">
                          <a:effectLst/>
                        </a:rPr>
                        <a:t>Compute a new value for an entry based on its key and current value but only if an entry with the key already exists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>
                          <a:effectLst/>
                        </a:rPr>
                        <a:t>V</a:t>
                      </a:r>
                      <a:endParaRPr lang="en-IN" sz="1200">
                        <a:effectLst/>
                      </a:endParaRP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439580"/>
                  </a:ext>
                </a:extLst>
              </a:tr>
              <a:tr h="17718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7"/>
                        </a:rPr>
                        <a:t>containsKey()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Indicate if an entry with the specified key exists in the map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boolean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237938"/>
                  </a:ext>
                </a:extLst>
              </a:tr>
              <a:tr h="17718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8"/>
                        </a:rPr>
                        <a:t>containsValue()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Indicate if an entry with the specified value exists in the map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boolean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021772"/>
                  </a:ext>
                </a:extLst>
              </a:tr>
              <a:tr h="17718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9"/>
                        </a:rPr>
                        <a:t>entrySet()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Return a set of all entries in the map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Set&lt; Map.Entry&lt;K,V&gt; &gt;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78631"/>
                  </a:ext>
                </a:extLst>
              </a:tr>
              <a:tr h="14361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0"/>
                        </a:rPr>
                        <a:t>forEach()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Perform an action on every entry in the map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void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060093"/>
                  </a:ext>
                </a:extLst>
              </a:tr>
              <a:tr h="14361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1"/>
                        </a:rPr>
                        <a:t>get()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dirty="0">
                          <a:effectLst/>
                        </a:rPr>
                        <a:t>Return the value of the entry with a specified key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>
                          <a:effectLst/>
                        </a:rPr>
                        <a:t>V</a:t>
                      </a:r>
                      <a:endParaRPr lang="en-IN" sz="1200">
                        <a:effectLst/>
                      </a:endParaRP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451092"/>
                  </a:ext>
                </a:extLst>
              </a:tr>
              <a:tr h="27790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2"/>
                        </a:rPr>
                        <a:t>getOrDefault()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Return the value of the entry with a specified key or a default value if the entry is not found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>
                          <a:effectLst/>
                        </a:rPr>
                        <a:t>V</a:t>
                      </a:r>
                      <a:endParaRPr lang="en-IN" sz="1200">
                        <a:effectLst/>
                      </a:endParaRP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28515"/>
                  </a:ext>
                </a:extLst>
              </a:tr>
              <a:tr h="11004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3"/>
                        </a:rPr>
                        <a:t>isEmpty()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Indicate whether the map is empty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boolean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252202"/>
                  </a:ext>
                </a:extLst>
              </a:tr>
              <a:tr h="11004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4"/>
                        </a:rPr>
                        <a:t>keySet()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Return a set of all keys in the map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Set&lt;</a:t>
                      </a:r>
                      <a:r>
                        <a:rPr lang="en-IN" sz="1200" i="1">
                          <a:effectLst/>
                        </a:rPr>
                        <a:t>K</a:t>
                      </a:r>
                      <a:r>
                        <a:rPr lang="en-IN" sz="1200">
                          <a:effectLst/>
                        </a:rPr>
                        <a:t>&gt;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76074"/>
                  </a:ext>
                </a:extLst>
              </a:tr>
              <a:tr h="31148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5"/>
                        </a:rPr>
                        <a:t>merge()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Compute a value for an entry based on its key and value or write a specific value if the entry does not yet exist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>
                          <a:effectLst/>
                        </a:rPr>
                        <a:t>V</a:t>
                      </a:r>
                      <a:endParaRPr lang="en-IN" sz="1200">
                        <a:effectLst/>
                      </a:endParaRP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421518"/>
                  </a:ext>
                </a:extLst>
              </a:tr>
              <a:tr h="76471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6"/>
                        </a:rPr>
                        <a:t>put()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Write an entry into the map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>
                          <a:effectLst/>
                        </a:rPr>
                        <a:t>V</a:t>
                      </a:r>
                      <a:endParaRPr lang="en-IN" sz="1200">
                        <a:effectLst/>
                      </a:endParaRP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780176"/>
                  </a:ext>
                </a:extLst>
              </a:tr>
              <a:tr h="14361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7"/>
                        </a:rPr>
                        <a:t>putAll()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Write all of the entries from another map into this one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void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88082"/>
                  </a:ext>
                </a:extLst>
              </a:tr>
              <a:tr h="24433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8"/>
                        </a:rPr>
                        <a:t>putIfAbsent()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Write an entry into the map but only if an entry with the same key does not already exist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>
                          <a:effectLst/>
                        </a:rPr>
                        <a:t>V</a:t>
                      </a:r>
                      <a:endParaRPr lang="en-IN" sz="1200">
                        <a:effectLst/>
                      </a:endParaRP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951586"/>
                  </a:ext>
                </a:extLst>
              </a:tr>
              <a:tr h="11004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19"/>
                        </a:rPr>
                        <a:t>remove()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Remove an entry from the map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>
                          <a:effectLst/>
                        </a:rPr>
                        <a:t>V</a:t>
                      </a:r>
                      <a:r>
                        <a:rPr lang="en-IN" sz="1200">
                          <a:effectLst/>
                        </a:rPr>
                        <a:t>|boolean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77999"/>
                  </a:ext>
                </a:extLst>
              </a:tr>
              <a:tr h="14361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20"/>
                        </a:rPr>
                        <a:t>replace()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Write to an entry in the map only if it exists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i="1">
                          <a:effectLst/>
                        </a:rPr>
                        <a:t>V</a:t>
                      </a:r>
                      <a:r>
                        <a:rPr lang="en-IN" sz="1200">
                          <a:effectLst/>
                        </a:rPr>
                        <a:t>|boolean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559857"/>
                  </a:ext>
                </a:extLst>
              </a:tr>
              <a:tr h="17718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21"/>
                        </a:rPr>
                        <a:t>replaceAll()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Replaces the value of every entry with the result of an operation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void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442909"/>
                  </a:ext>
                </a:extLst>
              </a:tr>
              <a:tr h="14361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22"/>
                        </a:rPr>
                        <a:t>size()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Return the number of entries in the map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</a:rPr>
                        <a:t>int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27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550729"/>
                  </a:ext>
                </a:extLst>
              </a:tr>
              <a:tr h="17718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>
                          <a:effectLst/>
                          <a:hlinkClick r:id="rId23"/>
                        </a:rPr>
                        <a:t>values()</a:t>
                      </a:r>
                      <a:endParaRPr lang="en-IN" sz="1200">
                        <a:effectLst/>
                      </a:endParaRPr>
                    </a:p>
                  </a:txBody>
                  <a:tcPr marL="9326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A3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>
                          <a:effectLst/>
                        </a:rPr>
                        <a:t>Return a collection containing all of the values in the map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A3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200" dirty="0">
                          <a:effectLst/>
                        </a:rPr>
                        <a:t>Collection&lt;</a:t>
                      </a:r>
                      <a:r>
                        <a:rPr lang="en-IN" sz="1200" i="1" dirty="0">
                          <a:effectLst/>
                        </a:rPr>
                        <a:t>V</a:t>
                      </a:r>
                      <a:r>
                        <a:rPr lang="en-IN" sz="1200" dirty="0">
                          <a:effectLst/>
                        </a:rPr>
                        <a:t>&gt;</a:t>
                      </a:r>
                    </a:p>
                  </a:txBody>
                  <a:tcPr marL="4663" marR="4663" marT="4663" marB="4663">
                    <a:lnL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3E4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3A3E4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1A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3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5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b="1" dirty="0">
                <a:solidFill>
                  <a:srgbClr val="FFC000"/>
                </a:solidFill>
              </a:rPr>
              <a:t>Implementing a Deque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Deque (Double Ended Queue) supports insertion/removal at both ends.</a:t>
            </a:r>
            <a:endParaRPr lang="en-IN" dirty="0"/>
          </a:p>
          <a:p>
            <a:r>
              <a:rPr lang="en-US" dirty="0"/>
              <a:t>can use a Deque as a </a:t>
            </a:r>
            <a:r>
              <a:rPr lang="en-US" b="1" dirty="0"/>
              <a:t>stack (LIFO)</a:t>
            </a:r>
            <a:r>
              <a:rPr lang="en-US" dirty="0"/>
              <a:t> or a </a:t>
            </a:r>
            <a:r>
              <a:rPr lang="en-US" b="1" dirty="0"/>
              <a:t>queue (FIFO)</a:t>
            </a:r>
            <a:r>
              <a:rPr lang="en-US" dirty="0"/>
              <a:t>.</a:t>
            </a:r>
            <a:endParaRPr dirty="0"/>
          </a:p>
          <a:p>
            <a:r>
              <a:rPr dirty="0"/>
              <a:t>Example:</a:t>
            </a:r>
            <a:endParaRPr lang="en-IN" dirty="0"/>
          </a:p>
          <a:p>
            <a:endParaRPr dirty="0"/>
          </a:p>
          <a:p>
            <a:pPr marL="0" indent="0">
              <a:buNone/>
            </a:pPr>
            <a:r>
              <a:rPr dirty="0"/>
              <a:t>Deque&lt;String&gt; deque = new </a:t>
            </a:r>
            <a:r>
              <a:rPr dirty="0" err="1"/>
              <a:t>ArrayDeque</a:t>
            </a:r>
            <a:r>
              <a:rPr dirty="0"/>
              <a:t>&lt;&gt;();</a:t>
            </a:r>
          </a:p>
          <a:p>
            <a:pPr marL="0" indent="0">
              <a:buNone/>
            </a:pPr>
            <a:r>
              <a:rPr dirty="0" err="1"/>
              <a:t>deque.addFirst</a:t>
            </a:r>
            <a:r>
              <a:rPr dirty="0"/>
              <a:t>("A");</a:t>
            </a:r>
          </a:p>
          <a:p>
            <a:pPr marL="0" indent="0">
              <a:buNone/>
            </a:pPr>
            <a:r>
              <a:rPr dirty="0" err="1"/>
              <a:t>deque.addLast</a:t>
            </a:r>
            <a:r>
              <a:rPr dirty="0"/>
              <a:t>("B");</a:t>
            </a:r>
          </a:p>
          <a:p>
            <a:pPr marL="0" indent="0">
              <a:buNone/>
            </a:pPr>
            <a:r>
              <a:rPr dirty="0" err="1"/>
              <a:t>System.out.println</a:t>
            </a:r>
            <a:r>
              <a:rPr dirty="0"/>
              <a:t>(deque);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A7BF-5223-069A-DD01-7F200F1F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C000"/>
                </a:solidFill>
              </a:rPr>
              <a:t>Dequeue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92A78-91F7-C8CF-4642-3A008F6F3A21}"/>
              </a:ext>
            </a:extLst>
          </p:cNvPr>
          <p:cNvSpPr txBox="1"/>
          <p:nvPr/>
        </p:nvSpPr>
        <p:spPr>
          <a:xfrm>
            <a:off x="289068" y="2231919"/>
            <a:ext cx="8365286" cy="401815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ArrayDeque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Add elements at both ends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addFirst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addLast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Peek elements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"Front: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peekFirst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"Rear: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peekLast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Remove elements from both ends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removeFirst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removeLast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"Deque after removals: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deque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752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F0A5-3EA2-6F9F-42DC-9EB22B2C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C000"/>
                </a:solidFill>
              </a:rPr>
              <a:t>🧰 Dequeue methods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502B73-04E6-8ADF-53AE-91E277A11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16820"/>
              </p:ext>
            </p:extLst>
          </p:nvPr>
        </p:nvGraphicFramePr>
        <p:xfrm>
          <a:off x="362690" y="2113668"/>
          <a:ext cx="8462745" cy="4041777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06109">
                  <a:extLst>
                    <a:ext uri="{9D8B030D-6E8A-4147-A177-3AD203B41FA5}">
                      <a16:colId xmlns:a16="http://schemas.microsoft.com/office/drawing/2014/main" val="3954869219"/>
                    </a:ext>
                  </a:extLst>
                </a:gridCol>
                <a:gridCol w="1620321">
                  <a:extLst>
                    <a:ext uri="{9D8B030D-6E8A-4147-A177-3AD203B41FA5}">
                      <a16:colId xmlns:a16="http://schemas.microsoft.com/office/drawing/2014/main" val="3626394863"/>
                    </a:ext>
                  </a:extLst>
                </a:gridCol>
                <a:gridCol w="4436315">
                  <a:extLst>
                    <a:ext uri="{9D8B030D-6E8A-4147-A177-3AD203B41FA5}">
                      <a16:colId xmlns:a16="http://schemas.microsoft.com/office/drawing/2014/main" val="2348227462"/>
                    </a:ext>
                  </a:extLst>
                </a:gridCol>
              </a:tblGrid>
              <a:tr h="35145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1"/>
                        <a:t>Operation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1" dirty="0"/>
                        <a:t>Method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700" b="1" dirty="0"/>
                        <a:t>Description</a:t>
                      </a:r>
                    </a:p>
                  </a:txBody>
                  <a:tcPr marL="87865" marR="87865" marT="43932" marB="43932" anchor="ctr"/>
                </a:tc>
                <a:extLst>
                  <a:ext uri="{0D108BD9-81ED-4DB2-BD59-A6C34878D82A}">
                    <a16:rowId xmlns:a16="http://schemas.microsoft.com/office/drawing/2014/main" val="1581820867"/>
                  </a:ext>
                </a:extLst>
              </a:tr>
              <a:tr h="615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Add to front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>
                          <a:solidFill>
                            <a:srgbClr val="00B050"/>
                          </a:solidFill>
                        </a:rPr>
                        <a:t>addFirst(e)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Adds element to front</a:t>
                      </a:r>
                    </a:p>
                  </a:txBody>
                  <a:tcPr marL="87865" marR="87865" marT="43932" marB="43932" anchor="ctr"/>
                </a:tc>
                <a:extLst>
                  <a:ext uri="{0D108BD9-81ED-4DB2-BD59-A6C34878D82A}">
                    <a16:rowId xmlns:a16="http://schemas.microsoft.com/office/drawing/2014/main" val="1111211073"/>
                  </a:ext>
                </a:extLst>
              </a:tr>
              <a:tr h="615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Add to back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>
                          <a:solidFill>
                            <a:srgbClr val="00B050"/>
                          </a:solidFill>
                        </a:rPr>
                        <a:t>addLast(e)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Adds element to back</a:t>
                      </a:r>
                    </a:p>
                  </a:txBody>
                  <a:tcPr marL="87865" marR="87865" marT="43932" marB="43932" anchor="ctr"/>
                </a:tc>
                <a:extLst>
                  <a:ext uri="{0D108BD9-81ED-4DB2-BD59-A6C34878D82A}">
                    <a16:rowId xmlns:a16="http://schemas.microsoft.com/office/drawing/2014/main" val="2746339807"/>
                  </a:ext>
                </a:extLst>
              </a:tr>
              <a:tr h="615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Remove from front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>
                          <a:solidFill>
                            <a:srgbClr val="00B050"/>
                          </a:solidFill>
                        </a:rPr>
                        <a:t>removeFirst()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Removes and returns front element</a:t>
                      </a:r>
                    </a:p>
                  </a:txBody>
                  <a:tcPr marL="87865" marR="87865" marT="43932" marB="43932" anchor="ctr"/>
                </a:tc>
                <a:extLst>
                  <a:ext uri="{0D108BD9-81ED-4DB2-BD59-A6C34878D82A}">
                    <a16:rowId xmlns:a16="http://schemas.microsoft.com/office/drawing/2014/main" val="897712437"/>
                  </a:ext>
                </a:extLst>
              </a:tr>
              <a:tr h="615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Remove from back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>
                          <a:solidFill>
                            <a:srgbClr val="00B050"/>
                          </a:solidFill>
                        </a:rPr>
                        <a:t>removeLast()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Removes and returns rear element</a:t>
                      </a:r>
                    </a:p>
                  </a:txBody>
                  <a:tcPr marL="87865" marR="87865" marT="43932" marB="43932" anchor="ctr"/>
                </a:tc>
                <a:extLst>
                  <a:ext uri="{0D108BD9-81ED-4DB2-BD59-A6C34878D82A}">
                    <a16:rowId xmlns:a16="http://schemas.microsoft.com/office/drawing/2014/main" val="2774428079"/>
                  </a:ext>
                </a:extLst>
              </a:tr>
              <a:tr h="615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Peek front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>
                          <a:solidFill>
                            <a:srgbClr val="00B050"/>
                          </a:solidFill>
                        </a:rPr>
                        <a:t>peekFirst()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Looks at front without removing</a:t>
                      </a:r>
                    </a:p>
                  </a:txBody>
                  <a:tcPr marL="87865" marR="87865" marT="43932" marB="43932" anchor="ctr"/>
                </a:tc>
                <a:extLst>
                  <a:ext uri="{0D108BD9-81ED-4DB2-BD59-A6C34878D82A}">
                    <a16:rowId xmlns:a16="http://schemas.microsoft.com/office/drawing/2014/main" val="3991440092"/>
                  </a:ext>
                </a:extLst>
              </a:tr>
              <a:tr h="615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Peek back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dirty="0" err="1">
                          <a:solidFill>
                            <a:srgbClr val="00B050"/>
                          </a:solidFill>
                        </a:rPr>
                        <a:t>peekLast</a:t>
                      </a:r>
                      <a:r>
                        <a:rPr lang="en-IN" sz="1700" b="1" dirty="0">
                          <a:solidFill>
                            <a:srgbClr val="00B050"/>
                          </a:solidFill>
                        </a:rPr>
                        <a:t>()</a:t>
                      </a:r>
                    </a:p>
                  </a:txBody>
                  <a:tcPr marL="87865" marR="87865" marT="43932" marB="4393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Looks at rear without removing</a:t>
                      </a:r>
                    </a:p>
                  </a:txBody>
                  <a:tcPr marL="87865" marR="87865" marT="43932" marB="43932" anchor="ctr"/>
                </a:tc>
                <a:extLst>
                  <a:ext uri="{0D108BD9-81ED-4DB2-BD59-A6C34878D82A}">
                    <a16:rowId xmlns:a16="http://schemas.microsoft.com/office/drawing/2014/main" val="278594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4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b="1" dirty="0">
                <a:solidFill>
                  <a:srgbClr val="FFC000"/>
                </a:solidFill>
              </a:rPr>
              <a:t>Ordering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Collections can be ordered using Comparator or Comparable.</a:t>
            </a:r>
          </a:p>
          <a:p>
            <a:endParaRPr/>
          </a:p>
          <a:p>
            <a:r>
              <a:t>Example:</a:t>
            </a:r>
          </a:p>
          <a:p>
            <a:r>
              <a:t>Collections.sort(list); // Natural order</a:t>
            </a:r>
          </a:p>
          <a:p>
            <a:r>
              <a:t>list.sort(Comparator.reverseOrder()); // Custom order</a:t>
            </a:r>
          </a:p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65DD64-FA06-AA5D-703D-C1A2CFA67073}"/>
              </a:ext>
            </a:extLst>
          </p:cNvPr>
          <p:cNvSpPr txBox="1"/>
          <p:nvPr/>
        </p:nvSpPr>
        <p:spPr>
          <a:xfrm>
            <a:off x="135685" y="2516109"/>
            <a:ext cx="8872629" cy="378731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"Riya"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"Kunal"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Ascending alphabetical order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"Sorted: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232C458-4719-0FE0-8864-BEC5D3872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8347" y="959872"/>
            <a:ext cx="77155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📚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Sorting a List with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Collections.sort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5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3A54-D91E-A1C7-A666-D963616D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🧮 </a:t>
            </a:r>
            <a:r>
              <a:rPr lang="en-US" b="1" dirty="0">
                <a:solidFill>
                  <a:srgbClr val="FFC000"/>
                </a:solidFill>
              </a:rPr>
              <a:t>Sorting in Descending Order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EADE-3DAB-DF47-5A5C-5B43B8154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61" y="2077480"/>
            <a:ext cx="7511472" cy="1466916"/>
          </a:xfrm>
        </p:spPr>
        <p:txBody>
          <a:bodyPr/>
          <a:lstStyle/>
          <a:p>
            <a:pPr marL="0" indent="0">
              <a:buNone/>
            </a:pPr>
            <a:r>
              <a:rPr lang="en-IN" dirty="0" err="1">
                <a:effectLst/>
              </a:rPr>
              <a:t>Collections.sort</a:t>
            </a:r>
            <a:r>
              <a:rPr lang="en-IN" dirty="0">
                <a:effectLst/>
              </a:rPr>
              <a:t>(names, </a:t>
            </a:r>
            <a:r>
              <a:rPr lang="en-IN" dirty="0" err="1">
                <a:effectLst/>
              </a:rPr>
              <a:t>Collections.reverseOrder</a:t>
            </a:r>
            <a:r>
              <a:rPr lang="en-IN" dirty="0">
                <a:effectLst/>
              </a:rPr>
              <a:t>());</a:t>
            </a:r>
          </a:p>
          <a:p>
            <a:pPr marL="0" indent="0">
              <a:buNone/>
            </a:pPr>
            <a:r>
              <a:rPr lang="en-IN" dirty="0" err="1">
                <a:effectLst/>
              </a:rPr>
              <a:t>names.sort</a:t>
            </a:r>
            <a:r>
              <a:rPr lang="en-IN" dirty="0">
                <a:effectLst/>
              </a:rPr>
              <a:t>((a, b) -&gt; </a:t>
            </a:r>
            <a:r>
              <a:rPr lang="en-IN" dirty="0" err="1">
                <a:effectLst/>
              </a:rPr>
              <a:t>b.compareTo</a:t>
            </a:r>
            <a:r>
              <a:rPr lang="en-IN" dirty="0">
                <a:effectLst/>
              </a:rPr>
              <a:t>(a));  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// Comparator: Lambda for descending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56B3B6-3151-EE70-66E8-54272D198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54" y="4745124"/>
            <a:ext cx="7782912" cy="100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Comparator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an interface used to define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sorting logic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objects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you don’t want to modify the original class to implement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Comparable</a:t>
            </a:r>
            <a:r>
              <a:rPr lang="en-US" altLang="en-US" sz="1600" dirty="0">
                <a:latin typeface="Arial Unicode MS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solidFill>
                  <a:srgbClr val="FFC000"/>
                </a:solidFill>
              </a:rPr>
              <a:t>Introduction to Collections and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Collections are containers for storing groups of objects.</a:t>
            </a:r>
          </a:p>
          <a:p>
            <a:r>
              <a:t>- Generics allow classes and methods to operate on typed objects.</a:t>
            </a:r>
          </a:p>
          <a:p>
            <a:r>
              <a:t>- They provide type safety and reduce runtime errors.</a:t>
            </a:r>
          </a:p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0388-9CFB-17DE-BCA4-348E697AB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💡 Why Use Comparator?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77A93B-CB21-0CB9-F76A-95212DEF4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2234" y="1660350"/>
            <a:ext cx="6946197" cy="166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sort objects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modifying the original class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define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sorting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by name, then by ID)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keep logic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reusable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5880F3-256F-799C-EE5A-F2F057E6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517294"/>
              </p:ext>
            </p:extLst>
          </p:nvPr>
        </p:nvGraphicFramePr>
        <p:xfrm>
          <a:off x="292877" y="4136031"/>
          <a:ext cx="8314639" cy="2286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259010">
                  <a:extLst>
                    <a:ext uri="{9D8B030D-6E8A-4147-A177-3AD203B41FA5}">
                      <a16:colId xmlns:a16="http://schemas.microsoft.com/office/drawing/2014/main" val="1264223622"/>
                    </a:ext>
                  </a:extLst>
                </a:gridCol>
                <a:gridCol w="3232847">
                  <a:extLst>
                    <a:ext uri="{9D8B030D-6E8A-4147-A177-3AD203B41FA5}">
                      <a16:colId xmlns:a16="http://schemas.microsoft.com/office/drawing/2014/main" val="3522971710"/>
                    </a:ext>
                  </a:extLst>
                </a:gridCol>
                <a:gridCol w="3822782">
                  <a:extLst>
                    <a:ext uri="{9D8B030D-6E8A-4147-A177-3AD203B41FA5}">
                      <a16:colId xmlns:a16="http://schemas.microsoft.com/office/drawing/2014/main" val="10735364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Trait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Comparable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>
                          <a:solidFill>
                            <a:srgbClr val="FFC000"/>
                          </a:solidFill>
                        </a:rPr>
                        <a:t>Comparator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2270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 err="1"/>
                        <a:t>compareTo</a:t>
                      </a:r>
                      <a:r>
                        <a:rPr lang="en-IN" sz="1600" dirty="0"/>
                        <a:t>(T other)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600" dirty="0"/>
                        <a:t>compare(T obj1, T obj2)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37476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Implemented in the class itself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Passed to sort methods externally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661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Single natural ordering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Multiple custom orderings 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47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02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E976-ED59-AADE-C337-A2C429DE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Set&lt;Integer&gt; scores = new </a:t>
            </a:r>
            <a:r>
              <a:rPr lang="en-IN" dirty="0" err="1"/>
              <a:t>TreeSet</a:t>
            </a:r>
            <a:r>
              <a:rPr lang="en-IN" dirty="0"/>
              <a:t>&lt;&gt;();</a:t>
            </a:r>
          </a:p>
          <a:p>
            <a:pPr marL="0" indent="0">
              <a:buNone/>
            </a:pPr>
            <a:r>
              <a:rPr lang="en-IN" dirty="0" err="1"/>
              <a:t>scores.add</a:t>
            </a:r>
            <a:r>
              <a:rPr lang="en-IN" dirty="0"/>
              <a:t>(95);</a:t>
            </a:r>
          </a:p>
          <a:p>
            <a:pPr marL="0" indent="0">
              <a:buNone/>
            </a:pPr>
            <a:r>
              <a:rPr lang="en-IN" dirty="0" err="1"/>
              <a:t>scores.add</a:t>
            </a:r>
            <a:r>
              <a:rPr lang="en-IN" dirty="0"/>
              <a:t>(85);</a:t>
            </a:r>
          </a:p>
          <a:p>
            <a:pPr marL="0" indent="0">
              <a:buNone/>
            </a:pPr>
            <a:r>
              <a:rPr lang="en-IN" dirty="0" err="1"/>
              <a:t>scores.add</a:t>
            </a:r>
            <a:r>
              <a:rPr lang="en-IN" dirty="0"/>
              <a:t>(90);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TreeSet</a:t>
            </a:r>
            <a:r>
              <a:rPr lang="en-IN" dirty="0"/>
              <a:t>: " + scores);  // Auto-sorted ascending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FC908E-CDCA-E478-997E-EC5F9BB0D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18347" y="990648"/>
            <a:ext cx="67324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🌳 3.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Using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TreeSet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for Auto-Sorting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6881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12CD-95FF-2364-699D-B51D461C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253" y="51864"/>
            <a:ext cx="7511473" cy="9510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👔 4. </a:t>
            </a:r>
            <a:r>
              <a:rPr lang="en-US" b="1" dirty="0">
                <a:solidFill>
                  <a:srgbClr val="FFC000"/>
                </a:solidFill>
              </a:rPr>
              <a:t>Ordering Custom Objects with Comparator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564A5-7F94-5590-63AA-A979A6FA2947}"/>
              </a:ext>
            </a:extLst>
          </p:cNvPr>
          <p:cNvSpPr txBox="1"/>
          <p:nvPr/>
        </p:nvSpPr>
        <p:spPr>
          <a:xfrm>
            <a:off x="153384" y="1759774"/>
            <a:ext cx="8489171" cy="48013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"Riya"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"Kunal"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Comparator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Sort by name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"Sorted by name: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		{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-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name;  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854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2985-7ED8-0280-FAE7-15C8D7F2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🧠 Summary Table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B1340F-F2C1-9B39-F3A6-2E37233DE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41986"/>
              </p:ext>
            </p:extLst>
          </p:nvPr>
        </p:nvGraphicFramePr>
        <p:xfrm>
          <a:off x="817563" y="2344102"/>
          <a:ext cx="7512051" cy="34747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504017">
                  <a:extLst>
                    <a:ext uri="{9D8B030D-6E8A-4147-A177-3AD203B41FA5}">
                      <a16:colId xmlns:a16="http://schemas.microsoft.com/office/drawing/2014/main" val="176566925"/>
                    </a:ext>
                  </a:extLst>
                </a:gridCol>
                <a:gridCol w="2504017">
                  <a:extLst>
                    <a:ext uri="{9D8B030D-6E8A-4147-A177-3AD203B41FA5}">
                      <a16:colId xmlns:a16="http://schemas.microsoft.com/office/drawing/2014/main" val="2903778835"/>
                    </a:ext>
                  </a:extLst>
                </a:gridCol>
                <a:gridCol w="2504017">
                  <a:extLst>
                    <a:ext uri="{9D8B030D-6E8A-4147-A177-3AD203B41FA5}">
                      <a16:colId xmlns:a16="http://schemas.microsoft.com/office/drawing/2014/main" val="214120288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>
                          <a:solidFill>
                            <a:srgbClr val="FFC000"/>
                          </a:solidFill>
                        </a:rPr>
                        <a:t>Collection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>
                          <a:solidFill>
                            <a:srgbClr val="FFC000"/>
                          </a:solidFill>
                        </a:rPr>
                        <a:t>Sorting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>
                          <a:solidFill>
                            <a:srgbClr val="FFC000"/>
                          </a:solidFill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45895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List&lt;T&gt;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Collections.sort() / List.sort()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Works with Comparable or Comparator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99552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TreeSet&lt;T&gt;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Sorted automatically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No duplicates; natural or custom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93572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Stream&lt;T&gt;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.sorted()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 be used for chaining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3307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Custom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Comparator / Comparable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Enables multi-level sorting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998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30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Collections manage groups of objects efficiently.</a:t>
            </a:r>
          </a:p>
          <a:p>
            <a:r>
              <a:t>- Generics provide compile-time type safety.</a:t>
            </a:r>
          </a:p>
          <a:p>
            <a:r>
              <a:t>- ArrayList, TreeSet, HashMap, and Deque support various use-cases.</a:t>
            </a:r>
          </a:p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are welcome.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Creating a Custom Generic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81" y="1805203"/>
            <a:ext cx="8660253" cy="484926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30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lets you write code that works with any data type, using a placeholder like </a:t>
            </a:r>
            <a:r>
              <a:rPr lang="en-US" altLang="en-US" sz="2300" cap="none" dirty="0">
                <a:solidFill>
                  <a:schemeClr val="tx1"/>
                </a:solidFill>
                <a:effectLst/>
                <a:latin typeface="Arial Unicode MS"/>
              </a:rPr>
              <a:t>&lt;T&gt;</a:t>
            </a:r>
            <a:r>
              <a:rPr lang="en-US" altLang="en-US" sz="2300" cap="none" dirty="0">
                <a:solidFill>
                  <a:schemeClr val="tx1"/>
                </a:solidFill>
                <a:effectLst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en-US" sz="230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super useful when creating data structures or utility classes. </a:t>
            </a:r>
          </a:p>
          <a:p>
            <a:pPr>
              <a:lnSpc>
                <a:spcPct val="120000"/>
              </a:lnSpc>
            </a:pPr>
            <a:r>
              <a:rPr sz="2300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Generics provide type-safe code reuse.</a:t>
            </a:r>
          </a:p>
          <a:p>
            <a:pPr>
              <a:lnSpc>
                <a:spcPct val="120000"/>
              </a:lnSpc>
            </a:pPr>
            <a:endParaRPr dirty="0"/>
          </a:p>
          <a:p>
            <a:pPr>
              <a:lnSpc>
                <a:spcPct val="120000"/>
              </a:lnSpc>
            </a:pPr>
            <a:r>
              <a:rPr dirty="0"/>
              <a:t>Example:</a:t>
            </a:r>
          </a:p>
          <a:p>
            <a:pPr marL="0" indent="0">
              <a:lnSpc>
                <a:spcPct val="120000"/>
              </a:lnSpc>
              <a:buNone/>
            </a:pPr>
            <a:r>
              <a:rPr dirty="0"/>
              <a:t>class Box&lt;T&gt; {</a:t>
            </a:r>
          </a:p>
          <a:p>
            <a:pPr marL="0" indent="0">
              <a:lnSpc>
                <a:spcPct val="120000"/>
              </a:lnSpc>
              <a:buNone/>
            </a:pPr>
            <a:r>
              <a:rPr dirty="0"/>
              <a:t>    private T value;</a:t>
            </a:r>
          </a:p>
          <a:p>
            <a:pPr marL="0" indent="0">
              <a:lnSpc>
                <a:spcPct val="120000"/>
              </a:lnSpc>
              <a:buNone/>
            </a:pPr>
            <a:r>
              <a:rPr dirty="0"/>
              <a:t>    public void set(T value) { </a:t>
            </a:r>
            <a:r>
              <a:rPr dirty="0" err="1"/>
              <a:t>this.value</a:t>
            </a:r>
            <a:r>
              <a:rPr dirty="0"/>
              <a:t> = value; }</a:t>
            </a:r>
          </a:p>
          <a:p>
            <a:pPr marL="0" indent="0">
              <a:lnSpc>
                <a:spcPct val="120000"/>
              </a:lnSpc>
              <a:buNone/>
            </a:pPr>
            <a:r>
              <a:rPr dirty="0"/>
              <a:t>    public T get() { return value; }</a:t>
            </a:r>
          </a:p>
          <a:p>
            <a:pPr marL="0" indent="0">
              <a:lnSpc>
                <a:spcPct val="120000"/>
              </a:lnSpc>
              <a:buNone/>
            </a:pPr>
            <a:r>
              <a:rPr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dirty="0"/>
              <a:t>Box&lt;Integer&gt; </a:t>
            </a:r>
            <a:r>
              <a:rPr dirty="0" err="1"/>
              <a:t>intBox</a:t>
            </a:r>
            <a:r>
              <a:rPr dirty="0"/>
              <a:t> = new Box&lt;&gt;();</a:t>
            </a:r>
          </a:p>
          <a:p>
            <a:pPr marL="0" indent="0">
              <a:lnSpc>
                <a:spcPct val="120000"/>
              </a:lnSpc>
              <a:buNone/>
            </a:pPr>
            <a:r>
              <a:rPr dirty="0" err="1"/>
              <a:t>intBox.set</a:t>
            </a:r>
            <a:r>
              <a:rPr dirty="0"/>
              <a:t>(100);</a:t>
            </a:r>
          </a:p>
          <a:p>
            <a:pPr>
              <a:lnSpc>
                <a:spcPct val="120000"/>
              </a:lnSpc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A58C-3D36-A5C5-7062-D7C15EE90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53947"/>
            <a:ext cx="7511473" cy="684142"/>
          </a:xfrm>
        </p:spPr>
        <p:txBody>
          <a:bodyPr/>
          <a:lstStyle/>
          <a:p>
            <a:r>
              <a:rPr lang="en-IN" dirty="0"/>
              <a:t>Example: </a:t>
            </a:r>
            <a:r>
              <a:rPr lang="en-IN" dirty="0">
                <a:solidFill>
                  <a:srgbClr val="FFC000"/>
                </a:solidFill>
              </a:rPr>
              <a:t>Custom Generic Class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931E-1C9F-66B3-422B-B0BCD2DE3E9C}"/>
              </a:ext>
            </a:extLst>
          </p:cNvPr>
          <p:cNvSpPr txBox="1"/>
          <p:nvPr/>
        </p:nvSpPr>
        <p:spPr>
          <a:xfrm>
            <a:off x="135685" y="1720292"/>
            <a:ext cx="8607159" cy="480131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u="sng" dirty="0">
                <a:solidFill>
                  <a:srgbClr val="4EC9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nameBox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nameBox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nameBox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u="sng" dirty="0">
                <a:solidFill>
                  <a:srgbClr val="4EC9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Integer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ageBox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ageBox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ageBox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 generic class with a type parameter 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	{	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	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			{	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item;			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23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4217E4-D54D-D58D-CE1C-F81CF78D6BE0}"/>
              </a:ext>
            </a:extLst>
          </p:cNvPr>
          <p:cNvSpPr txBox="1"/>
          <p:nvPr/>
        </p:nvSpPr>
        <p:spPr>
          <a:xfrm>
            <a:off x="2339094" y="4613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C000"/>
                </a:solidFill>
              </a:rPr>
              <a:t>🧠 Why Use Generics?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BBCA6C-4F62-AE1A-B1D2-860991080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805881"/>
              </p:ext>
            </p:extLst>
          </p:nvPr>
        </p:nvGraphicFramePr>
        <p:xfrm>
          <a:off x="115540" y="1006424"/>
          <a:ext cx="8786586" cy="1828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393293">
                  <a:extLst>
                    <a:ext uri="{9D8B030D-6E8A-4147-A177-3AD203B41FA5}">
                      <a16:colId xmlns:a16="http://schemas.microsoft.com/office/drawing/2014/main" val="2603621050"/>
                    </a:ext>
                  </a:extLst>
                </a:gridCol>
                <a:gridCol w="4393293">
                  <a:extLst>
                    <a:ext uri="{9D8B030D-6E8A-4147-A177-3AD203B41FA5}">
                      <a16:colId xmlns:a16="http://schemas.microsoft.com/office/drawing/2014/main" val="2597496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108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✅ Type Safety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Catches type errors at compile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578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Reusability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One class for any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241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Clean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No need for casting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205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Better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Avoids runtime type checks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3466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790DDB-5B6E-4F6B-00DB-306B157E9C4F}"/>
              </a:ext>
            </a:extLst>
          </p:cNvPr>
          <p:cNvSpPr txBox="1"/>
          <p:nvPr/>
        </p:nvSpPr>
        <p:spPr>
          <a:xfrm>
            <a:off x="2286000" y="324580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FFC000"/>
                </a:solidFill>
              </a:rPr>
              <a:t>🔮 Multiple Type </a:t>
            </a:r>
            <a:r>
              <a:rPr lang="fr-FR" sz="2400" b="1" dirty="0" err="1">
                <a:solidFill>
                  <a:srgbClr val="FFC000"/>
                </a:solidFill>
              </a:rPr>
              <a:t>Parameters</a:t>
            </a:r>
            <a:endParaRPr lang="en-IN" sz="2400" b="1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D9A41-2D02-ABA7-29AB-185493AB37AE}"/>
              </a:ext>
            </a:extLst>
          </p:cNvPr>
          <p:cNvSpPr txBox="1"/>
          <p:nvPr/>
        </p:nvSpPr>
        <p:spPr>
          <a:xfrm>
            <a:off x="115540" y="3838321"/>
            <a:ext cx="8786586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key;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value;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1546311-B9FA-3CE8-B065-CA21B795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11" y="6273653"/>
            <a:ext cx="749756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Usage:           Pair&lt;String, Integer&gt; student = new Pair&lt;&gt;("Aman", 101);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1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884720"/>
          </a:xfrm>
        </p:spPr>
        <p:txBody>
          <a:bodyPr/>
          <a:lstStyle/>
          <a:p>
            <a:pPr algn="ctr"/>
            <a:r>
              <a:rPr dirty="0">
                <a:solidFill>
                  <a:srgbClr val="FFC000"/>
                </a:solidFill>
              </a:rPr>
              <a:t>Type Inference Diamond</a:t>
            </a:r>
            <a:r>
              <a:rPr lang="en-IN" dirty="0">
                <a:solidFill>
                  <a:srgbClr val="FFC000"/>
                </a:solidFill>
              </a:rPr>
              <a:t> &lt; &gt;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56" y="1482332"/>
            <a:ext cx="7511472" cy="1368102"/>
          </a:xfrm>
        </p:spPr>
        <p:txBody>
          <a:bodyPr>
            <a:normAutofit/>
          </a:bodyPr>
          <a:lstStyle/>
          <a:p>
            <a:r>
              <a:rPr dirty="0"/>
              <a:t>The diamond operator (&lt;&gt;) simplifies instantiation.</a:t>
            </a:r>
            <a:endParaRPr lang="en-IN" dirty="0"/>
          </a:p>
          <a:p>
            <a:r>
              <a:rPr lang="en-US" altLang="en-US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working with generics simpler and cleaner</a:t>
            </a:r>
          </a:p>
          <a:p>
            <a:r>
              <a:rPr lang="en-US" altLang="en-US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letting the compiler infer types based on context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7B2CBB-6B88-8D77-6BDA-4329140361BF}"/>
              </a:ext>
            </a:extLst>
          </p:cNvPr>
          <p:cNvSpPr txBox="1"/>
          <p:nvPr/>
        </p:nvSpPr>
        <p:spPr>
          <a:xfrm>
            <a:off x="2894921" y="3003817"/>
            <a:ext cx="5783030" cy="11212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lnSpc>
                <a:spcPct val="2000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11EFFB-057C-C398-C5D6-96848678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7196"/>
              </p:ext>
            </p:extLst>
          </p:nvPr>
        </p:nvGraphicFramePr>
        <p:xfrm>
          <a:off x="305542" y="4396218"/>
          <a:ext cx="8532916" cy="14630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223496">
                  <a:extLst>
                    <a:ext uri="{9D8B030D-6E8A-4147-A177-3AD203B41FA5}">
                      <a16:colId xmlns:a16="http://schemas.microsoft.com/office/drawing/2014/main" val="1469024502"/>
                    </a:ext>
                  </a:extLst>
                </a:gridCol>
                <a:gridCol w="5309420">
                  <a:extLst>
                    <a:ext uri="{9D8B030D-6E8A-4147-A177-3AD203B41FA5}">
                      <a16:colId xmlns:a16="http://schemas.microsoft.com/office/drawing/2014/main" val="2212993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718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Less Typing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Avoids repeating types on both sides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600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Improved Readability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Cleaner and more concise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08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✅ Safe and Smart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Compiler guarantees type correctness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72842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solidFill>
                  <a:srgbClr val="FFC000"/>
                </a:solidFill>
              </a:rPr>
              <a:t>Creating a Collection by Using Generics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cap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you to create type-safe, reusable, and flexible data structures. </a:t>
            </a:r>
          </a:p>
          <a:p>
            <a:r>
              <a:rPr dirty="0"/>
              <a:t>- Generics define the type of objects stored.</a:t>
            </a:r>
          </a:p>
          <a:p>
            <a:r>
              <a:rPr dirty="0"/>
              <a:t>Example:</a:t>
            </a:r>
            <a:endParaRPr lang="en-IN" dirty="0"/>
          </a:p>
          <a:p>
            <a:endParaRPr dirty="0"/>
          </a:p>
          <a:p>
            <a:pPr marL="0" indent="0">
              <a:buNone/>
            </a:pPr>
            <a:r>
              <a:rPr dirty="0"/>
              <a:t>List&lt;String&gt; names = new </a:t>
            </a:r>
            <a:r>
              <a:rPr dirty="0" err="1"/>
              <a:t>ArrayList</a:t>
            </a:r>
            <a:r>
              <a:rPr dirty="0"/>
              <a:t>&lt;&gt;();</a:t>
            </a:r>
          </a:p>
          <a:p>
            <a:pPr marL="0" indent="0">
              <a:buNone/>
            </a:pPr>
            <a:r>
              <a:rPr dirty="0" err="1"/>
              <a:t>names.add</a:t>
            </a:r>
            <a:r>
              <a:rPr dirty="0"/>
              <a:t>("Alice");</a:t>
            </a:r>
          </a:p>
          <a:p>
            <a:pPr marL="0" indent="0">
              <a:buNone/>
            </a:pPr>
            <a:r>
              <a:rPr dirty="0" err="1"/>
              <a:t>names.add</a:t>
            </a:r>
            <a:r>
              <a:rPr dirty="0"/>
              <a:t>("Bob");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263" y="375902"/>
            <a:ext cx="7511473" cy="902418"/>
          </a:xfrm>
        </p:spPr>
        <p:txBody>
          <a:bodyPr>
            <a:normAutofit/>
          </a:bodyPr>
          <a:lstStyle/>
          <a:p>
            <a:pPr algn="ctr"/>
            <a:r>
              <a:rPr sz="3600" b="1" dirty="0">
                <a:solidFill>
                  <a:srgbClr val="FFC000"/>
                </a:solidFill>
              </a:rPr>
              <a:t>Implementing an </a:t>
            </a:r>
            <a:r>
              <a:rPr sz="3600" b="1" dirty="0" err="1">
                <a:solidFill>
                  <a:srgbClr val="FFC000"/>
                </a:solidFill>
              </a:rPr>
              <a:t>ArrayList</a:t>
            </a:r>
            <a:endParaRPr sz="36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671" y="1223189"/>
            <a:ext cx="7511472" cy="682302"/>
          </a:xfrm>
        </p:spPr>
        <p:txBody>
          <a:bodyPr>
            <a:normAutofit/>
          </a:bodyPr>
          <a:lstStyle/>
          <a:p>
            <a:r>
              <a:rPr sz="2000" dirty="0"/>
              <a:t>- </a:t>
            </a:r>
            <a:r>
              <a:rPr sz="2000" dirty="0" err="1"/>
              <a:t>ArrayList</a:t>
            </a:r>
            <a:r>
              <a:rPr sz="2000" dirty="0"/>
              <a:t> is a resizable array implementation.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1013B-28DD-1B96-D86E-81C30064203F}"/>
              </a:ext>
            </a:extLst>
          </p:cNvPr>
          <p:cNvSpPr txBox="1"/>
          <p:nvPr/>
        </p:nvSpPr>
        <p:spPr>
          <a:xfrm>
            <a:off x="495546" y="2671306"/>
            <a:ext cx="791859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u="sng" dirty="0">
                <a:solidFill>
                  <a:srgbClr val="4EC9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"Riya"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"Kunal"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F1B-4F53-AD1F-4462-A0FBE7B9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937814"/>
          </a:xfrm>
        </p:spPr>
        <p:txBody>
          <a:bodyPr/>
          <a:lstStyle/>
          <a:p>
            <a:pPr algn="ctr"/>
            <a:r>
              <a:rPr lang="en-IN" b="1" dirty="0" err="1">
                <a:solidFill>
                  <a:srgbClr val="FFC000"/>
                </a:solidFill>
              </a:rPr>
              <a:t>Arraylist</a:t>
            </a:r>
            <a:r>
              <a:rPr lang="en-IN" b="1" dirty="0">
                <a:solidFill>
                  <a:srgbClr val="FFC000"/>
                </a:solidFill>
              </a:rPr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347F-B10A-C7EC-BD1B-88E28BE0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add(E element): Appends the specified element to the end of the list.</a:t>
            </a:r>
          </a:p>
          <a:p>
            <a:r>
              <a:rPr lang="en-US" dirty="0"/>
              <a:t>get(int index): Returns the element at the specified position.</a:t>
            </a:r>
          </a:p>
          <a:p>
            <a:r>
              <a:rPr lang="en-US" dirty="0"/>
              <a:t>set(int index, E element): Replaces the element at the specified position with the new element.</a:t>
            </a:r>
          </a:p>
          <a:p>
            <a:r>
              <a:rPr lang="en-US" dirty="0"/>
              <a:t>remove(int index): Removes the element at the specified position.</a:t>
            </a:r>
          </a:p>
          <a:p>
            <a:r>
              <a:rPr lang="en-US" dirty="0"/>
              <a:t>clear(): Removes all elements from the list.</a:t>
            </a:r>
          </a:p>
          <a:p>
            <a:r>
              <a:rPr lang="en-US" dirty="0"/>
              <a:t>size(): Returns the number of elements in the list.</a:t>
            </a:r>
          </a:p>
          <a:p>
            <a:r>
              <a:rPr lang="en-US" dirty="0" err="1"/>
              <a:t>isEmpty</a:t>
            </a:r>
            <a:r>
              <a:rPr lang="en-US" dirty="0"/>
              <a:t>(): Returns true if the list contains no elements, false otherwise</a:t>
            </a:r>
          </a:p>
          <a:p>
            <a:r>
              <a:rPr lang="en-US" dirty="0"/>
              <a:t>clone(): Returns a shallow copy of this </a:t>
            </a:r>
            <a:r>
              <a:rPr lang="en-US" dirty="0" err="1"/>
              <a:t>ArrayList</a:t>
            </a:r>
            <a:r>
              <a:rPr lang="en-US" dirty="0"/>
              <a:t> instance.</a:t>
            </a:r>
          </a:p>
          <a:p>
            <a:r>
              <a:rPr lang="en-US" dirty="0" err="1"/>
              <a:t>toArray</a:t>
            </a:r>
            <a:r>
              <a:rPr lang="en-US" dirty="0"/>
              <a:t>(): Returns an array containing all elements in the list in proper sequence</a:t>
            </a:r>
          </a:p>
        </p:txBody>
      </p:sp>
    </p:spTree>
    <p:extLst>
      <p:ext uri="{BB962C8B-B14F-4D97-AF65-F5344CB8AC3E}">
        <p14:creationId xmlns:p14="http://schemas.microsoft.com/office/powerpoint/2010/main" val="41705307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73</TotalTime>
  <Words>2224</Words>
  <Application>Microsoft Office PowerPoint</Application>
  <PresentationFormat>On-screen Show (4:3)</PresentationFormat>
  <Paragraphs>345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Century Gothic</vt:lpstr>
      <vt:lpstr>Consolas</vt:lpstr>
      <vt:lpstr>Verdana</vt:lpstr>
      <vt:lpstr>Mesh</vt:lpstr>
      <vt:lpstr>Collections and Generics</vt:lpstr>
      <vt:lpstr>Introduction to Collections and Generics</vt:lpstr>
      <vt:lpstr>Creating a Custom Generic Class</vt:lpstr>
      <vt:lpstr>Example: Custom Generic Class</vt:lpstr>
      <vt:lpstr>PowerPoint Presentation</vt:lpstr>
      <vt:lpstr>Type Inference Diamond &lt; &gt;</vt:lpstr>
      <vt:lpstr>Creating a Collection by Using Generics</vt:lpstr>
      <vt:lpstr>Implementing an ArrayList</vt:lpstr>
      <vt:lpstr>Arraylist methods</vt:lpstr>
      <vt:lpstr>Implementing a TreeSet</vt:lpstr>
      <vt:lpstr>TreeSet Example</vt:lpstr>
      <vt:lpstr>Implementing a HashMap</vt:lpstr>
      <vt:lpstr>PowerPoint Presentation</vt:lpstr>
      <vt:lpstr>Implementing a Deque</vt:lpstr>
      <vt:lpstr>Dequeue example</vt:lpstr>
      <vt:lpstr>🧰 Dequeue methods</vt:lpstr>
      <vt:lpstr>Ordering Collections</vt:lpstr>
      <vt:lpstr>📚 Sorting a List with Collections.sort() </vt:lpstr>
      <vt:lpstr>🧮 Sorting in Descending Order</vt:lpstr>
      <vt:lpstr>💡 Why Use Comparator?</vt:lpstr>
      <vt:lpstr>🌳 3. Using a TreeSet for Auto-Sorting </vt:lpstr>
      <vt:lpstr>👔 4. Ordering Custom Objects with Comparator</vt:lpstr>
      <vt:lpstr>🧠 Summary Table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21</cp:revision>
  <dcterms:created xsi:type="dcterms:W3CDTF">2013-01-27T09:14:16Z</dcterms:created>
  <dcterms:modified xsi:type="dcterms:W3CDTF">2025-07-12T10:23:57Z</dcterms:modified>
  <cp:category/>
</cp:coreProperties>
</file>