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82" r:id="rId3"/>
    <p:sldId id="289" r:id="rId4"/>
    <p:sldId id="295" r:id="rId5"/>
    <p:sldId id="296" r:id="rId6"/>
    <p:sldId id="298" r:id="rId7"/>
    <p:sldId id="288" r:id="rId8"/>
    <p:sldId id="299" r:id="rId9"/>
    <p:sldId id="286" r:id="rId10"/>
    <p:sldId id="285" r:id="rId11"/>
    <p:sldId id="284" r:id="rId12"/>
    <p:sldId id="283" r:id="rId13"/>
    <p:sldId id="302" r:id="rId14"/>
    <p:sldId id="301" r:id="rId15"/>
    <p:sldId id="291" r:id="rId16"/>
    <p:sldId id="292" r:id="rId17"/>
    <p:sldId id="300" r:id="rId18"/>
    <p:sldId id="303" r:id="rId19"/>
    <p:sldId id="304" r:id="rId20"/>
    <p:sldId id="305" r:id="rId21"/>
    <p:sldId id="306" r:id="rId22"/>
    <p:sldId id="307" r:id="rId23"/>
    <p:sldId id="308" r:id="rId24"/>
    <p:sldId id="258" r:id="rId25"/>
    <p:sldId id="259" r:id="rId26"/>
    <p:sldId id="260" r:id="rId27"/>
    <p:sldId id="261" r:id="rId28"/>
    <p:sldId id="262" r:id="rId29"/>
    <p:sldId id="312" r:id="rId30"/>
    <p:sldId id="263" r:id="rId31"/>
    <p:sldId id="310" r:id="rId32"/>
    <p:sldId id="264" r:id="rId33"/>
    <p:sldId id="265" r:id="rId34"/>
    <p:sldId id="266" r:id="rId35"/>
    <p:sldId id="309" r:id="rId36"/>
    <p:sldId id="294" r:id="rId37"/>
    <p:sldId id="267" r:id="rId38"/>
    <p:sldId id="311" r:id="rId39"/>
    <p:sldId id="313" r:id="rId40"/>
    <p:sldId id="314" r:id="rId41"/>
    <p:sldId id="315" r:id="rId42"/>
    <p:sldId id="316" r:id="rId43"/>
    <p:sldId id="317" r:id="rId44"/>
    <p:sldId id="318" r:id="rId45"/>
    <p:sldId id="290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47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B5D226-4050-0B49-B094-66985C8D18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A293EE-96D0-F276-B7DA-3857F26D961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1E51DA9-E7DF-4FFA-AA60-1FCF2264C2C9}" type="datetimeFigureOut">
              <a:rPr lang="en-US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196DF97-E8E7-664A-4840-9E0429FAB7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F08A179-525E-3D6F-5CF2-113A5FE2C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4EB29-DC2F-5982-CD12-640B80F806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07388-25C5-16FE-4193-E2E70A064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5322F2E-43C0-45CC-BED5-182C56E70F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422B522C-43B7-A92C-FA65-A7616BCE69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E21938A4-AE03-E6D7-6566-4D609AFF5C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output: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GHIJKLMNOP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5443DCD-1F59-C127-BEDC-CC294C7C1A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0593F74-6423-40E6-AFC9-81C38404A5D1}" type="slidenum">
              <a:rPr lang="en-US" altLang="en-US">
                <a:latin typeface="Calibri" panose="020F0502020204030204" pitchFamily="34" charset="0"/>
              </a:rPr>
              <a:pPr/>
              <a:t>27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58749698-E334-C612-27CE-13244894B72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DEBF8AB9-3386-17B7-2B39-0968468C61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(Error because ; in for) if remove ; then 0 2 4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3F7E1EFA-F1E5-C93D-44BD-A7EAAB8432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550E9E2-5E48-4EDB-8345-108F930B243E}" type="slidenum">
              <a:rPr lang="en-US" altLang="en-US">
                <a:latin typeface="Calibri" panose="020F0502020204030204" pitchFamily="34" charset="0"/>
              </a:rPr>
              <a:pPr/>
              <a:t>36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910CA-AC37-133B-4198-854EEE18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8DAA0-82DF-4EC4-9C75-1E1B7A23801B}" type="datetimeFigureOut">
              <a:rPr lang="en-US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754A9-5390-60C5-AA42-4EB20A84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C4AD5-8C2C-3EDF-8FE9-4206F4C5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47FA1-0853-4DCA-A997-B98AE9DB28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43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452E5-27B1-11AB-4ABE-FC0559A5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C1BBD4-8DED-4DE6-9439-E61B05242EE1}" type="datetimeFigureOut">
              <a:rPr lang="en-US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1A76E-28B1-D10A-D3DE-CC5B6109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6FA5F-FD84-A756-CD82-3B991E83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4A67A-592E-49B5-B602-259E5B93B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379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7EC60-EAB3-AABC-5A7A-4CDC9B4C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34A24-856A-43FE-8F94-2CE51E36D389}" type="datetimeFigureOut">
              <a:rPr lang="en-US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910D7-CC1A-0C0D-EF13-6620A05E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3A9F6-BB47-4923-3EEA-16442837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2430B-B4F1-4A91-A51E-708EA97A73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15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85D5D-816A-DFFA-E4B3-88661CCF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1EEBE-0742-48F7-AB29-2A59AB536152}" type="datetimeFigureOut">
              <a:rPr lang="en-US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A57A-586B-832D-0A01-009F68F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90BA4-A2A1-E2BF-5815-85D800C3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7E030-5B32-441B-B1D1-A7C8FC588F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039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5D3CB-8C42-E498-C64D-740EE564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8C5F5-4E01-404F-A2F1-BB974113BFDF}" type="datetimeFigureOut">
              <a:rPr lang="en-US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05F3B-E06E-FD36-4B59-0F41BCCA2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BDB24-1EF8-E685-45BB-2893427C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5A7B7E-6600-4E96-BE07-AE35AB79CF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00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9A3C30C-EC75-5E61-C208-B9E37A3F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DD314-A2A6-4A97-99CD-ECD6B57D7CE0}" type="datetimeFigureOut">
              <a:rPr lang="en-US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E8EB4D-F7B2-7A0D-D105-05CC342B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9D50CE-B04A-DB6E-5FE6-543F4463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838785-6E53-4A4C-B154-AC076DAA46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72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459F02C-574A-DCE1-045C-AC676613B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01B53-E5AA-4079-A5B9-EB78C77B06B6}" type="datetimeFigureOut">
              <a:rPr lang="en-US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FDB195A-82DA-D8A3-7D90-0CC945AB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61E71FD-9411-929B-7E2F-F9588AB5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665AC6-2F11-4090-B4BA-B134C5EC09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62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5E2DDA7-BEFE-BBD5-575C-07C7A6E2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7BDD2-C447-4A96-A6DA-11FBEDFD86ED}" type="datetimeFigureOut">
              <a:rPr lang="en-US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20D3095-656C-722F-C121-C1516ED3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690491B-C12E-92BA-27CC-2B584EA8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BA5B7-F6E2-483F-889B-DE6FF800B6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488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060C6E6-FF3C-3E91-8301-6C722FE8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1B660-EE74-4B3B-AA8A-EAF6CA668B44}" type="datetimeFigureOut">
              <a:rPr lang="en-US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E38138B-4CDB-D6E0-6637-1FA9AFBC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61E2F2D-1426-4578-1571-8F6303A2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C982D-2DFC-42F9-AA78-D3B3BED872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57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055C119-2D20-F38E-84DB-BA3AA37A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D4753-DD5A-4811-8433-BCAA63CC0E36}" type="datetimeFigureOut">
              <a:rPr lang="en-US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9AC5BE-B9F3-BFD9-6FE2-1E832B99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2B5BD75-BDB0-7D65-28B8-A61D3114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6043E6-460C-4113-84B0-706E2BF5A6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344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C05A6F-7647-11EA-4AD3-201749EE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CA6C4-9ADC-46AE-80A1-0BD954B7B207}" type="datetimeFigureOut">
              <a:rPr lang="en-US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1D57B3E-3DE7-0BE8-91E8-F46DEA65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66EFC-3EB5-D785-4937-C0266127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BD2878-A484-4DDC-B24D-F63F79D8DA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14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BFEE3C5-891C-2008-03AE-3F2FFBFE434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15DF8A9-1749-6225-DBF1-AC4BCC9E4A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6566C-3058-C018-AF01-64A590046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08181F2-4EEA-4299-B9A4-F1F796CC1742}" type="datetimeFigureOut">
              <a:rPr lang="en-US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88A4-4A71-22A7-FF9F-8BAC8514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8C458-C21C-917B-C88A-A050B91A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E16FC7D-E783-41CC-A9D7-D246F41D37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4">
            <a:extLst>
              <a:ext uri="{FF2B5EF4-FFF2-40B4-BE49-F238E27FC236}">
                <a16:creationId xmlns:a16="http://schemas.microsoft.com/office/drawing/2014/main" id="{512654E6-FC86-CC23-3A2F-C45BDD3B16CB}"/>
              </a:ext>
            </a:extLst>
          </p:cNvPr>
          <p:cNvSpPr txBox="1">
            <a:spLocks/>
          </p:cNvSpPr>
          <p:nvPr/>
        </p:nvSpPr>
        <p:spPr>
          <a:xfrm>
            <a:off x="325438" y="957263"/>
            <a:ext cx="8534400" cy="37861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>
            <a:spAutoFit/>
          </a:bodyPr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44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Programming in Java</a:t>
            </a:r>
            <a:br>
              <a:rPr lang="en-US" sz="4400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Topic: Control Flow Statements (Selection and Iteration)</a:t>
            </a:r>
            <a:br>
              <a:rPr lang="en-US" sz="4400" dirty="0">
                <a:solidFill>
                  <a:srgbClr val="99FF66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br>
              <a:rPr lang="en-US" sz="4400" dirty="0">
                <a:solidFill>
                  <a:srgbClr val="99FF66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" sz="4400" dirty="0">
              <a:solidFill>
                <a:srgbClr val="99FF66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sp>
        <p:nvSpPr>
          <p:cNvPr id="3075" name="Shape 45">
            <a:extLst>
              <a:ext uri="{FF2B5EF4-FFF2-40B4-BE49-F238E27FC236}">
                <a16:creationId xmlns:a16="http://schemas.microsoft.com/office/drawing/2014/main" id="{C67A0521-470F-3755-F4F4-7754F191ECD2}"/>
              </a:ext>
            </a:extLst>
          </p:cNvPr>
          <p:cNvSpPr txBox="1">
            <a:spLocks/>
          </p:cNvSpPr>
          <p:nvPr/>
        </p:nvSpPr>
        <p:spPr bwMode="auto">
          <a:xfrm>
            <a:off x="1524000" y="4724400"/>
            <a:ext cx="6400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ts val="638"/>
              </a:spcBef>
              <a:buClr>
                <a:srgbClr val="000000"/>
              </a:buClr>
              <a:buSzPct val="25000"/>
              <a:buFont typeface="Times New Roman" panose="02020603050405020304" pitchFamily="18" charset="0"/>
              <a:buNone/>
            </a:pPr>
            <a:endParaRPr lang="en-US" altLang="en-US" sz="28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5" descr="lpu.png">
            <a:extLst>
              <a:ext uri="{FF2B5EF4-FFF2-40B4-BE49-F238E27FC236}">
                <a16:creationId xmlns:a16="http://schemas.microsoft.com/office/drawing/2014/main" id="{4F72CBE8-5029-7F2A-6DA0-6D4F4A1B3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43200"/>
            <a:ext cx="17526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7CB8-7643-61CD-1FA8-95ECF18AB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096000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expression must be of type </a:t>
            </a:r>
            <a:r>
              <a:rPr lang="en-US" altLang="en-US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byte, short, int, char or String</a:t>
            </a:r>
            <a:r>
              <a:rPr lang="en-US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of the values specified in the case statements must be of a type compatible with the expression.</a:t>
            </a:r>
          </a:p>
          <a:p>
            <a:pPr eaLnBrk="1" hangingPunct="1"/>
            <a:r>
              <a:rPr lang="en-US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case value must be a unique literal (i.e. constant not variable).</a:t>
            </a:r>
          </a:p>
          <a:p>
            <a:pPr eaLnBrk="1" hangingPunct="1"/>
            <a:r>
              <a:rPr lang="en-US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case values are not allowed.</a:t>
            </a:r>
          </a:p>
          <a:p>
            <a:pPr eaLnBrk="1" hangingPunct="1"/>
            <a:r>
              <a:rPr lang="en-US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expression is compared with each of the literal values in the case statements. </a:t>
            </a:r>
          </a:p>
          <a:p>
            <a:pPr eaLnBrk="1" hangingPunct="1"/>
            <a:r>
              <a:rPr lang="en-US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a match is found, the code sequence following that case statement is executed. </a:t>
            </a:r>
          </a:p>
          <a:p>
            <a:pPr eaLnBrk="1" hangingPunct="1"/>
            <a:r>
              <a:rPr lang="en-US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none of the constants matches the value of the expression, then the default statement is executed.</a:t>
            </a:r>
          </a:p>
          <a:p>
            <a:pPr eaLnBrk="1" hangingPunct="1"/>
            <a:r>
              <a:rPr lang="en-US" altLang="en-US" sz="2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default statement is optional.</a:t>
            </a:r>
          </a:p>
        </p:txBody>
      </p:sp>
      <p:sp>
        <p:nvSpPr>
          <p:cNvPr id="12291" name="Footer Placeholder 3">
            <a:extLst>
              <a:ext uri="{FF2B5EF4-FFF2-40B4-BE49-F238E27FC236}">
                <a16:creationId xmlns:a16="http://schemas.microsoft.com/office/drawing/2014/main" id="{197D5E92-5A9C-3327-0B0B-40FB1E980200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12857B75-32CE-D08B-F17A-018C21ABA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/>
          <a:lstStyle/>
          <a:p>
            <a:pPr eaLnBrk="1" hangingPunct="1"/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no case matches and no default is present, then no further action is taken.</a:t>
            </a:r>
          </a:p>
          <a:p>
            <a:pPr eaLnBrk="1" hangingPunct="1"/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break statement is used inside the switch to terminate a statement sequence.</a:t>
            </a:r>
          </a:p>
          <a:p>
            <a:pPr eaLnBrk="1" hangingPunct="1"/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break statement is encountered, execution branches to the first line of code that follows the entire switch statement.</a:t>
            </a:r>
          </a:p>
        </p:txBody>
      </p:sp>
      <p:sp>
        <p:nvSpPr>
          <p:cNvPr id="13315" name="Footer Placeholder 3">
            <a:extLst>
              <a:ext uri="{FF2B5EF4-FFF2-40B4-BE49-F238E27FC236}">
                <a16:creationId xmlns:a16="http://schemas.microsoft.com/office/drawing/2014/main" id="{9478FC33-4704-6956-CB0C-6E542B024A9E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F31D72B5-DDC9-17E2-FC50-7815BF9D4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52400"/>
            <a:ext cx="8610600" cy="64008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SampleSwitch</a:t>
            </a: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public static void main(String </a:t>
            </a:r>
            <a:r>
              <a:rPr lang="en-US" alt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for(int </a:t>
            </a:r>
            <a:r>
              <a:rPr lang="en-US" alt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US" alt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&lt;6; </a:t>
            </a:r>
            <a:r>
              <a:rPr lang="en-US" alt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switch(</a:t>
            </a:r>
            <a:r>
              <a:rPr lang="en-US" alt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case 0: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alt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zero.");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break;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case 1: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alt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one.");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break;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case 2: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alt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two.");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break;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default: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US" alt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altLang="en-US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greater than 2.");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 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}</a:t>
            </a:r>
          </a:p>
        </p:txBody>
      </p:sp>
      <p:sp>
        <p:nvSpPr>
          <p:cNvPr id="14339" name="Footer Placeholder 3">
            <a:extLst>
              <a:ext uri="{FF2B5EF4-FFF2-40B4-BE49-F238E27FC236}">
                <a16:creationId xmlns:a16="http://schemas.microsoft.com/office/drawing/2014/main" id="{A303C35F-D9EF-2960-DBA6-40F6D538AA66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380681A-6836-6AE3-6159-8035F03EC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IN" altLang="en-US" sz="1600" b="1"/>
              <a:t>It is sometimes desirable to have multiple cases without break statements between</a:t>
            </a:r>
            <a:br>
              <a:rPr lang="en-IN" altLang="en-US" sz="1600" b="1"/>
            </a:br>
            <a:r>
              <a:rPr lang="en-IN" altLang="en-US" sz="1600" b="1"/>
              <a:t>them. For example, consider the following program: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EAB5392-A6B0-B150-3AC1-1B6848D27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6705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// In a switch, break statements are optional.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class </a:t>
            </a:r>
            <a:r>
              <a:rPr lang="en-IN" altLang="en-US" sz="1400" dirty="0" err="1"/>
              <a:t>MissingBreak</a:t>
            </a:r>
            <a:r>
              <a:rPr lang="en-IN" altLang="en-US" sz="1400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public static void main(String </a:t>
            </a:r>
            <a:r>
              <a:rPr lang="en-IN" altLang="en-US" sz="1400" dirty="0" err="1"/>
              <a:t>args</a:t>
            </a:r>
            <a:r>
              <a:rPr lang="en-IN" altLang="en-US" sz="1400" dirty="0"/>
              <a:t>[])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for(int </a:t>
            </a:r>
            <a:r>
              <a:rPr lang="en-IN" altLang="en-US" sz="1400" dirty="0" err="1"/>
              <a:t>i</a:t>
            </a:r>
            <a:r>
              <a:rPr lang="en-IN" altLang="en-US" sz="1400" dirty="0"/>
              <a:t>=0; </a:t>
            </a:r>
            <a:r>
              <a:rPr lang="en-IN" altLang="en-US" sz="1400" dirty="0" err="1"/>
              <a:t>i</a:t>
            </a:r>
            <a:r>
              <a:rPr lang="en-IN" altLang="en-US" sz="1400" dirty="0"/>
              <a:t>&lt;12; </a:t>
            </a:r>
            <a:r>
              <a:rPr lang="en-IN" altLang="en-US" sz="1400" dirty="0" err="1"/>
              <a:t>i</a:t>
            </a:r>
            <a:r>
              <a:rPr lang="en-IN" altLang="en-US" sz="1400" dirty="0"/>
              <a:t>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switch(</a:t>
            </a:r>
            <a:r>
              <a:rPr lang="en-IN" altLang="en-US" sz="1400" dirty="0" err="1"/>
              <a:t>i</a:t>
            </a:r>
            <a:r>
              <a:rPr lang="en-IN" altLang="en-US" sz="1400" dirty="0"/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case 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case 1: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case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case 3: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case 4: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 err="1"/>
              <a:t>System.out.println</a:t>
            </a:r>
            <a:r>
              <a:rPr lang="en-IN" altLang="en-US" sz="1400" dirty="0"/>
              <a:t>("</a:t>
            </a:r>
            <a:r>
              <a:rPr lang="en-IN" altLang="en-US" sz="1400" dirty="0" err="1"/>
              <a:t>i</a:t>
            </a:r>
            <a:r>
              <a:rPr lang="en-IN" altLang="en-US" sz="1400" dirty="0"/>
              <a:t> is less than 5");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case 5: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case 6: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case 7: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case 8: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case 9: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 err="1"/>
              <a:t>System.out.println</a:t>
            </a:r>
            <a:r>
              <a:rPr lang="en-IN" altLang="en-US" sz="1400" dirty="0"/>
              <a:t>("</a:t>
            </a:r>
            <a:r>
              <a:rPr lang="en-IN" altLang="en-US" sz="1400" dirty="0" err="1"/>
              <a:t>i</a:t>
            </a:r>
            <a:r>
              <a:rPr lang="en-IN" altLang="en-US" sz="1400" dirty="0"/>
              <a:t> is less than 10");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default: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 err="1"/>
              <a:t>System.out.println</a:t>
            </a:r>
            <a:r>
              <a:rPr lang="en-IN" altLang="en-US" sz="1400" dirty="0"/>
              <a:t>("</a:t>
            </a:r>
            <a:r>
              <a:rPr lang="en-IN" altLang="en-US" sz="1400" dirty="0" err="1"/>
              <a:t>i</a:t>
            </a:r>
            <a:r>
              <a:rPr lang="en-IN" altLang="en-US" sz="1400" dirty="0"/>
              <a:t> is 10 or more");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400" dirty="0"/>
              <a:t>}</a:t>
            </a:r>
          </a:p>
        </p:txBody>
      </p:sp>
      <p:sp>
        <p:nvSpPr>
          <p:cNvPr id="15364" name="Content Placeholder 3">
            <a:extLst>
              <a:ext uri="{FF2B5EF4-FFF2-40B4-BE49-F238E27FC236}">
                <a16:creationId xmlns:a16="http://schemas.microsoft.com/office/drawing/2014/main" id="{F55113EE-FC68-503D-EB33-84E1F89F8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3641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This program generates the following output: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 err="1"/>
              <a:t>i</a:t>
            </a:r>
            <a:r>
              <a:rPr lang="en-IN" altLang="en-US" sz="1600" dirty="0"/>
              <a:t> is less than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 err="1"/>
              <a:t>i</a:t>
            </a:r>
            <a:r>
              <a:rPr lang="en-IN" altLang="en-US" sz="1600" dirty="0"/>
              <a:t> is less than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 err="1"/>
              <a:t>i</a:t>
            </a:r>
            <a:r>
              <a:rPr lang="en-IN" altLang="en-US" sz="1600" dirty="0"/>
              <a:t> is less than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 err="1"/>
              <a:t>i</a:t>
            </a:r>
            <a:r>
              <a:rPr lang="en-IN" altLang="en-US" sz="1600" dirty="0"/>
              <a:t> is less than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 err="1"/>
              <a:t>i</a:t>
            </a:r>
            <a:r>
              <a:rPr lang="en-IN" altLang="en-US" sz="1600" dirty="0"/>
              <a:t> is less than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 err="1"/>
              <a:t>i</a:t>
            </a:r>
            <a:r>
              <a:rPr lang="en-IN" altLang="en-US" sz="1600" dirty="0"/>
              <a:t> is less than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 err="1"/>
              <a:t>i</a:t>
            </a:r>
            <a:r>
              <a:rPr lang="en-IN" altLang="en-US" sz="1600" dirty="0"/>
              <a:t> is less than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 err="1"/>
              <a:t>i</a:t>
            </a:r>
            <a:r>
              <a:rPr lang="en-IN" altLang="en-US" sz="1600" dirty="0"/>
              <a:t> is less than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 err="1"/>
              <a:t>i</a:t>
            </a:r>
            <a:r>
              <a:rPr lang="en-IN" altLang="en-US" sz="1600" dirty="0"/>
              <a:t> is less than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 err="1"/>
              <a:t>i</a:t>
            </a:r>
            <a:r>
              <a:rPr lang="en-IN" altLang="en-US" sz="1600" dirty="0"/>
              <a:t> is less than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 err="1"/>
              <a:t>i</a:t>
            </a:r>
            <a:r>
              <a:rPr lang="en-IN" altLang="en-US" sz="1600" dirty="0"/>
              <a:t> is 10 or more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 err="1"/>
              <a:t>i</a:t>
            </a:r>
            <a:r>
              <a:rPr lang="en-IN" altLang="en-US" sz="1600" dirty="0"/>
              <a:t> is 10 or more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dirty="0"/>
              <a:t>As you can see, execution falls through each </a:t>
            </a:r>
            <a:r>
              <a:rPr lang="en-IN" altLang="en-US" sz="1600" b="1" dirty="0"/>
              <a:t>case </a:t>
            </a:r>
            <a:r>
              <a:rPr lang="en-IN" altLang="en-US" sz="1600" dirty="0"/>
              <a:t>until a </a:t>
            </a:r>
            <a:r>
              <a:rPr lang="en-IN" altLang="en-US" sz="1600" b="1" dirty="0"/>
              <a:t>break </a:t>
            </a:r>
            <a:r>
              <a:rPr lang="en-IN" altLang="en-US" sz="1600" dirty="0"/>
              <a:t>statement (or the end of the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 b="1" dirty="0"/>
              <a:t>switch</a:t>
            </a:r>
            <a:r>
              <a:rPr lang="en-IN" altLang="en-US" sz="1600" dirty="0"/>
              <a:t>) is reached.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7EF89C0-3E44-20F0-155B-7F6D3080A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8991600" cy="533400"/>
          </a:xfrm>
        </p:spPr>
        <p:txBody>
          <a:bodyPr/>
          <a:lstStyle/>
          <a:p>
            <a:r>
              <a:rPr lang="en-IN" altLang="en-US" sz="2400"/>
              <a:t>Beginning with JDK 7, you can use a string to control a </a:t>
            </a:r>
            <a:r>
              <a:rPr lang="en-IN" altLang="en-US" sz="2400" b="1"/>
              <a:t>switch </a:t>
            </a:r>
            <a:r>
              <a:rPr lang="en-IN" altLang="en-US" sz="2400"/>
              <a:t>statement.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75EBC01A-E087-6C7A-197F-ADD90C70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990600"/>
            <a:ext cx="8991600" cy="5867400"/>
          </a:xfrm>
        </p:spPr>
        <p:txBody>
          <a:bodyPr numCol="2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// Use a string to control a //switch statement.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class </a:t>
            </a:r>
            <a:r>
              <a:rPr lang="en-IN" altLang="en-US" sz="2000" dirty="0" err="1"/>
              <a:t>StringSwitch</a:t>
            </a:r>
            <a:r>
              <a:rPr lang="en-IN" altLang="en-US" sz="2000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public static void main(String </a:t>
            </a:r>
            <a:r>
              <a:rPr lang="en-IN" altLang="en-US" sz="2000" dirty="0" err="1"/>
              <a:t>args</a:t>
            </a:r>
            <a:r>
              <a:rPr lang="en-IN" altLang="en-US" sz="2000" dirty="0"/>
              <a:t>[])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String str = "two";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switch(str)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case "one":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 err="1"/>
              <a:t>System.out.println</a:t>
            </a:r>
            <a:r>
              <a:rPr lang="en-IN" altLang="en-US" sz="2000" dirty="0"/>
              <a:t>("one");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case "two":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 err="1"/>
              <a:t>System.out.println</a:t>
            </a:r>
            <a:r>
              <a:rPr lang="en-IN" altLang="en-US" sz="2000" dirty="0"/>
              <a:t>("two");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case "three":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 err="1"/>
              <a:t>System.out.println</a:t>
            </a:r>
            <a:r>
              <a:rPr lang="en-IN" altLang="en-US" sz="2000" dirty="0"/>
              <a:t>("three");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default: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 err="1"/>
              <a:t>System.out.println</a:t>
            </a:r>
            <a:r>
              <a:rPr lang="en-IN" altLang="en-US" sz="2000" dirty="0"/>
              <a:t>("no match");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5F2E65F-BA76-01E2-E3EA-291BD816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switch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B2E8-EA7B-11F0-90C4-455E544C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a switch is used as a part of the statement sequence of an outer switch. This is called a nested switch.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switch(count) 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case 1: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switch(target) { // nested switch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case 0: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("target is zero");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break;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case 1: // no conflicts with outer switch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("target is one");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break;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           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break;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         case 2: // ...</a:t>
            </a:r>
          </a:p>
        </p:txBody>
      </p:sp>
      <p:sp>
        <p:nvSpPr>
          <p:cNvPr id="17412" name="Footer Placeholder 3">
            <a:extLst>
              <a:ext uri="{FF2B5EF4-FFF2-40B4-BE49-F238E27FC236}">
                <a16:creationId xmlns:a16="http://schemas.microsoft.com/office/drawing/2014/main" id="{439098EB-FA8C-7035-3041-C40848B1F1E9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152BA70-72F1-BABD-5A9E-34EDE59DB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ifs and 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ACD2-FEA9-0CB9-A45D-3DD56D78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 algn="just" eaLnBrk="1" hangingPunct="1"/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 can only test for equality, whereas if can evaluate any type of Boolean expression. </a:t>
            </a:r>
          </a:p>
          <a:p>
            <a:pPr algn="just" eaLnBrk="1" hangingPunct="1"/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is, the switch looks only for a match between the value of the expression and one of its case constants.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switch statement is usually more efficient than a set of nested ifs.</a:t>
            </a:r>
          </a:p>
          <a:p>
            <a:pPr algn="just" eaLnBrk="1" hangingPunct="1"/>
            <a:endParaRPr lang="en-US" alt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two case constants in the same switch can have identical values. Of course, a switch statement and an enclosing outer switch can have case constants in common.</a:t>
            </a:r>
          </a:p>
          <a:p>
            <a:pPr algn="just" eaLnBrk="1" hangingPunct="1"/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Footer Placeholder 3">
            <a:extLst>
              <a:ext uri="{FF2B5EF4-FFF2-40B4-BE49-F238E27FC236}">
                <a16:creationId xmlns:a16="http://schemas.microsoft.com/office/drawing/2014/main" id="{28AD103C-C776-7585-109C-B13EEFFBAFA1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57C062F-BB55-7AF8-961E-DCB6A3A5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Q1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B72E8286-3CAF-7619-DEF2-85C733484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95401"/>
            <a:ext cx="4800600" cy="609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What will be the output of following code?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IN" altLang="en-US" dirty="0"/>
          </a:p>
        </p:txBody>
      </p:sp>
      <p:sp>
        <p:nvSpPr>
          <p:cNvPr id="19460" name="Content Placeholder 3">
            <a:extLst>
              <a:ext uri="{FF2B5EF4-FFF2-40B4-BE49-F238E27FC236}">
                <a16:creationId xmlns:a16="http://schemas.microsoft.com/office/drawing/2014/main" id="{5A319E41-1CC1-F472-C1CC-3CCBCA85D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9400" y="1295400"/>
            <a:ext cx="2057400" cy="483076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 dirty="0"/>
              <a:t>10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 dirty="0"/>
              <a:t>11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 dirty="0"/>
              <a:t>0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 dirty="0"/>
              <a:t>Error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CCCBD-5218-F326-DB99-B43F33D1026C}"/>
              </a:ext>
            </a:extLst>
          </p:cNvPr>
          <p:cNvSpPr txBox="1"/>
          <p:nvPr/>
        </p:nvSpPr>
        <p:spPr>
          <a:xfrm>
            <a:off x="304800" y="2157811"/>
            <a:ext cx="5715000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FFF74B1-265A-18CA-46EA-2EA94C59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9050"/>
            <a:ext cx="8229600" cy="1143000"/>
          </a:xfrm>
        </p:spPr>
        <p:txBody>
          <a:bodyPr/>
          <a:lstStyle/>
          <a:p>
            <a:r>
              <a:rPr lang="en-IN" altLang="en-US"/>
              <a:t>Q2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F1A06F4D-1279-1ED9-38EE-FDA3035E0B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OUTPUT??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public class First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public static void main(String[] args)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float x=3.45f;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if(x==3.45)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System.out.println("Hello");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System.out.println("World");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</p:txBody>
      </p:sp>
      <p:sp>
        <p:nvSpPr>
          <p:cNvPr id="20484" name="Content Placeholder 3">
            <a:extLst>
              <a:ext uri="{FF2B5EF4-FFF2-40B4-BE49-F238E27FC236}">
                <a16:creationId xmlns:a16="http://schemas.microsoft.com/office/drawing/2014/main" id="{65F3FAF0-BE30-3241-0CEE-12DEA7AE6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43400" y="1143000"/>
            <a:ext cx="4572000" cy="498316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Hello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World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Error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Nothing will be displayed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32456EB6-C053-B2DF-CD7B-81D00B9D6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IN" altLang="en-US"/>
              <a:t>Q3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B8ED306E-7ECD-BC17-38AD-483AB3659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762000"/>
            <a:ext cx="4953000" cy="53641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b="1"/>
              <a:t>OUTPUT??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/>
              <a:t>public class First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/>
              <a:t>public static void main(String[] args)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/>
              <a:t>int a=10;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/>
              <a:t>if(a==11);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/>
              <a:t>System.out.println(++a);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400"/>
              <a:t>}</a:t>
            </a:r>
          </a:p>
        </p:txBody>
      </p:sp>
      <p:sp>
        <p:nvSpPr>
          <p:cNvPr id="21508" name="Content Placeholder 3">
            <a:extLst>
              <a:ext uri="{FF2B5EF4-FFF2-40B4-BE49-F238E27FC236}">
                <a16:creationId xmlns:a16="http://schemas.microsoft.com/office/drawing/2014/main" id="{8928622A-B1BB-03F8-B230-E0C1786F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3000" y="838200"/>
            <a:ext cx="4343400" cy="521176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11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10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Error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Nothing will be displayed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>
            <a:extLst>
              <a:ext uri="{FF2B5EF4-FFF2-40B4-BE49-F238E27FC236}">
                <a16:creationId xmlns:a16="http://schemas.microsoft.com/office/drawing/2014/main" id="{319F1A9E-6AE9-0D3E-D9DC-1747FE192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70C0"/>
                </a:solidFill>
                <a:latin typeface="Algerian" panose="04020705040A02060702" pitchFamily="82" charset="0"/>
              </a:rPr>
              <a:t>Control Statements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4400">
                <a:solidFill>
                  <a:srgbClr val="0070C0"/>
                </a:solidFill>
                <a:latin typeface="Algerian" panose="04020705040A02060702" pitchFamily="82" charset="0"/>
              </a:rPr>
              <a:t>Selection Statements</a:t>
            </a:r>
          </a:p>
        </p:txBody>
      </p:sp>
      <p:sp>
        <p:nvSpPr>
          <p:cNvPr id="4099" name="Footer Placeholder 3">
            <a:extLst>
              <a:ext uri="{FF2B5EF4-FFF2-40B4-BE49-F238E27FC236}">
                <a16:creationId xmlns:a16="http://schemas.microsoft.com/office/drawing/2014/main" id="{85273763-F98B-7539-9794-6E268EA40F0A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2F9C08D-D8F3-2B8D-7EAE-D656F355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Q4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DDE62E9D-81A0-BD3A-C0F1-93A2E0CDC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OUTPUT??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public class First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public static void main(String[] args)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int a=9;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if(a&gt;9)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if(a%2==0)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System.out.println("Hi");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System.out.println("Hello");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System.out.println("Bye");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</p:txBody>
      </p:sp>
      <p:sp>
        <p:nvSpPr>
          <p:cNvPr id="22532" name="Content Placeholder 3">
            <a:extLst>
              <a:ext uri="{FF2B5EF4-FFF2-40B4-BE49-F238E27FC236}">
                <a16:creationId xmlns:a16="http://schemas.microsoft.com/office/drawing/2014/main" id="{3DD65DE7-2D3B-9D31-2AA5-89B0D8B80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41425"/>
            <a:ext cx="4038600" cy="452596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Hi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Hello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Bye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Error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27658C84-2BEA-17F6-839A-A219CC4CC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/>
          <a:lstStyle/>
          <a:p>
            <a:r>
              <a:rPr lang="en-IN" altLang="en-US"/>
              <a:t>Q5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F7AD4F0B-D963-0E95-4C74-F99D77D6F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0"/>
            <a:ext cx="4572000" cy="68580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OUTPUT??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public class First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public static void main(String[] args)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int a=1;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switch(a)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case 1: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a=a+2;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case 2: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a=a*3;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case 3: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a=a/2;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break;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case 4: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a=100;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break;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default: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a=-99;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}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System.out.println(a);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}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}</a:t>
            </a:r>
          </a:p>
        </p:txBody>
      </p:sp>
      <p:sp>
        <p:nvSpPr>
          <p:cNvPr id="23556" name="Content Placeholder 3">
            <a:extLst>
              <a:ext uri="{FF2B5EF4-FFF2-40B4-BE49-F238E27FC236}">
                <a16:creationId xmlns:a16="http://schemas.microsoft.com/office/drawing/2014/main" id="{480E5776-1186-4709-01D4-7BB343280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731838"/>
            <a:ext cx="4038600" cy="5394325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3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4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100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-99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endParaRPr lang="en-I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FBA7CA1-610C-E4AD-93AA-5BDF14451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IN" altLang="en-US"/>
              <a:t>Q6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BC91B6C7-3391-EF2F-744A-52E00222A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307975"/>
            <a:ext cx="4038600" cy="639762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OUTPUT??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public class First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public static void main(String[] args)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int a=1;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switch(a)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{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case 1: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a=12;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break;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case 2-1: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a=13;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break;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case 3: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a=14;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break;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}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System.out.println(a);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}</a:t>
            </a:r>
          </a:p>
          <a:p>
            <a:pPr marL="0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IN" altLang="en-US" sz="1800"/>
              <a:t>}</a:t>
            </a:r>
          </a:p>
        </p:txBody>
      </p:sp>
      <p:sp>
        <p:nvSpPr>
          <p:cNvPr id="24580" name="Content Placeholder 3">
            <a:extLst>
              <a:ext uri="{FF2B5EF4-FFF2-40B4-BE49-F238E27FC236}">
                <a16:creationId xmlns:a16="http://schemas.microsoft.com/office/drawing/2014/main" id="{71F87DF5-7DC2-B292-B4F8-F15CD5B94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038600" cy="513556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12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13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Error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14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7C2CF4C0-AC06-7461-CFF3-0D955D74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IN" altLang="en-US"/>
              <a:t>Q7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DA82FB89-AB31-9397-6D5A-9C9A97B3A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60960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/>
              <a:t>OUTPUT??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public class First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public static void main(String[] args)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char c='B';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switch(c)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case 65: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System.out.print("1");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case 66: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System.out.print("2");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case 67: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System.out.print("3");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break;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/>
              <a:t>}</a:t>
            </a:r>
          </a:p>
        </p:txBody>
      </p:sp>
      <p:sp>
        <p:nvSpPr>
          <p:cNvPr id="25604" name="Content Placeholder 3">
            <a:extLst>
              <a:ext uri="{FF2B5EF4-FFF2-40B4-BE49-F238E27FC236}">
                <a16:creationId xmlns:a16="http://schemas.microsoft.com/office/drawing/2014/main" id="{A676E67F-44F0-8B15-B042-8FD505E3B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123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12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23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Error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18CD253C-0C7C-7701-30AC-B94FF572A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135563"/>
          </a:xfrm>
        </p:spPr>
        <p:txBody>
          <a:bodyPr/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endParaRPr lang="en-US" altLang="en-US">
              <a:solidFill>
                <a:srgbClr val="0070C0"/>
              </a:solidFill>
              <a:latin typeface="Algerian" panose="04020705040A02060702" pitchFamily="82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4400">
                <a:solidFill>
                  <a:srgbClr val="0070C0"/>
                </a:solidFill>
                <a:latin typeface="Algerian" panose="04020705040A02060702" pitchFamily="82" charset="0"/>
              </a:rPr>
              <a:t>Iteration Statements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4400">
                <a:solidFill>
                  <a:srgbClr val="0070C0"/>
                </a:solidFill>
                <a:latin typeface="Algerian" panose="04020705040A02060702" pitchFamily="82" charset="0"/>
              </a:rPr>
              <a:t>(Loops)</a:t>
            </a:r>
          </a:p>
        </p:txBody>
      </p:sp>
      <p:sp>
        <p:nvSpPr>
          <p:cNvPr id="26627" name="Footer Placeholder 3">
            <a:extLst>
              <a:ext uri="{FF2B5EF4-FFF2-40B4-BE49-F238E27FC236}">
                <a16:creationId xmlns:a16="http://schemas.microsoft.com/office/drawing/2014/main" id="{7313E08C-EDEE-9084-74A6-A77ACB16FBA7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5B44F24-98D7-F93E-F2CC-7F5BEC24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63CF-B5FF-9C63-56B4-59D8EC4D5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Java, iteration statements (loops) are: </a:t>
            </a:r>
          </a:p>
          <a:p>
            <a:pPr lvl="1" eaLnBrk="1" hangingPunct="1"/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lvl="1" eaLnBrk="1" hangingPunct="1"/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while, and </a:t>
            </a:r>
          </a:p>
          <a:p>
            <a:pPr lvl="1" eaLnBrk="1" hangingPunct="1"/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do-while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loop repeatedly executes the same set of instructions until a termination condition is met.</a:t>
            </a:r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/>
          </a:p>
        </p:txBody>
      </p:sp>
      <p:sp>
        <p:nvSpPr>
          <p:cNvPr id="27652" name="Footer Placeholder 3">
            <a:extLst>
              <a:ext uri="{FF2B5EF4-FFF2-40B4-BE49-F238E27FC236}">
                <a16:creationId xmlns:a16="http://schemas.microsoft.com/office/drawing/2014/main" id="{5700A29C-415F-E9DD-1FF8-2B8572BF905D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EF157AB-F8EB-399F-CA16-DEFB6D54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8F4E1-4A00-36FC-66F7-5CA2B35F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 repeats a statement or block while its controlling expression is true.</a:t>
            </a:r>
          </a:p>
          <a:p>
            <a:pPr eaLnBrk="1" hangingPunct="1"/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 can be any Boolean expression.</a:t>
            </a:r>
          </a:p>
          <a:p>
            <a:pPr eaLnBrk="1" hangingPunct="1"/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body of the loop will be executed as long as the conditional expression is true.</a:t>
            </a:r>
          </a:p>
          <a:p>
            <a:pPr eaLnBrk="1" hangingPunct="1"/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condition becomes false, control passes to the next line of code immediately following the loop.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while(condition)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// body of loop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}</a:t>
            </a:r>
          </a:p>
        </p:txBody>
      </p:sp>
      <p:sp>
        <p:nvSpPr>
          <p:cNvPr id="28676" name="Footer Placeholder 3">
            <a:extLst>
              <a:ext uri="{FF2B5EF4-FFF2-40B4-BE49-F238E27FC236}">
                <a16:creationId xmlns:a16="http://schemas.microsoft.com/office/drawing/2014/main" id="{8CDE2DD9-B37C-AD86-4037-E1010FDDEDC6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906DA-32AE-4D67-D298-8D49E8E97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248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 While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public static void main(String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[]) 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int n = 10;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char a = 'G';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while(n &gt; 0)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</a:t>
            </a:r>
            <a:r>
              <a:rPr lang="en-US" sz="2000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(a);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n--;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   a++;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			 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000" dirty="0">
                <a:solidFill>
                  <a:srgbClr val="FF0000"/>
                </a:solidFill>
              </a:rPr>
              <a:t>GHIJKLMNOP 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699" name="Footer Placeholder 3">
            <a:extLst>
              <a:ext uri="{FF2B5EF4-FFF2-40B4-BE49-F238E27FC236}">
                <a16:creationId xmlns:a16="http://schemas.microsoft.com/office/drawing/2014/main" id="{B58ECA52-C6F8-BA1F-E40A-F44B4654D01E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F6D67-C2E3-D5E7-005F-97A5A966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/>
          <a:lstStyle/>
          <a:p>
            <a:pPr algn="just" eaLnBrk="1" hangingPunct="1"/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body of the loop will not execute even once if the condition is false.</a:t>
            </a:r>
          </a:p>
          <a:p>
            <a:pPr algn="just" eaLnBrk="1" hangingPunct="1"/>
            <a:r>
              <a:rPr lang="en-I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loop starts with the checking of condition. If it evaluated to true, then the loop body statements are executed otherwise first statement following the loop is executed. </a:t>
            </a:r>
          </a:p>
          <a:p>
            <a:pPr algn="just" eaLnBrk="1" hangingPunct="1"/>
            <a:r>
              <a:rPr lang="en-IN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this reason it is also called </a:t>
            </a:r>
            <a:r>
              <a:rPr lang="en-I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 control loop</a:t>
            </a:r>
            <a:endParaRPr lang="en-US" alt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body of the while (or any other of Java’s loops) can be empty. </a:t>
            </a:r>
          </a:p>
          <a:p>
            <a:pPr algn="just" eaLnBrk="1" hangingPunct="1"/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 a null statement (one that consists only of a semicolon) is syntactically valid in Java.</a:t>
            </a:r>
          </a:p>
          <a:p>
            <a:pPr algn="just" eaLnBrk="1" hangingPunct="1"/>
            <a:r>
              <a:rPr lang="en-US" alt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in next slide:</a:t>
            </a:r>
          </a:p>
          <a:p>
            <a:pPr eaLnBrk="1" hangingPunct="1"/>
            <a:endParaRPr lang="en-US" alt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Footer Placeholder 3">
            <a:extLst>
              <a:ext uri="{FF2B5EF4-FFF2-40B4-BE49-F238E27FC236}">
                <a16:creationId xmlns:a16="http://schemas.microsoft.com/office/drawing/2014/main" id="{7589B7C9-9A31-DB6F-FCA2-290B1AD151F1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7A45341-6C68-5368-EC0D-5F22CCD1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while loop no body of execution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3AC647D2-1E20-9F90-8362-6503895C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public class </a:t>
            </a:r>
            <a:r>
              <a:rPr lang="en-IN" altLang="en-US" sz="2000" dirty="0" err="1"/>
              <a:t>NoBody</a:t>
            </a:r>
            <a:r>
              <a:rPr lang="en-IN" altLang="en-US" sz="2000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public static void main(String </a:t>
            </a:r>
            <a:r>
              <a:rPr lang="en-IN" altLang="en-US" sz="2000" dirty="0" err="1"/>
              <a:t>args</a:t>
            </a:r>
            <a:r>
              <a:rPr lang="en-IN" altLang="en-US" sz="2000" dirty="0"/>
              <a:t>[])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int </a:t>
            </a:r>
            <a:r>
              <a:rPr lang="en-IN" altLang="en-US" sz="2000" dirty="0" err="1"/>
              <a:t>i</a:t>
            </a:r>
            <a:r>
              <a:rPr lang="en-IN" altLang="en-US" sz="2000" dirty="0"/>
              <a:t>, j;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 err="1"/>
              <a:t>i</a:t>
            </a:r>
            <a:r>
              <a:rPr lang="en-IN" altLang="en-US" sz="2000" dirty="0"/>
              <a:t> = 100;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j = 200;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// find midpoint between </a:t>
            </a:r>
            <a:r>
              <a:rPr lang="en-IN" altLang="en-US" sz="2000" dirty="0" err="1"/>
              <a:t>i</a:t>
            </a:r>
            <a:r>
              <a:rPr lang="en-IN" altLang="en-US" sz="2000" dirty="0"/>
              <a:t> and j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while(++</a:t>
            </a:r>
            <a:r>
              <a:rPr lang="en-IN" altLang="en-US" sz="2000" dirty="0" err="1"/>
              <a:t>i</a:t>
            </a:r>
            <a:r>
              <a:rPr lang="en-IN" altLang="en-US" sz="2000" dirty="0"/>
              <a:t> &lt; --j); // no body in this loop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 err="1"/>
              <a:t>System.out.println</a:t>
            </a:r>
            <a:r>
              <a:rPr lang="en-IN" altLang="en-US" sz="2000" dirty="0"/>
              <a:t>("Midpoint is " + </a:t>
            </a:r>
            <a:r>
              <a:rPr lang="en-IN" altLang="en-US" sz="2000" dirty="0" err="1"/>
              <a:t>i</a:t>
            </a:r>
            <a:r>
              <a:rPr lang="en-IN" altLang="en-US" sz="2000" dirty="0"/>
              <a:t>);//150 is output[</a:t>
            </a:r>
            <a:r>
              <a:rPr lang="en-IN" altLang="en-US" sz="2000" dirty="0" err="1"/>
              <a:t>i</a:t>
            </a:r>
            <a:r>
              <a:rPr lang="en-IN" altLang="en-US" sz="2000" dirty="0"/>
              <a:t>=150,j=150]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dirty="0"/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97AC4-586C-89FA-36CE-D00AE3AC0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 supports two selection statements: 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switch.</a:t>
            </a:r>
          </a:p>
          <a:p>
            <a:pPr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if statement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(condition)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statement1;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		else statement2;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statement may be a single statement or a compound statement enclosed in curly braces (block).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condition is any expression that returns a </a:t>
            </a:r>
            <a:r>
              <a:rPr lang="en-US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value.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else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clause is optional.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the condition is true, then statement1 is executed. Otherwise, statement2 (if it exists) is executed.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no case will both statements be executed.</a:t>
            </a:r>
          </a:p>
        </p:txBody>
      </p:sp>
      <p:sp>
        <p:nvSpPr>
          <p:cNvPr id="5123" name="Footer Placeholder 3">
            <a:extLst>
              <a:ext uri="{FF2B5EF4-FFF2-40B4-BE49-F238E27FC236}">
                <a16:creationId xmlns:a16="http://schemas.microsoft.com/office/drawing/2014/main" id="{AB466DE4-ACED-D6D6-EF5D-D0DA7240A881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A457E57-A477-A113-CCFD-D07445229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do-while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C9D2-880C-D38B-FBD7-C87DD1D01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864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do-while loop always executes its body at least once, because its conditional expression is at the bottom of the loop.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	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do 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	// body of loop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      } while (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condition);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iteration of the do-while loop first executes the body of the loop and then evaluates the conditional expression.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this expression is true, the loop will repeat. Otherwise, the loop terminates.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known as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exit controlled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loop</a:t>
            </a:r>
          </a:p>
        </p:txBody>
      </p:sp>
      <p:sp>
        <p:nvSpPr>
          <p:cNvPr id="33796" name="Footer Placeholder 3">
            <a:extLst>
              <a:ext uri="{FF2B5EF4-FFF2-40B4-BE49-F238E27FC236}">
                <a16:creationId xmlns:a16="http://schemas.microsoft.com/office/drawing/2014/main" id="{34865F24-50F7-46F3-8688-714B2777A628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76A55FC9-1814-35C1-7D8E-C6A5A8B5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Example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80453A54-3E19-F789-71B7-C743F596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// Java program to illustrate do-while loop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class dowhileloopDemo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	public static void main(String args[])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	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		int x = 21;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		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		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			// The line will be printed even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			// if the condition is false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			System.out.println("Value of x:" + x);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			x++;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		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		while (x &lt; 20);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	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}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600"/>
              <a:t>Output: Value of x:21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72597B73-F56F-F91F-BCF6-98949B5C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63182-BE6A-1BBD-4EA8-DEC04D555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2578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	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(initialization; condition; iteration)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  // body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     }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I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loop provides a concise way of writing the loop structure. Unlike a while loop, a for statement consumes the initialization, condition and increment/decrement in one line thereby providing a shorter, easy to debug structure of looping.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Initialization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portion sets the value of loop control variable.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Initialization expression is only executed once.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must be a Boolean expression. It usually tests the loop control variable against a target value.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Iteration</a:t>
            </a:r>
            <a:r>
              <a:rPr lang="en-US" sz="2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an expression that increments or decrements the loop control variable.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844" name="Footer Placeholder 3">
            <a:extLst>
              <a:ext uri="{FF2B5EF4-FFF2-40B4-BE49-F238E27FC236}">
                <a16:creationId xmlns:a16="http://schemas.microsoft.com/office/drawing/2014/main" id="{D7DCF884-D34F-19F9-BD02-C1F0193B802E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06B7-38AD-650F-AC8C-E4B40FED1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8674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 loop operates as follows. 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loop first starts, the initialization portion of the loop is executed. 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Next, condition is evaluated. If this expression is true, then the body of the loop is executed. If it is false, the loop terminates.</a:t>
            </a:r>
          </a:p>
          <a:p>
            <a:pPr eaLnBrk="1" hangingPunct="1">
              <a:defRPr/>
            </a:pPr>
            <a:endParaRPr lang="en-US" alt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Next, the iteration portion of the loop is executed.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It is also known as </a:t>
            </a:r>
            <a:r>
              <a:rPr lang="en-US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entry controlled loop</a:t>
            </a:r>
          </a:p>
        </p:txBody>
      </p:sp>
      <p:sp>
        <p:nvSpPr>
          <p:cNvPr id="36867" name="Footer Placeholder 3">
            <a:extLst>
              <a:ext uri="{FF2B5EF4-FFF2-40B4-BE49-F238E27FC236}">
                <a16:creationId xmlns:a16="http://schemas.microsoft.com/office/drawing/2014/main" id="{3702D849-5203-B869-8DA9-90CA255FFCC6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4AD1-AB0A-778C-ECF6-B44F2430F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248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ForTable</a:t>
            </a: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public static void main(String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 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int n;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int x=5;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for(n=1; n&lt;=10; n++)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{	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int p = x*n;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 </a:t>
            </a:r>
            <a:r>
              <a:rPr lang="en-US" sz="16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(x+"*"+n +"="+ p);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  }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}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5*1=5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5*2=10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5*3=15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5*4=20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5*5=25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5*6=30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5*7=35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5*8=40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5*9=45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5*10=50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6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1" name="Footer Placeholder 3">
            <a:extLst>
              <a:ext uri="{FF2B5EF4-FFF2-40B4-BE49-F238E27FC236}">
                <a16:creationId xmlns:a16="http://schemas.microsoft.com/office/drawing/2014/main" id="{FAC5C745-6CB5-A914-39B8-959B3A28506B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3B5DA339-7840-9BD4-F31F-8908C5216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/>
              <a:t>Example of for loop with no body of execution</a:t>
            </a:r>
          </a:p>
        </p:txBody>
      </p:sp>
      <p:pic>
        <p:nvPicPr>
          <p:cNvPr id="38915" name="Content Placeholder 3">
            <a:extLst>
              <a:ext uri="{FF2B5EF4-FFF2-40B4-BE49-F238E27FC236}">
                <a16:creationId xmlns:a16="http://schemas.microsoft.com/office/drawing/2014/main" id="{EE1DD790-A052-F6BA-10DB-F8456F3A4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44196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EC2336FC-0784-F994-19F8-60BF6931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C00000"/>
                </a:solidFill>
              </a:rPr>
              <a:t>What will be the output?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3CA132B4-E68E-3628-5A7F-8B4AC7524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Loop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public static void main(String args[])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int i;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for(i=0; i&lt;5; i++);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System.out.println (i++);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}</a:t>
            </a:r>
          </a:p>
        </p:txBody>
      </p:sp>
      <p:sp>
        <p:nvSpPr>
          <p:cNvPr id="39940" name="Footer Placeholder 3">
            <a:extLst>
              <a:ext uri="{FF2B5EF4-FFF2-40B4-BE49-F238E27FC236}">
                <a16:creationId xmlns:a16="http://schemas.microsoft.com/office/drawing/2014/main" id="{F2F5FAF5-B092-3086-0261-AF375D1E27F8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7FA4CB80-8485-015B-4200-65814F0A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Declaring loop control variable inside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3E4A-1DDC-3A50-E904-0FDB2FBA8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We can declare the variable inside the initialization portion of the for.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for ( </a:t>
            </a:r>
            <a:r>
              <a:rPr lang="en-US" sz="2400" u="sng" dirty="0">
                <a:solidFill>
                  <a:srgbClr val="FF0000"/>
                </a:solidFill>
                <a:cs typeface="Times New Roman" pitchFamily="18" charset="0"/>
              </a:rPr>
              <a:t>int </a:t>
            </a:r>
            <a:r>
              <a:rPr lang="en-US" sz="2400" u="sng" dirty="0" err="1">
                <a:solidFill>
                  <a:srgbClr val="FF0000"/>
                </a:solidFill>
                <a:cs typeface="Times New Roman" pitchFamily="18" charset="0"/>
              </a:rPr>
              <a:t>i</a:t>
            </a:r>
            <a:r>
              <a:rPr lang="en-US" sz="2400" u="sng" dirty="0">
                <a:solidFill>
                  <a:srgbClr val="FF0000"/>
                </a:solidFill>
                <a:cs typeface="Times New Roman" pitchFamily="18" charset="0"/>
              </a:rPr>
              <a:t>=0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;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&lt;10;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++)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		     		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		     		    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System.out.println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(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i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);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cs typeface="Times New Roman" pitchFamily="18" charset="0"/>
              </a:rPr>
              <a:t>				}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scope of this variable </a:t>
            </a:r>
            <a:r>
              <a:rPr lang="en-US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limited to the for loop and ends with the for statement.</a:t>
            </a:r>
          </a:p>
        </p:txBody>
      </p:sp>
      <p:sp>
        <p:nvSpPr>
          <p:cNvPr id="41988" name="Footer Placeholder 3">
            <a:extLst>
              <a:ext uri="{FF2B5EF4-FFF2-40B4-BE49-F238E27FC236}">
                <a16:creationId xmlns:a16="http://schemas.microsoft.com/office/drawing/2014/main" id="{C798EE67-1A11-216F-6C25-0F012979DF53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4A7C10C2-434E-A847-9881-00FF826D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IN" altLang="en-US"/>
              <a:t>More points….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A5823928-12E4-E79F-C4CB-841AD76C8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638800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n-IN" altLang="en-US" sz="2000" b="1" dirty="0"/>
              <a:t>Either the initialization or the iteration expression or both may be absent,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altLang="en-US" sz="2000" b="1" dirty="0"/>
              <a:t> as in the following example: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altLang="en-US" sz="2000" dirty="0"/>
              <a:t>class </a:t>
            </a:r>
            <a:r>
              <a:rPr lang="en-IN" altLang="en-US" sz="2000" dirty="0" err="1"/>
              <a:t>ForVar</a:t>
            </a:r>
            <a:r>
              <a:rPr lang="en-IN" altLang="en-US" sz="2000" dirty="0"/>
              <a:t>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altLang="en-US" sz="2000" dirty="0"/>
              <a:t>public static void main(String </a:t>
            </a:r>
            <a:r>
              <a:rPr lang="en-IN" altLang="en-US" sz="2000" dirty="0" err="1"/>
              <a:t>args</a:t>
            </a:r>
            <a:r>
              <a:rPr lang="en-IN" altLang="en-US" sz="2000" dirty="0"/>
              <a:t>[]) {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altLang="en-US" sz="2000" dirty="0"/>
              <a:t>int </a:t>
            </a:r>
            <a:r>
              <a:rPr lang="en-IN" altLang="en-US" sz="2000" dirty="0" err="1"/>
              <a:t>i</a:t>
            </a:r>
            <a:r>
              <a:rPr lang="en-IN" altLang="en-US" sz="2000" dirty="0"/>
              <a:t>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altLang="en-US" sz="2000" dirty="0" err="1"/>
              <a:t>boolean</a:t>
            </a:r>
            <a:r>
              <a:rPr lang="en-IN" altLang="en-US" sz="2000" dirty="0"/>
              <a:t> done = false;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altLang="en-US" sz="2000" dirty="0" err="1"/>
              <a:t>i</a:t>
            </a:r>
            <a:r>
              <a:rPr lang="en-IN" altLang="en-US" sz="2000" dirty="0"/>
              <a:t> = 0;</a:t>
            </a:r>
          </a:p>
          <a:p>
            <a:pPr marL="0" indent="0" algn="just">
              <a:buNone/>
            </a:pPr>
            <a:r>
              <a:rPr lang="en-IN" altLang="en-US" sz="2000" dirty="0"/>
              <a:t>for( ; !done; ) {     			//// Parts of the for loop can be empty.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altLang="en-US" sz="2000" dirty="0" err="1"/>
              <a:t>System.out.println</a:t>
            </a:r>
            <a:r>
              <a:rPr lang="en-IN" altLang="en-US" sz="2000" dirty="0"/>
              <a:t>("</a:t>
            </a:r>
            <a:r>
              <a:rPr lang="en-IN" altLang="en-US" sz="2000" dirty="0" err="1"/>
              <a:t>i</a:t>
            </a:r>
            <a:r>
              <a:rPr lang="en-IN" altLang="en-US" sz="2000" dirty="0"/>
              <a:t> is " + </a:t>
            </a:r>
            <a:r>
              <a:rPr lang="en-IN" altLang="en-US" sz="2000" dirty="0" err="1"/>
              <a:t>i</a:t>
            </a:r>
            <a:r>
              <a:rPr lang="en-IN" altLang="en-US" sz="2000" dirty="0"/>
              <a:t>);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altLang="en-US" sz="2000" dirty="0"/>
              <a:t>if(</a:t>
            </a:r>
            <a:r>
              <a:rPr lang="en-IN" altLang="en-US" sz="2000" dirty="0" err="1"/>
              <a:t>i</a:t>
            </a:r>
            <a:r>
              <a:rPr lang="en-IN" altLang="en-US" sz="2000" dirty="0"/>
              <a:t> == 10) done = true;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altLang="en-US" sz="2000" dirty="0" err="1"/>
              <a:t>i</a:t>
            </a:r>
            <a:r>
              <a:rPr lang="en-IN" altLang="en-US" sz="2000" dirty="0"/>
              <a:t>++;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altLang="en-US" sz="2000" dirty="0"/>
              <a:t>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altLang="en-US" sz="2000" dirty="0"/>
              <a:t>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altLang="en-US" sz="2000" dirty="0"/>
              <a:t>}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IN" altLang="en-US" sz="2000" dirty="0"/>
              <a:t>Output: Value of I will be printed from 0 to 10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6C56C7E2-383A-07C4-D494-00CACD14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/>
          <a:lstStyle/>
          <a:p>
            <a:r>
              <a:rPr lang="en-IN" altLang="en-US" sz="2800"/>
              <a:t>More points…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741EA-137D-500A-D5DB-834FA7492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</p:spPr>
        <p:txBody>
          <a:bodyPr/>
          <a:lstStyle/>
          <a:p>
            <a:pPr algn="just">
              <a:spcBef>
                <a:spcPts val="0"/>
              </a:spcBef>
              <a:defRPr/>
            </a:pPr>
            <a:endParaRPr lang="en-IN" sz="1600" dirty="0"/>
          </a:p>
          <a:p>
            <a:pPr algn="just">
              <a:spcBef>
                <a:spcPts val="0"/>
              </a:spcBef>
              <a:defRPr/>
            </a:pPr>
            <a:r>
              <a:rPr lang="en-IN" sz="1600" dirty="0"/>
              <a:t>We can intentionally create an infinite loop (a loop that never terminates) if you leave all three parts of the </a:t>
            </a:r>
            <a:r>
              <a:rPr lang="en-IN" sz="1600" b="1" dirty="0"/>
              <a:t>for </a:t>
            </a:r>
            <a:r>
              <a:rPr lang="en-IN" sz="1600" dirty="0"/>
              <a:t>empty. For example: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600" dirty="0"/>
              <a:t>for( ; ; 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600" dirty="0"/>
              <a:t>// ...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600" dirty="0"/>
              <a:t>}</a:t>
            </a:r>
          </a:p>
          <a:p>
            <a:pPr algn="just">
              <a:spcBef>
                <a:spcPts val="0"/>
              </a:spcBef>
              <a:defRPr/>
            </a:pPr>
            <a:r>
              <a:rPr lang="en-IN" sz="1600" dirty="0"/>
              <a:t>Java permits you to include multiple statements in both the initialization and iteration portions of the </a:t>
            </a:r>
            <a:r>
              <a:rPr lang="en-IN" sz="1600" b="1" dirty="0"/>
              <a:t>for</a:t>
            </a:r>
            <a:r>
              <a:rPr lang="en-IN" sz="1600" dirty="0"/>
              <a:t>. Each statement is separated from the next by a comma. Using the comma, the preceding </a:t>
            </a:r>
            <a:r>
              <a:rPr lang="en-IN" sz="1600" b="1" dirty="0"/>
              <a:t>for </a:t>
            </a:r>
            <a:r>
              <a:rPr lang="en-IN" sz="1600" dirty="0"/>
              <a:t>loop can be more efficiently coded, as shown here: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600" dirty="0"/>
              <a:t>// Using the comma.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600" dirty="0"/>
              <a:t>class Comma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600" dirty="0"/>
              <a:t>public static void main(String </a:t>
            </a:r>
            <a:r>
              <a:rPr lang="en-IN" sz="1600" dirty="0" err="1"/>
              <a:t>args</a:t>
            </a:r>
            <a:r>
              <a:rPr lang="en-IN" sz="1600" dirty="0"/>
              <a:t>[])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600" dirty="0" err="1"/>
              <a:t>int</a:t>
            </a:r>
            <a:r>
              <a:rPr lang="en-IN" sz="1600" dirty="0"/>
              <a:t> a, b;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600" dirty="0"/>
              <a:t>for(a=1, b=4; a&lt;b; a++, b--) {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600" dirty="0" err="1"/>
              <a:t>System.out.println</a:t>
            </a:r>
            <a:r>
              <a:rPr lang="en-IN" sz="1600" dirty="0"/>
              <a:t>("a = " + a);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600" dirty="0" err="1"/>
              <a:t>System.out.println</a:t>
            </a:r>
            <a:r>
              <a:rPr lang="en-IN" sz="1600" dirty="0"/>
              <a:t>("b = " + b);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600" dirty="0"/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600" dirty="0"/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600" dirty="0"/>
              <a:t>}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600" dirty="0"/>
              <a:t>Output: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600" dirty="0"/>
              <a:t>a = 1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600" dirty="0"/>
              <a:t>b = 4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600" dirty="0"/>
              <a:t>a = 2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IN" sz="1600" dirty="0"/>
              <a:t>b =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23BB6D3-30AD-68C7-9392-337B8D5EA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DD8191F-F80E-67AF-7C3B-F03FC65FF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To show the working of  if else statement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public static void main(String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int number=13;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if(number%2==0)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{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("even number");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{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("odd number");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    }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36F04B9D-2D58-4E2C-D19C-35D36BE0B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IN" altLang="en-US"/>
              <a:t>Q1</a:t>
            </a:r>
          </a:p>
        </p:txBody>
      </p:sp>
      <p:sp>
        <p:nvSpPr>
          <p:cNvPr id="45059" name="Content Placeholder 4">
            <a:extLst>
              <a:ext uri="{FF2B5EF4-FFF2-40B4-BE49-F238E27FC236}">
                <a16:creationId xmlns:a16="http://schemas.microsoft.com/office/drawing/2014/main" id="{389EC7D3-2DDC-5B1A-E938-C818C438C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OUTPUT??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public class First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public static void main(String[] args)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int i=5;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while(i)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System.out.println("Hello");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i--;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}</a:t>
            </a:r>
          </a:p>
        </p:txBody>
      </p:sp>
      <p:sp>
        <p:nvSpPr>
          <p:cNvPr id="45060" name="Content Placeholder 5">
            <a:extLst>
              <a:ext uri="{FF2B5EF4-FFF2-40B4-BE49-F238E27FC236}">
                <a16:creationId xmlns:a16="http://schemas.microsoft.com/office/drawing/2014/main" id="{6B43910F-C63C-2D1C-D690-F32493B6E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 sz="2000"/>
              <a:t>Hello will be printed 5 times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 sz="2000"/>
              <a:t>Compile time error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 sz="2000"/>
              <a:t>Runtime error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 sz="2000"/>
              <a:t>Infinite loop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C3001041-EF1A-4AAE-CE66-5648B0324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r>
              <a:rPr lang="en-IN" altLang="en-US" sz="3200"/>
              <a:t>Q2(Output??)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DE44658A-8562-9C76-B3B1-B004E3D90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5867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public class First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public static void main(String[] args)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int x=5,sum=0;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boolean y=true;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while(y)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sum=sum+x;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x--;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if(x==3)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y=!y;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System.out.println(sum);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</p:txBody>
      </p:sp>
      <p:sp>
        <p:nvSpPr>
          <p:cNvPr id="46084" name="Content Placeholder 3">
            <a:extLst>
              <a:ext uri="{FF2B5EF4-FFF2-40B4-BE49-F238E27FC236}">
                <a16:creationId xmlns:a16="http://schemas.microsoft.com/office/drawing/2014/main" id="{3C041CFC-E147-6F38-B51C-8194F8E1E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038600" cy="544036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9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Compile time error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Infinite loop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12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DECC55A4-7BA5-A428-CFAC-44C73603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Q3(Output??)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0FD3C2B6-8E7B-37F2-26D3-58B040510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105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public class First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public static void main(String[] args)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int x=5,y=1;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while(--x!=++y);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System.out.println(x+y);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/>
          </a:p>
        </p:txBody>
      </p:sp>
      <p:sp>
        <p:nvSpPr>
          <p:cNvPr id="47108" name="Content Placeholder 3">
            <a:extLst>
              <a:ext uri="{FF2B5EF4-FFF2-40B4-BE49-F238E27FC236}">
                <a16:creationId xmlns:a16="http://schemas.microsoft.com/office/drawing/2014/main" id="{BAD47F23-ECA6-3A3B-D365-948E37ECC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Compile time error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6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4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2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4B169134-C643-C673-F894-E4659AB5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Q4(Output??)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5F074858-3C23-4A5F-9673-50760E8D9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public class First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public static void main(String[] args)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int k=1;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for(int i=1,j=2;i&gt;=1 &amp; i&lt;=3;i++,j++)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k=k*j;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System.out.println(k);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}</a:t>
            </a:r>
          </a:p>
        </p:txBody>
      </p:sp>
      <p:sp>
        <p:nvSpPr>
          <p:cNvPr id="48132" name="Content Placeholder 3">
            <a:extLst>
              <a:ext uri="{FF2B5EF4-FFF2-40B4-BE49-F238E27FC236}">
                <a16:creationId xmlns:a16="http://schemas.microsoft.com/office/drawing/2014/main" id="{F82EE243-F58D-DAC9-5906-3DA89E6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24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12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Compile time error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Runtime error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2A14777E-39DD-5C95-6805-BE9FB462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Q5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15196D7F-9A82-1192-F64B-70BB740BD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600200"/>
            <a:ext cx="4572000" cy="47244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How many times “Hello” will be printed in the following code?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public class First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public static void main(String[] args)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int i=24;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for(;i&gt;1;i&gt;&gt;=2)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System.out.println("Hello");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/>
              <a:t>} </a:t>
            </a:r>
          </a:p>
        </p:txBody>
      </p:sp>
      <p:sp>
        <p:nvSpPr>
          <p:cNvPr id="49156" name="Content Placeholder 3">
            <a:extLst>
              <a:ext uri="{FF2B5EF4-FFF2-40B4-BE49-F238E27FC236}">
                <a16:creationId xmlns:a16="http://schemas.microsoft.com/office/drawing/2014/main" id="{EBBC0FE6-679D-EE57-0E0B-BC5DBDF628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2 times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3 times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5 times</a:t>
            </a:r>
          </a:p>
          <a:p>
            <a:pPr marL="514350" indent="-514350">
              <a:buFont typeface="Arial" panose="020B0604020202020204" pitchFamily="34" charset="0"/>
              <a:buAutoNum type="alphaUcPeriod"/>
            </a:pPr>
            <a:r>
              <a:rPr lang="en-IN" altLang="en-US"/>
              <a:t>4 times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Content Placeholder 3" descr="question_mark1.jpeg">
            <a:extLst>
              <a:ext uri="{FF2B5EF4-FFF2-40B4-BE49-F238E27FC236}">
                <a16:creationId xmlns:a16="http://schemas.microsoft.com/office/drawing/2014/main" id="{0DE7894D-4765-9178-689B-02A78E9F5A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1143000"/>
            <a:ext cx="4525963" cy="4525963"/>
          </a:xfrm>
        </p:spPr>
      </p:pic>
    </p:spTree>
  </p:cSld>
  <p:clrMapOvr>
    <a:masterClrMapping/>
  </p:clrMapOvr>
  <p:transition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E6CC254-6A8E-19F1-FC5A-1058A310B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Java if-else-if ladder Statement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D98922C4-F94D-E59F-E5F4-BB3483152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if(condition1)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	//code to be executed if condition1 is true  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if(condition2)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	//code to be executed if condition2 is true  	}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if(condition3)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	//code to be executed if condition3 is true  	}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else{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//code to be executed if all the conditions are false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FBEDC7F-2185-E49A-A936-9FDC0AF6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934AF4AE-B99C-8F58-3DD3-8280B1C43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To show the working of  if else if else ladder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stateent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public static void main(String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int number=13;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if(number&gt;0)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("Positive number");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else if(number&lt;0)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("Negative Number");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("Number is zero");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52DF7BD-2E70-D86D-D345-C37D3C20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 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607A-3219-3909-E0DF-D80C631DD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56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nested if is an if statement that is the target of another if or else.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nested ifs an else statement always refers to the nearest if statement that is within the same block as the else and that is not already associated with an else.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2400" dirty="0"/>
              <a:t>if(</a:t>
            </a:r>
            <a:r>
              <a:rPr lang="en-IN" sz="2400" dirty="0" err="1"/>
              <a:t>i</a:t>
            </a:r>
            <a:r>
              <a:rPr lang="en-IN" sz="2400" dirty="0"/>
              <a:t> == 10)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2400" dirty="0"/>
              <a:t>if(j &lt; 20) a = b;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2400" dirty="0"/>
              <a:t>if(k &gt; 100) c = d; // this if is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2400" dirty="0"/>
              <a:t>else a = c; // associated with this else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2400" dirty="0"/>
              <a:t>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2400" dirty="0"/>
              <a:t>else a = d; // this else refers to if(</a:t>
            </a:r>
            <a:r>
              <a:rPr lang="en-IN" sz="2400" dirty="0" err="1"/>
              <a:t>i</a:t>
            </a:r>
            <a:r>
              <a:rPr lang="en-IN" sz="2400" dirty="0"/>
              <a:t> == 10)</a:t>
            </a:r>
            <a:r>
              <a:rPr lang="en-US" sz="2400" dirty="0">
                <a:solidFill>
                  <a:schemeClr val="bg1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  <p:sp>
        <p:nvSpPr>
          <p:cNvPr id="9220" name="Footer Placeholder 3">
            <a:extLst>
              <a:ext uri="{FF2B5EF4-FFF2-40B4-BE49-F238E27FC236}">
                <a16:creationId xmlns:a16="http://schemas.microsoft.com/office/drawing/2014/main" id="{24C4EB9D-E7E5-916F-14CC-3D33A84E1243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3A65A42-1429-D7F0-5DB0-62FDF117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Nested ifs-Example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BC3AA27-77FF-C145-909D-D47CC5EAD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altLang="en-US" sz="1800" dirty="0"/>
              <a:t>//Java Program to demonstrate the use of Nested If Statement.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b="1" dirty="0"/>
              <a:t>public class </a:t>
            </a:r>
            <a:r>
              <a:rPr lang="en-IN" altLang="en-US" sz="2000" b="1" dirty="0" err="1"/>
              <a:t>JavaNestedIfExample</a:t>
            </a:r>
            <a:r>
              <a:rPr lang="en-IN" altLang="en-US" sz="2000" b="1" dirty="0"/>
              <a:t> {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b="1" dirty="0"/>
              <a:t>public static void main(String[] </a:t>
            </a:r>
            <a:r>
              <a:rPr lang="en-IN" altLang="en-US" sz="2000" b="1" dirty="0" err="1"/>
              <a:t>args</a:t>
            </a:r>
            <a:r>
              <a:rPr lang="en-IN" altLang="en-US" sz="2000" b="1" dirty="0"/>
              <a:t>) {     </a:t>
            </a:r>
          </a:p>
          <a:p>
            <a:pPr marL="0" indent="0">
              <a:buNone/>
            </a:pPr>
            <a:r>
              <a:rPr lang="en-IN" altLang="en-US" sz="2000" b="1" dirty="0"/>
              <a:t>    int age=20;   		//Creating two variables for age and weight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b="1" dirty="0"/>
              <a:t>    int weight=80;    </a:t>
            </a:r>
          </a:p>
          <a:p>
            <a:pPr marL="0" indent="0">
              <a:buNone/>
            </a:pPr>
            <a:r>
              <a:rPr lang="en-IN" altLang="en-US" sz="2000" b="1" dirty="0"/>
              <a:t>        if(age&gt;=18){    	//applying condition on age and weight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b="1" dirty="0"/>
              <a:t>        if(weight&gt;50){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b="1" dirty="0"/>
              <a:t>            </a:t>
            </a:r>
            <a:r>
              <a:rPr lang="en-IN" altLang="en-US" sz="2000" b="1" dirty="0" err="1"/>
              <a:t>System.out.println</a:t>
            </a:r>
            <a:r>
              <a:rPr lang="en-IN" altLang="en-US" sz="2000" b="1" dirty="0"/>
              <a:t>("You are eligible to donate blood");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b="1" dirty="0"/>
              <a:t>        }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b="1" dirty="0"/>
              <a:t>    }    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altLang="en-US" sz="2000" b="1" dirty="0"/>
              <a:t>}} 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8530-BD1B-21B3-475F-834AA084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2763F-B2CB-0183-0B0C-08B57F15E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562600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Java’s multi-way branch statement.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provides an easy way to dispatch execution to different parts of your code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based on the value of an expression.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provides a better alternative than a large series of </a:t>
            </a: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if-else-if statements.</a:t>
            </a:r>
            <a:endParaRPr lang="en-US" sz="3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switch (</a:t>
            </a:r>
            <a:r>
              <a:rPr lang="en-US" sz="4000" b="1" i="1" dirty="0">
                <a:latin typeface="Times New Roman" pitchFamily="18" charset="0"/>
                <a:cs typeface="Times New Roman" pitchFamily="18" charset="0"/>
              </a:rPr>
              <a:t>expression) 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	case </a:t>
            </a:r>
            <a:r>
              <a:rPr lang="en-US" sz="4000" b="1" i="1" dirty="0">
                <a:latin typeface="Times New Roman" pitchFamily="18" charset="0"/>
                <a:cs typeface="Times New Roman" pitchFamily="18" charset="0"/>
              </a:rPr>
              <a:t>value1: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		// statement sequence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		break;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	case </a:t>
            </a:r>
            <a:r>
              <a:rPr lang="en-US" sz="4000" b="1" i="1" dirty="0">
                <a:latin typeface="Times New Roman" pitchFamily="18" charset="0"/>
                <a:cs typeface="Times New Roman" pitchFamily="18" charset="0"/>
              </a:rPr>
              <a:t>value2: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		// statement sequence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		break;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	...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	case </a:t>
            </a:r>
            <a:r>
              <a:rPr lang="en-US" sz="4000" b="1" i="1" dirty="0" err="1">
                <a:latin typeface="Times New Roman" pitchFamily="18" charset="0"/>
                <a:cs typeface="Times New Roman" pitchFamily="18" charset="0"/>
              </a:rPr>
              <a:t>valueN</a:t>
            </a:r>
            <a:r>
              <a:rPr lang="en-US" sz="4000" b="1" i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		// statement sequence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		break;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	default: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		// default statement sequence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				}</a:t>
            </a:r>
          </a:p>
        </p:txBody>
      </p:sp>
      <p:sp>
        <p:nvSpPr>
          <p:cNvPr id="11268" name="Footer Placeholder 3">
            <a:extLst>
              <a:ext uri="{FF2B5EF4-FFF2-40B4-BE49-F238E27FC236}">
                <a16:creationId xmlns:a16="http://schemas.microsoft.com/office/drawing/2014/main" id="{A18C1288-67C3-8F93-A4DA-1F7310D2CD90}"/>
              </a:ext>
            </a:extLst>
          </p:cNvPr>
          <p:cNvSpPr>
            <a:spLocks noGrp="1"/>
          </p:cNvSpPr>
          <p:nvPr/>
        </p:nvSpPr>
        <p:spPr bwMode="auto">
          <a:xfrm>
            <a:off x="779463" y="6416675"/>
            <a:ext cx="75850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5E9ED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3698</Words>
  <Application>Microsoft Office PowerPoint</Application>
  <PresentationFormat>On-screen Show (4:3)</PresentationFormat>
  <Paragraphs>638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Times New Roman</vt:lpstr>
      <vt:lpstr>Algerian</vt:lpstr>
      <vt:lpstr>Office Theme</vt:lpstr>
      <vt:lpstr>PowerPoint Presentation</vt:lpstr>
      <vt:lpstr>PowerPoint Presentation</vt:lpstr>
      <vt:lpstr>PowerPoint Presentation</vt:lpstr>
      <vt:lpstr>Example</vt:lpstr>
      <vt:lpstr> Java if-else-if ladder Statement </vt:lpstr>
      <vt:lpstr>Example</vt:lpstr>
      <vt:lpstr>Nested ifs</vt:lpstr>
      <vt:lpstr>Nested ifs-Example</vt:lpstr>
      <vt:lpstr>switch </vt:lpstr>
      <vt:lpstr>PowerPoint Presentation</vt:lpstr>
      <vt:lpstr>PowerPoint Presentation</vt:lpstr>
      <vt:lpstr>PowerPoint Presentation</vt:lpstr>
      <vt:lpstr>It is sometimes desirable to have multiple cases without break statements between them. For example, consider the following program:</vt:lpstr>
      <vt:lpstr>Beginning with JDK 7, you can use a string to control a switch statement.</vt:lpstr>
      <vt:lpstr>Nested switch Statements</vt:lpstr>
      <vt:lpstr>Difference between ifs and switch</vt:lpstr>
      <vt:lpstr>Q1</vt:lpstr>
      <vt:lpstr>Q2</vt:lpstr>
      <vt:lpstr>Q3</vt:lpstr>
      <vt:lpstr>Q4</vt:lpstr>
      <vt:lpstr>Q5</vt:lpstr>
      <vt:lpstr>Q6</vt:lpstr>
      <vt:lpstr>Q7</vt:lpstr>
      <vt:lpstr>PowerPoint Presentation</vt:lpstr>
      <vt:lpstr>Iteration Statements</vt:lpstr>
      <vt:lpstr>while Loop</vt:lpstr>
      <vt:lpstr>PowerPoint Presentation</vt:lpstr>
      <vt:lpstr>PowerPoint Presentation</vt:lpstr>
      <vt:lpstr>while loop no body of execution</vt:lpstr>
      <vt:lpstr>do-while</vt:lpstr>
      <vt:lpstr>Example</vt:lpstr>
      <vt:lpstr>for loop</vt:lpstr>
      <vt:lpstr>PowerPoint Presentation</vt:lpstr>
      <vt:lpstr>PowerPoint Presentation</vt:lpstr>
      <vt:lpstr>Example of for loop with no body of execution</vt:lpstr>
      <vt:lpstr>What will be the output?</vt:lpstr>
      <vt:lpstr>Declaring loop control variable inside loop</vt:lpstr>
      <vt:lpstr>More points….</vt:lpstr>
      <vt:lpstr>More points…</vt:lpstr>
      <vt:lpstr>Q1</vt:lpstr>
      <vt:lpstr>Q2(Output??)</vt:lpstr>
      <vt:lpstr>Q3(Output??)</vt:lpstr>
      <vt:lpstr>Q4(Output??)</vt:lpstr>
      <vt:lpstr>Q5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RA-V</dc:creator>
  <cp:lastModifiedBy>Aman Singh</cp:lastModifiedBy>
  <cp:revision>112</cp:revision>
  <dcterms:created xsi:type="dcterms:W3CDTF">2006-08-16T00:00:00Z</dcterms:created>
  <dcterms:modified xsi:type="dcterms:W3CDTF">2025-06-26T09:31:42Z</dcterms:modified>
</cp:coreProperties>
</file>