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84" r:id="rId9"/>
    <p:sldId id="285" r:id="rId10"/>
    <p:sldId id="286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330" r:id="rId19"/>
    <p:sldId id="266" r:id="rId20"/>
    <p:sldId id="259" r:id="rId21"/>
    <p:sldId id="260" r:id="rId22"/>
    <p:sldId id="279" r:id="rId23"/>
    <p:sldId id="287" r:id="rId24"/>
    <p:sldId id="278" r:id="rId25"/>
    <p:sldId id="309" r:id="rId26"/>
    <p:sldId id="261" r:id="rId27"/>
    <p:sldId id="262" r:id="rId28"/>
    <p:sldId id="288" r:id="rId29"/>
    <p:sldId id="263" r:id="rId30"/>
    <p:sldId id="290" r:id="rId31"/>
    <p:sldId id="291" r:id="rId32"/>
    <p:sldId id="289" r:id="rId33"/>
    <p:sldId id="292" r:id="rId34"/>
    <p:sldId id="293" r:id="rId35"/>
    <p:sldId id="294" r:id="rId36"/>
    <p:sldId id="264" r:id="rId37"/>
    <p:sldId id="333" r:id="rId38"/>
    <p:sldId id="334" r:id="rId39"/>
    <p:sldId id="280" r:id="rId40"/>
    <p:sldId id="281" r:id="rId41"/>
    <p:sldId id="282" r:id="rId42"/>
    <p:sldId id="332" r:id="rId43"/>
    <p:sldId id="299" r:id="rId44"/>
    <p:sldId id="295" r:id="rId45"/>
    <p:sldId id="302" r:id="rId46"/>
    <p:sldId id="300" r:id="rId47"/>
    <p:sldId id="301" r:id="rId48"/>
    <p:sldId id="303" r:id="rId49"/>
    <p:sldId id="283" r:id="rId50"/>
    <p:sldId id="296" r:id="rId51"/>
    <p:sldId id="331" r:id="rId52"/>
    <p:sldId id="297" r:id="rId53"/>
    <p:sldId id="336" r:id="rId54"/>
    <p:sldId id="304" r:id="rId55"/>
    <p:sldId id="305" r:id="rId56"/>
    <p:sldId id="306" r:id="rId57"/>
    <p:sldId id="307" r:id="rId58"/>
    <p:sldId id="308" r:id="rId59"/>
    <p:sldId id="337" r:id="rId60"/>
    <p:sldId id="338" r:id="rId61"/>
    <p:sldId id="310" r:id="rId62"/>
    <p:sldId id="311" r:id="rId63"/>
    <p:sldId id="312" r:id="rId64"/>
    <p:sldId id="339" r:id="rId65"/>
    <p:sldId id="342" r:id="rId66"/>
    <p:sldId id="343" r:id="rId67"/>
    <p:sldId id="340" r:id="rId68"/>
    <p:sldId id="341" r:id="rId69"/>
    <p:sldId id="313" r:id="rId70"/>
    <p:sldId id="314" r:id="rId71"/>
    <p:sldId id="335" r:id="rId72"/>
    <p:sldId id="344" r:id="rId73"/>
    <p:sldId id="319" r:id="rId74"/>
    <p:sldId id="320" r:id="rId75"/>
    <p:sldId id="321" r:id="rId76"/>
    <p:sldId id="322" r:id="rId77"/>
    <p:sldId id="325" r:id="rId78"/>
    <p:sldId id="326" r:id="rId79"/>
    <p:sldId id="327" r:id="rId80"/>
    <p:sldId id="328" r:id="rId81"/>
    <p:sldId id="329" r:id="rId82"/>
    <p:sldId id="323" r:id="rId83"/>
    <p:sldId id="324" r:id="rId84"/>
    <p:sldId id="316" r:id="rId85"/>
    <p:sldId id="317" r:id="rId86"/>
    <p:sldId id="318" r:id="rId87"/>
    <p:sldId id="345" r:id="rId88"/>
    <p:sldId id="353" r:id="rId89"/>
    <p:sldId id="346" r:id="rId90"/>
    <p:sldId id="347" r:id="rId91"/>
    <p:sldId id="348" r:id="rId92"/>
    <p:sldId id="349" r:id="rId93"/>
    <p:sldId id="351" r:id="rId94"/>
    <p:sldId id="352" r:id="rId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82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3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925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1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3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3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26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8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8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8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6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8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1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DA633-73AD-44BC-AF1B-5D2AD6C023B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E98D-2FF8-4C59-907D-A001807F6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57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sisfun.com/data/standard-deviation.html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itshot.com/introduction-to-supervised-machine-learn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dhcmeOTZ_Q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data/least-squares-calculator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itshot.com/introduction-to-supervised-machine-learn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forecast.org/adam/linearRegression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numpy/default.a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www.mathsisfun.com/data/standard-devi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D5AA-3D79-B42F-AE42-1DB2A3C1E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II</a:t>
            </a:r>
            <a:br>
              <a:rPr lang="en-IN" dirty="0"/>
            </a:br>
            <a:r>
              <a:rPr lang="en-IN" dirty="0"/>
              <a:t>SUPERVISED LEARNING: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60EBC-D4F3-4AC9-2FA6-08C90731F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INT234:PREDICTIVE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36995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A91B-E66A-59D1-98C6-CF354671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A5D7-477F-9529-C015-95F535DE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Standard Deviation we have a "standard" way of knowing what is normal, and what is extra large or extra small.</a:t>
            </a:r>
          </a:p>
          <a:p>
            <a:pPr marL="0" indent="0" algn="ctr">
              <a:buNone/>
            </a:pPr>
            <a:r>
              <a:rPr lang="en-US" dirty="0">
                <a:effectLst/>
              </a:rPr>
              <a:t>Mean =394	,	</a:t>
            </a:r>
            <a:r>
              <a:rPr lang="en-IN" b="1" dirty="0">
                <a:effectLst/>
              </a:rPr>
              <a:t> Variance=21704,	 Standard Deviation=147.</a:t>
            </a:r>
            <a:endParaRPr lang="en-US" dirty="0">
              <a:effectLst/>
            </a:endParaRPr>
          </a:p>
          <a:p>
            <a:endParaRPr lang="en-IN" dirty="0"/>
          </a:p>
        </p:txBody>
      </p:sp>
      <p:pic>
        <p:nvPicPr>
          <p:cNvPr id="3074" name="Picture 2" descr="dogs on graph: standard deviation">
            <a:extLst>
              <a:ext uri="{FF2B5EF4-FFF2-40B4-BE49-F238E27FC236}">
                <a16:creationId xmlns:a16="http://schemas.microsoft.com/office/drawing/2014/main" id="{4C01627E-BAD1-1AE9-63CA-402BD26AC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162" y="3529289"/>
            <a:ext cx="591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07AFB-58CD-8147-24D2-029E03446B7C}"/>
              </a:ext>
            </a:extLst>
          </p:cNvPr>
          <p:cNvSpPr txBox="1"/>
          <p:nvPr/>
        </p:nvSpPr>
        <p:spPr>
          <a:xfrm>
            <a:off x="1691639" y="6160090"/>
            <a:ext cx="9092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Source: </a:t>
            </a:r>
            <a:r>
              <a:rPr lang="en-IN" dirty="0">
                <a:hlinkClick r:id="rId3"/>
              </a:rPr>
              <a:t>http://mathsisfun.com/data/standard-deviation.html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841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7E1D-097C-0AB6-3D18-8A97CFB9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Calculate the 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DAC49-07E8-AE77-6171-057519190875}"/>
              </a:ext>
            </a:extLst>
          </p:cNvPr>
          <p:cNvSpPr txBox="1"/>
          <p:nvPr/>
        </p:nvSpPr>
        <p:spPr>
          <a:xfrm>
            <a:off x="913794" y="2576350"/>
            <a:ext cx="4617873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speed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numpy.std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(speed)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#0.9035079029052513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numpy.</a:t>
            </a:r>
            <a:r>
              <a:rPr lang="en-US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(speed)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#0.8163265306122449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32353-482B-98F1-F1DE-FD07BBA645A5}"/>
              </a:ext>
            </a:extLst>
          </p:cNvPr>
          <p:cNvSpPr txBox="1"/>
          <p:nvPr/>
        </p:nvSpPr>
        <p:spPr>
          <a:xfrm>
            <a:off x="6418506" y="2917878"/>
            <a:ext cx="4248338" cy="2777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speed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86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88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86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85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86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IN" dirty="0"/>
              <a:t>Mean =          86.42857142857143</a:t>
            </a:r>
          </a:p>
          <a:p>
            <a:pPr>
              <a:lnSpc>
                <a:spcPct val="200000"/>
              </a:lnSpc>
            </a:pPr>
            <a:r>
              <a:rPr lang="en-IN" dirty="0"/>
              <a:t>Diff mean= [0.4,1.6,0.4,1.6]</a:t>
            </a:r>
          </a:p>
          <a:p>
            <a:pPr>
              <a:lnSpc>
                <a:spcPct val="200000"/>
              </a:lnSpc>
            </a:pPr>
            <a:r>
              <a:rPr lang="en-IN" dirty="0"/>
              <a:t>Diff mean </a:t>
            </a:r>
            <a:r>
              <a:rPr lang="en-IN" dirty="0" err="1"/>
              <a:t>sq</a:t>
            </a:r>
            <a:r>
              <a:rPr lang="en-IN" dirty="0"/>
              <a:t> = [1.6,2.56,1.6,2.56]</a:t>
            </a:r>
          </a:p>
          <a:p>
            <a:pPr>
              <a:lnSpc>
                <a:spcPct val="200000"/>
              </a:lnSpc>
            </a:pPr>
            <a:r>
              <a:rPr lang="en-IN" dirty="0"/>
              <a:t>Variance = sum [Diff mean </a:t>
            </a:r>
            <a:r>
              <a:rPr lang="en-IN" dirty="0" err="1"/>
              <a:t>sq</a:t>
            </a:r>
            <a:r>
              <a:rPr lang="en-IN" dirty="0"/>
              <a:t>] / 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A0D54A-37C0-E365-0C03-70415011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02" y="6173101"/>
            <a:ext cx="3982006" cy="333422"/>
          </a:xfrm>
          <a:prstGeom prst="rect">
            <a:avLst/>
          </a:prstGeom>
        </p:spPr>
      </p:pic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1760AF68-EA66-E0DA-85E6-0D77367F8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65391">
            <a:off x="3578086" y="4396502"/>
            <a:ext cx="1485080" cy="9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214F-3D15-CFEF-50CB-E6462558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Manual vs inbuilt function for 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15E59-B714-A441-9605-8963A01271D1}"/>
              </a:ext>
            </a:extLst>
          </p:cNvPr>
          <p:cNvSpPr txBox="1"/>
          <p:nvPr/>
        </p:nvSpPr>
        <p:spPr>
          <a:xfrm>
            <a:off x="401156" y="2073495"/>
            <a:ext cx="7916934" cy="4710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demonstrate the variance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speed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"Speed:"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speed)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1: Calculate the mean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numpy.</a:t>
            </a:r>
            <a:r>
              <a:rPr lang="en-US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(speed)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"Mean:"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m)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2: Calculate the squared differences and store them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squared_diffs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speed: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difference from the mean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squared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diff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diff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square it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squared_diffs.append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numpy.mean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(squared)))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"Squared Differences:"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squared_diffs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3: Compute the average of these squared differences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manual_variance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squared_diffs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(speed)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"Manual Variance:"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manual_variance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4: Compare with NumPy's result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numpy_variance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numpy.var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(speed)</a:t>
            </a:r>
          </a:p>
          <a:p>
            <a:pPr>
              <a:lnSpc>
                <a:spcPts val="1800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"NumPy Variance:"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numpy_variance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5D606-7FE2-C8E8-81DF-C018DC969999}"/>
              </a:ext>
            </a:extLst>
          </p:cNvPr>
          <p:cNvSpPr txBox="1"/>
          <p:nvPr/>
        </p:nvSpPr>
        <p:spPr>
          <a:xfrm>
            <a:off x="8700074" y="2455295"/>
            <a:ext cx="27623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numpy.</a:t>
            </a:r>
            <a:r>
              <a:rPr lang="en-US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(speed)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61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8897-7843-8397-A4A6-DE522923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1.5 Percentiles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5685-6E6C-0BD4-A886-23299F03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1197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where a value sits in relation to the rest of the data</a:t>
            </a:r>
            <a:r>
              <a:rPr lang="en-US" dirty="0"/>
              <a:t>. </a:t>
            </a:r>
          </a:p>
          <a:p>
            <a:r>
              <a:rPr lang="en-US" dirty="0"/>
              <a:t>say  “this number is larger than 25% of the other values”.</a:t>
            </a:r>
          </a:p>
          <a:p>
            <a:r>
              <a:rPr lang="en-US" dirty="0"/>
              <a:t>They’re especially useful when your data isn’t evenly distributed.</a:t>
            </a:r>
          </a:p>
          <a:p>
            <a:r>
              <a:rPr lang="en-US" dirty="0"/>
              <a:t>Unlike mean and standard deviation, </a:t>
            </a:r>
            <a:r>
              <a:rPr lang="en-US" dirty="0">
                <a:solidFill>
                  <a:srgbClr val="FFC000"/>
                </a:solidFill>
              </a:rPr>
              <a:t>percentiles </a:t>
            </a:r>
            <a:r>
              <a:rPr lang="en-US" b="1" dirty="0">
                <a:solidFill>
                  <a:srgbClr val="FFC000"/>
                </a:solidFill>
              </a:rPr>
              <a:t>focus on ranks</a:t>
            </a:r>
            <a:r>
              <a:rPr lang="en-US" dirty="0">
                <a:solidFill>
                  <a:srgbClr val="FFC000"/>
                </a:solidFill>
              </a:rPr>
              <a:t>, not spreads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92D050"/>
                </a:solidFill>
              </a:rPr>
              <a:t>Example: data = [15, 20, 35, 40, 50]</a:t>
            </a:r>
          </a:p>
          <a:p>
            <a:r>
              <a:rPr lang="en-US" dirty="0">
                <a:solidFill>
                  <a:srgbClr val="FFC000"/>
                </a:solidFill>
              </a:rPr>
              <a:t>25th percentile (Q1): </a:t>
            </a:r>
            <a:r>
              <a:rPr lang="en-US" dirty="0"/>
              <a:t>25% of the values are below 20.</a:t>
            </a:r>
          </a:p>
          <a:p>
            <a:r>
              <a:rPr lang="en-US" dirty="0">
                <a:solidFill>
                  <a:srgbClr val="FFC000"/>
                </a:solidFill>
              </a:rPr>
              <a:t>50th percentile (Q2 or median): </a:t>
            </a:r>
            <a:r>
              <a:rPr lang="en-US" dirty="0"/>
              <a:t>Half of the values are below 35.</a:t>
            </a:r>
          </a:p>
          <a:p>
            <a:r>
              <a:rPr lang="en-US" dirty="0">
                <a:solidFill>
                  <a:srgbClr val="FFC000"/>
                </a:solidFill>
              </a:rPr>
              <a:t>75th percentile (Q3): </a:t>
            </a:r>
            <a:r>
              <a:rPr lang="en-US" dirty="0"/>
              <a:t>75% of the values are below 45.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15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B7B8-8ED1-55ED-D3A1-7F2817C2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Percentiles code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1451D-1C70-15A8-2305-8B30EEE52130}"/>
              </a:ext>
            </a:extLst>
          </p:cNvPr>
          <p:cNvSpPr txBox="1"/>
          <p:nvPr/>
        </p:nvSpPr>
        <p:spPr>
          <a:xfrm>
            <a:off x="687897" y="2137735"/>
            <a:ext cx="10916873" cy="3697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200000"/>
              </a:lnSpc>
              <a:buNone/>
            </a:pP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#data = [15,15,20,20,21,21,25,26,25,28]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200000"/>
              </a:lnSpc>
              <a:buNone/>
            </a:pP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"25th percentile:"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IN" sz="2000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percentile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20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"50th percentile (median):"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np.percentile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21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"75th percentile:"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np.percentile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25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8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2A0A-1808-54CB-0D86-BD3D595B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1.6 Data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A9B0-E6C5-647A-928C-A9B45A02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17767"/>
            <a:ext cx="10353762" cy="350924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ffectLst/>
              </a:rPr>
              <a:t>To create dummy data sets for testing.</a:t>
            </a:r>
          </a:p>
          <a:p>
            <a:pPr>
              <a:lnSpc>
                <a:spcPct val="200000"/>
              </a:lnSpc>
            </a:pPr>
            <a:r>
              <a:rPr lang="en-US" dirty="0">
                <a:effectLst/>
              </a:rPr>
              <a:t>We use the Python module NumPy,</a:t>
            </a:r>
          </a:p>
          <a:p>
            <a:pPr>
              <a:lnSpc>
                <a:spcPct val="200000"/>
              </a:lnSpc>
            </a:pPr>
            <a:r>
              <a:rPr lang="en-US" dirty="0">
                <a:effectLst/>
              </a:rPr>
              <a:t>Which comes with a number of methods to create random data sets, of any size.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2363A-59C4-BD93-3FF4-3B0E5F6640CA}"/>
              </a:ext>
            </a:extLst>
          </p:cNvPr>
          <p:cNvSpPr txBox="1"/>
          <p:nvPr/>
        </p:nvSpPr>
        <p:spPr>
          <a:xfrm>
            <a:off x="924444" y="4820482"/>
            <a:ext cx="10343111" cy="11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uniform_data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np.random.uniform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normal_data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np.random.normal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101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D29D-4858-18EC-FEB5-6D045816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Distributions You Can Use with NumPy: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84B3EE-5E24-44B3-E021-9227A0E7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57277"/>
              </p:ext>
            </p:extLst>
          </p:nvPr>
        </p:nvGraphicFramePr>
        <p:xfrm>
          <a:off x="382301" y="2172420"/>
          <a:ext cx="11416747" cy="44389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936336">
                  <a:extLst>
                    <a:ext uri="{9D8B030D-6E8A-4147-A177-3AD203B41FA5}">
                      <a16:colId xmlns:a16="http://schemas.microsoft.com/office/drawing/2014/main" val="3534490188"/>
                    </a:ext>
                  </a:extLst>
                </a:gridCol>
                <a:gridCol w="4572493">
                  <a:extLst>
                    <a:ext uri="{9D8B030D-6E8A-4147-A177-3AD203B41FA5}">
                      <a16:colId xmlns:a16="http://schemas.microsoft.com/office/drawing/2014/main" val="669355807"/>
                    </a:ext>
                  </a:extLst>
                </a:gridCol>
                <a:gridCol w="4907918">
                  <a:extLst>
                    <a:ext uri="{9D8B030D-6E8A-4147-A177-3AD203B41FA5}">
                      <a16:colId xmlns:a16="http://schemas.microsoft.com/office/drawing/2014/main" val="1119816348"/>
                    </a:ext>
                  </a:extLst>
                </a:gridCol>
              </a:tblGrid>
              <a:tr h="284285"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FFC000"/>
                          </a:solidFill>
                        </a:rPr>
                        <a:t>Distribution</a:t>
                      </a:r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FFC000"/>
                          </a:solidFill>
                        </a:rPr>
                        <a:t>Function</a:t>
                      </a:r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C000"/>
                          </a:solidFill>
                        </a:rPr>
                        <a:t>Use Case</a:t>
                      </a:r>
                    </a:p>
                  </a:txBody>
                  <a:tcPr marL="71071" marR="71071" marT="35536" marB="35536" anchor="ctr"/>
                </a:tc>
                <a:extLst>
                  <a:ext uri="{0D108BD9-81ED-4DB2-BD59-A6C34878D82A}">
                    <a16:rowId xmlns:a16="http://schemas.microsoft.com/office/drawing/2014/main" val="1389269838"/>
                  </a:ext>
                </a:extLst>
              </a:tr>
              <a:tr h="497498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92D050"/>
                          </a:solidFill>
                        </a:rPr>
                        <a:t>Uniform</a:t>
                      </a:r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np.random.uniform</a:t>
                      </a:r>
                      <a:r>
                        <a:rPr lang="en-US" sz="1800" dirty="0"/>
                        <a:t>(low, high, size)</a:t>
                      </a:r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Evenly spread across that range.</a:t>
                      </a:r>
                    </a:p>
                  </a:txBody>
                  <a:tcPr marL="71071" marR="71071" marT="35536" marB="35536" anchor="ctr"/>
                </a:tc>
                <a:extLst>
                  <a:ext uri="{0D108BD9-81ED-4DB2-BD59-A6C34878D82A}">
                    <a16:rowId xmlns:a16="http://schemas.microsoft.com/office/drawing/2014/main" val="2391404339"/>
                  </a:ext>
                </a:extLst>
              </a:tr>
              <a:tr h="497498">
                <a:tc>
                  <a:txBody>
                    <a:bodyPr/>
                    <a:lstStyle/>
                    <a:p>
                      <a:r>
                        <a:rPr lang="en-IN" sz="1800" b="1" dirty="0"/>
                        <a:t>Normal (Gaussian)</a:t>
                      </a:r>
                      <a:endParaRPr lang="en-IN" sz="1800" dirty="0"/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np.random.normal(loc, scale, size)</a:t>
                      </a:r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Bell-shaped curve; modeling measurement errors or returns in finance</a:t>
                      </a:r>
                    </a:p>
                  </a:txBody>
                  <a:tcPr marL="71071" marR="71071" marT="35536" marB="35536" anchor="ctr"/>
                </a:tc>
                <a:extLst>
                  <a:ext uri="{0D108BD9-81ED-4DB2-BD59-A6C34878D82A}">
                    <a16:rowId xmlns:a16="http://schemas.microsoft.com/office/drawing/2014/main" val="2285843608"/>
                  </a:ext>
                </a:extLst>
              </a:tr>
              <a:tr h="497498">
                <a:tc>
                  <a:txBody>
                    <a:bodyPr/>
                    <a:lstStyle/>
                    <a:p>
                      <a:r>
                        <a:rPr lang="en-IN" sz="1800" b="1" dirty="0"/>
                        <a:t>Binomial</a:t>
                      </a:r>
                      <a:endParaRPr lang="en-IN" sz="1800" dirty="0"/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np.random.binomial(n, p, size)</a:t>
                      </a:r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Simulating yes/no events like coin tosses, success rates</a:t>
                      </a:r>
                    </a:p>
                  </a:txBody>
                  <a:tcPr marL="71071" marR="71071" marT="35536" marB="35536" anchor="ctr"/>
                </a:tc>
                <a:extLst>
                  <a:ext uri="{0D108BD9-81ED-4DB2-BD59-A6C34878D82A}">
                    <a16:rowId xmlns:a16="http://schemas.microsoft.com/office/drawing/2014/main" val="495048691"/>
                  </a:ext>
                </a:extLst>
              </a:tr>
              <a:tr h="497498">
                <a:tc>
                  <a:txBody>
                    <a:bodyPr/>
                    <a:lstStyle/>
                    <a:p>
                      <a:r>
                        <a:rPr lang="en-IN" sz="1800" b="1"/>
                        <a:t>Poisson</a:t>
                      </a:r>
                      <a:endParaRPr lang="en-IN" sz="1800"/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IN" sz="1800" dirty="0" err="1"/>
                        <a:t>np.random.poisson</a:t>
                      </a:r>
                      <a:r>
                        <a:rPr lang="en-IN" sz="1800" dirty="0"/>
                        <a:t>(lam, size)</a:t>
                      </a:r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Number of events in fixed intervals—like trades per minute</a:t>
                      </a:r>
                    </a:p>
                  </a:txBody>
                  <a:tcPr marL="71071" marR="71071" marT="35536" marB="35536" anchor="ctr"/>
                </a:tc>
                <a:extLst>
                  <a:ext uri="{0D108BD9-81ED-4DB2-BD59-A6C34878D82A}">
                    <a16:rowId xmlns:a16="http://schemas.microsoft.com/office/drawing/2014/main" val="2654296395"/>
                  </a:ext>
                </a:extLst>
              </a:tr>
              <a:tr h="497498">
                <a:tc>
                  <a:txBody>
                    <a:bodyPr/>
                    <a:lstStyle/>
                    <a:p>
                      <a:r>
                        <a:rPr lang="en-IN" sz="1800" b="1"/>
                        <a:t>Exponential</a:t>
                      </a:r>
                      <a:endParaRPr lang="en-IN" sz="1800"/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np.random.exponential(scale, size)</a:t>
                      </a:r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Time between events (great for latency models or decay)</a:t>
                      </a:r>
                    </a:p>
                  </a:txBody>
                  <a:tcPr marL="71071" marR="71071" marT="35536" marB="35536" anchor="ctr"/>
                </a:tc>
                <a:extLst>
                  <a:ext uri="{0D108BD9-81ED-4DB2-BD59-A6C34878D82A}">
                    <a16:rowId xmlns:a16="http://schemas.microsoft.com/office/drawing/2014/main" val="3803358910"/>
                  </a:ext>
                </a:extLst>
              </a:tr>
              <a:tr h="497498">
                <a:tc>
                  <a:txBody>
                    <a:bodyPr/>
                    <a:lstStyle/>
                    <a:p>
                      <a:r>
                        <a:rPr lang="en-IN" sz="1800" b="1"/>
                        <a:t>Lognormal</a:t>
                      </a:r>
                      <a:endParaRPr lang="en-IN" sz="1800"/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np.random.lognormal(mean, sigma, size)</a:t>
                      </a:r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Right-skewed data—useful in stock price modeling</a:t>
                      </a:r>
                    </a:p>
                  </a:txBody>
                  <a:tcPr marL="71071" marR="71071" marT="35536" marB="35536" anchor="ctr"/>
                </a:tc>
                <a:extLst>
                  <a:ext uri="{0D108BD9-81ED-4DB2-BD59-A6C34878D82A}">
                    <a16:rowId xmlns:a16="http://schemas.microsoft.com/office/drawing/2014/main" val="1114185468"/>
                  </a:ext>
                </a:extLst>
              </a:tr>
              <a:tr h="497498">
                <a:tc>
                  <a:txBody>
                    <a:bodyPr/>
                    <a:lstStyle/>
                    <a:p>
                      <a:r>
                        <a:rPr lang="en-IN" sz="1800" b="1"/>
                        <a:t>Beta</a:t>
                      </a:r>
                      <a:endParaRPr lang="en-IN" sz="1800"/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np.random.beta(a, b, size)</a:t>
                      </a:r>
                    </a:p>
                  </a:txBody>
                  <a:tcPr marL="71071" marR="71071" marT="35536" marB="3553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Probabilities, often used in Bayesian models</a:t>
                      </a:r>
                    </a:p>
                  </a:txBody>
                  <a:tcPr marL="71071" marR="71071" marT="35536" marB="35536" anchor="ctr"/>
                </a:tc>
                <a:extLst>
                  <a:ext uri="{0D108BD9-81ED-4DB2-BD59-A6C34878D82A}">
                    <a16:rowId xmlns:a16="http://schemas.microsoft.com/office/drawing/2014/main" val="294605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B7F2-AF59-BE68-6CB7-1AAB67BE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1.6. a) Normal vs Uniform Distribution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39330-CF7F-1D88-0EE6-455D9087C95C}"/>
              </a:ext>
            </a:extLst>
          </p:cNvPr>
          <p:cNvSpPr txBox="1"/>
          <p:nvPr/>
        </p:nvSpPr>
        <p:spPr>
          <a:xfrm>
            <a:off x="831678" y="2147713"/>
            <a:ext cx="10717591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uniform_data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normal_data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plt.hist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uniform_data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'Uniform'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plt.hist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normal_data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'Normal'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'salmon'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"Uniform vs Normal Distribution"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11709-471F-40FB-15FD-B9D2EB2A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120" y="1554645"/>
            <a:ext cx="3845143" cy="2902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319D8D-ACBE-9DA7-C860-FD66D9173CE8}"/>
              </a:ext>
            </a:extLst>
          </p:cNvPr>
          <p:cNvSpPr txBox="1"/>
          <p:nvPr/>
        </p:nvSpPr>
        <p:spPr>
          <a:xfrm>
            <a:off x="5011417" y="6144103"/>
            <a:ext cx="6692349" cy="555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Uniform=&gt; </a:t>
            </a:r>
            <a:r>
              <a:rPr lang="en-US" dirty="0"/>
              <a:t>low=0.0, high=5.0:size=250</a:t>
            </a:r>
          </a:p>
          <a:p>
            <a:pPr>
              <a:lnSpc>
                <a:spcPts val="1800"/>
              </a:lnSpc>
            </a:pP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normal 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loc: Mean, scale: Standard deviation, size</a:t>
            </a:r>
          </a:p>
        </p:txBody>
      </p:sp>
    </p:spTree>
    <p:extLst>
      <p:ext uri="{BB962C8B-B14F-4D97-AF65-F5344CB8AC3E}">
        <p14:creationId xmlns:p14="http://schemas.microsoft.com/office/powerpoint/2010/main" val="134236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967B-E928-C8B5-700D-26C308EE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FE5F-27CE-11FE-EBED-15001F1A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A32FC-4F91-11A6-3F4E-D08A8CFD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86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4ACE-E5D6-7BB4-1E91-818AEF63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8605-2255-DF14-4602-AA98B470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effectLst/>
              </a:rPr>
              <a:t>Regression</a:t>
            </a:r>
          </a:p>
          <a:p>
            <a:r>
              <a:rPr lang="en-US" dirty="0">
                <a:effectLst/>
              </a:rPr>
              <a:t>Used when you try to find the relationship between variables.</a:t>
            </a:r>
          </a:p>
          <a:p>
            <a:r>
              <a:rPr lang="en-US" dirty="0">
                <a:effectLst/>
              </a:rPr>
              <a:t>The relationship is used to predict the outcome of future events.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effectLst/>
              </a:rPr>
              <a:t>Linear Regression</a:t>
            </a:r>
          </a:p>
          <a:p>
            <a:r>
              <a:rPr lang="en-US" dirty="0">
                <a:effectLst/>
              </a:rPr>
              <a:t>Uses the relationship between the data-points to draw a straight line through all them.</a:t>
            </a:r>
          </a:p>
          <a:p>
            <a:r>
              <a:rPr lang="en-US" dirty="0">
                <a:effectLst/>
              </a:rPr>
              <a:t>This line can be used to predict future values.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B3500-D446-C657-5FE5-8358666F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954" y="1630631"/>
            <a:ext cx="3075329" cy="23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1AB3-666D-3221-2C42-E9A82BD0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7263"/>
            <a:ext cx="10353761" cy="925585"/>
          </a:xfrm>
        </p:spPr>
        <p:txBody>
          <a:bodyPr/>
          <a:lstStyle/>
          <a:p>
            <a:r>
              <a:rPr lang="en-IN" dirty="0"/>
              <a:t>Content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52E0-AB0C-ACB2-9979-615303A6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082180"/>
            <a:ext cx="10353762" cy="56194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SUPERVISED LEARNING: REGRESSION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Statistics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Simple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Multiple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Polynomial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Ordinary Least Squares 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Correlations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Evaluate Model Performance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Mean Absolute Error (MAE),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Mean Squared Error (MSE),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R-squared (R²) Score,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Root Mean Squared Error (RMSE)</a:t>
            </a:r>
          </a:p>
        </p:txBody>
      </p:sp>
    </p:spTree>
    <p:extLst>
      <p:ext uri="{BB962C8B-B14F-4D97-AF65-F5344CB8AC3E}">
        <p14:creationId xmlns:p14="http://schemas.microsoft.com/office/powerpoint/2010/main" val="30727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754C-D512-F07A-7034-20FF2CF3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70A4-27E5-B3FA-287A-DBF30E07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1021"/>
            <a:ext cx="10353762" cy="475157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</a:rPr>
              <a:t>It shows a linear relationship between a dependent (y) and one or more independent (X) variables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</a:rPr>
              <a:t>It finds how the value of the dependent variable is changing according to the value of the independent variable.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C000"/>
                </a:solidFill>
                <a:effectLst/>
              </a:rPr>
              <a:t>Makes predictions </a:t>
            </a:r>
            <a:r>
              <a:rPr lang="en-US" sz="2400" dirty="0">
                <a:effectLst/>
              </a:rPr>
              <a:t>for continuous/real or numeric variables such as sales, salary, age, product price, etc.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</a:rPr>
              <a:t>Provides a sloped straight line representing the relationship between the variables.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E9CEA-FD3E-A83F-2A62-D845250B2FC9}"/>
              </a:ext>
            </a:extLst>
          </p:cNvPr>
          <p:cNvSpPr txBox="1"/>
          <p:nvPr/>
        </p:nvSpPr>
        <p:spPr>
          <a:xfrm>
            <a:off x="2530796" y="6388074"/>
            <a:ext cx="10086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2"/>
              </a:rPr>
              <a:t>https://www.meritshot.com/introduction-to-supervised-machine-learning/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19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B34B-8A49-3917-F7AA-D97D4DF4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📈 Equation of the Line: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FB57-1CE3-B8A5-0385-1A257F47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52" y="1959583"/>
            <a:ext cx="7424862" cy="296249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C000"/>
                </a:solidFill>
              </a:rPr>
              <a:t>y=</a:t>
            </a:r>
            <a:r>
              <a:rPr lang="en-US" sz="2400" dirty="0" err="1">
                <a:solidFill>
                  <a:srgbClr val="FFC000"/>
                </a:solidFill>
              </a:rPr>
              <a:t>mx+c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y</a:t>
            </a:r>
            <a:r>
              <a:rPr lang="en-US" sz="2400" dirty="0"/>
              <a:t>: predicted value (dependent variable)</a:t>
            </a:r>
          </a:p>
          <a:p>
            <a:r>
              <a:rPr lang="en-US" sz="2400" dirty="0">
                <a:solidFill>
                  <a:srgbClr val="FFC000"/>
                </a:solidFill>
              </a:rPr>
              <a:t>x</a:t>
            </a:r>
            <a:r>
              <a:rPr lang="en-US" sz="2400" dirty="0"/>
              <a:t>: input value (independent variable)</a:t>
            </a:r>
          </a:p>
          <a:p>
            <a:r>
              <a:rPr lang="en-US" sz="2400" dirty="0">
                <a:solidFill>
                  <a:srgbClr val="FFC000"/>
                </a:solidFill>
              </a:rPr>
              <a:t>m</a:t>
            </a:r>
            <a:r>
              <a:rPr lang="en-US" sz="2400" dirty="0"/>
              <a:t>: slope (how much y changes when x increases)</a:t>
            </a:r>
          </a:p>
          <a:p>
            <a:r>
              <a:rPr lang="en-US" sz="2400" dirty="0">
                <a:solidFill>
                  <a:srgbClr val="FFC000"/>
                </a:solidFill>
              </a:rPr>
              <a:t>c</a:t>
            </a:r>
            <a:r>
              <a:rPr lang="en-US" sz="2400" dirty="0"/>
              <a:t>: intercept (where the line crosses the y-axis)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9D294-39CE-1EBB-1FF5-5E1D3CBF04CB}"/>
              </a:ext>
            </a:extLst>
          </p:cNvPr>
          <p:cNvSpPr txBox="1"/>
          <p:nvPr/>
        </p:nvSpPr>
        <p:spPr>
          <a:xfrm>
            <a:off x="8338657" y="2189417"/>
            <a:ext cx="3479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🔍 Error = Residuals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E6511-9B99-36B1-8513-8262B885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118" y="2718892"/>
            <a:ext cx="3825096" cy="804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532AF-DF21-C6CA-5EBB-1FB08B506A17}"/>
              </a:ext>
            </a:extLst>
          </p:cNvPr>
          <p:cNvSpPr txBox="1"/>
          <p:nvPr/>
        </p:nvSpPr>
        <p:spPr>
          <a:xfrm>
            <a:off x="9071744" y="3802110"/>
            <a:ext cx="2444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called </a:t>
            </a:r>
            <a:r>
              <a:rPr lang="en-US" b="1" dirty="0"/>
              <a:t>Least Squares Method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354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E7F0-CB97-BAA1-5FFC-EA07AD40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: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6420A-484E-2411-0D1D-97D877EC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228" y="1792950"/>
            <a:ext cx="5923894" cy="44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40F4-6EBB-7C0D-1A50-3FA5ACD6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60783"/>
          </a:xfrm>
        </p:spPr>
        <p:txBody>
          <a:bodyPr/>
          <a:lstStyle/>
          <a:p>
            <a:r>
              <a:rPr lang="en-US" dirty="0" err="1"/>
              <a:t>x.reshape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FEF1-99EB-65C9-2369-CC7B3763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493090"/>
            <a:ext cx="10353762" cy="1057953"/>
          </a:xfrm>
        </p:spPr>
        <p:txBody>
          <a:bodyPr/>
          <a:lstStyle/>
          <a:p>
            <a:r>
              <a:rPr lang="en-US" dirty="0" err="1"/>
              <a:t>x.reshape</a:t>
            </a:r>
            <a:r>
              <a:rPr lang="en-US" dirty="0"/>
              <a:t>() is a method primarily used with NumPy arrays to change the shape (dimensions) of an array without altering its underlying data.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87824-FB62-1C20-A9D1-46F702908D1E}"/>
              </a:ext>
            </a:extLst>
          </p:cNvPr>
          <p:cNvSpPr txBox="1"/>
          <p:nvPr/>
        </p:nvSpPr>
        <p:spPr>
          <a:xfrm>
            <a:off x="165651" y="2895600"/>
            <a:ext cx="8242853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a.reshape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Reshapes to a 2x4 matrix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#[[1 2 3 4]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[5 6 7 8]]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a.reshape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Flattens the array to a 1D 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[1 2 3 4 5 6 7 8]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a.reshape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NumPy calculates the second dimension as 4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(b)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#[[1 2 3 4]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[5 6 7 8]]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96F99-A4F3-E303-1793-7747AC5A892E}"/>
              </a:ext>
            </a:extLst>
          </p:cNvPr>
          <p:cNvSpPr txBox="1"/>
          <p:nvPr/>
        </p:nvSpPr>
        <p:spPr>
          <a:xfrm>
            <a:off x="8666922" y="2872189"/>
            <a:ext cx="3001618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a.reshape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(b)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[[1 2 3 4 5 6 7 8]]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a.reshape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(b)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#[[1]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[2]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[3]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[4]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[5]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[6]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[7]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[8]]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98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8D16-7F0F-EA09-CE09-1F174941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20820"/>
            <a:ext cx="10353761" cy="847541"/>
          </a:xfrm>
        </p:spPr>
        <p:txBody>
          <a:bodyPr/>
          <a:lstStyle/>
          <a:p>
            <a:r>
              <a:rPr lang="en-US" dirty="0" err="1"/>
              <a:t>x.reshape</a:t>
            </a:r>
            <a:r>
              <a:rPr lang="en-US" dirty="0"/>
              <a:t>(-1, 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DD53-F445-D54A-27E7-12F29B9A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20" y="1323512"/>
            <a:ext cx="11548886" cy="4086460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 err="1"/>
              <a:t>sklearn</a:t>
            </a:r>
            <a:r>
              <a:rPr lang="en-US" sz="2400" u="sng" dirty="0"/>
              <a:t> expects the input x to be a 2D array of shape (</a:t>
            </a:r>
            <a:r>
              <a:rPr lang="en-US" sz="2400" u="sng" dirty="0" err="1"/>
              <a:t>n_samples</a:t>
            </a:r>
            <a:r>
              <a:rPr lang="en-US" sz="2400" u="sng" dirty="0"/>
              <a:t>, </a:t>
            </a:r>
            <a:r>
              <a:rPr lang="en-US" sz="2400" u="sng" dirty="0" err="1"/>
              <a:t>n_features</a:t>
            </a:r>
            <a:r>
              <a:rPr lang="en-US" sz="2400" u="sng" dirty="0"/>
              <a:t>).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np.array</a:t>
            </a:r>
            <a:r>
              <a:rPr lang="en-US" dirty="0">
                <a:solidFill>
                  <a:srgbClr val="FFC000"/>
                </a:solidFill>
              </a:rPr>
              <a:t>([1, 2, 3, 4, 5])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1-D array of shape (5,), which means: 5 samples, But no clear feature dimension.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x.reshape</a:t>
            </a:r>
            <a:r>
              <a:rPr lang="en-US" dirty="0">
                <a:solidFill>
                  <a:srgbClr val="FFC000"/>
                </a:solidFill>
              </a:rPr>
              <a:t>(-1, 1)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-1 tells NumPy to infer the number of rows (samples)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1 sets the number of columns (features), </a:t>
            </a:r>
          </a:p>
          <a:p>
            <a:pPr marL="0" indent="0">
              <a:buNone/>
            </a:pPr>
            <a:r>
              <a:rPr lang="en-US" dirty="0"/>
              <a:t>So, it transforms:</a:t>
            </a:r>
          </a:p>
          <a:p>
            <a:r>
              <a:rPr lang="en-US" dirty="0"/>
              <a:t>[1, 2, 3, 4, 5] → [[1], [2], [3], [4], [5]]</a:t>
            </a:r>
          </a:p>
          <a:p>
            <a:r>
              <a:rPr lang="en-US" dirty="0"/>
              <a:t>Now the shape is </a:t>
            </a:r>
            <a:r>
              <a:rPr lang="en-US" dirty="0">
                <a:solidFill>
                  <a:srgbClr val="FFC000"/>
                </a:solidFill>
              </a:rPr>
              <a:t>(5, 1)</a:t>
            </a:r>
            <a:r>
              <a:rPr lang="en-US" dirty="0"/>
              <a:t> → ✅ 5 samples, 1 feature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A79A2F-1F76-3651-C56C-7BFB19AEC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15268"/>
              </p:ext>
            </p:extLst>
          </p:nvPr>
        </p:nvGraphicFramePr>
        <p:xfrm>
          <a:off x="5995283" y="5394960"/>
          <a:ext cx="6196717" cy="14630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95062">
                  <a:extLst>
                    <a:ext uri="{9D8B030D-6E8A-4147-A177-3AD203B41FA5}">
                      <a16:colId xmlns:a16="http://schemas.microsoft.com/office/drawing/2014/main" val="295137459"/>
                    </a:ext>
                  </a:extLst>
                </a:gridCol>
                <a:gridCol w="4301655">
                  <a:extLst>
                    <a:ext uri="{9D8B030D-6E8A-4147-A177-3AD203B41FA5}">
                      <a16:colId xmlns:a16="http://schemas.microsoft.com/office/drawing/2014/main" val="44365477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FFC000"/>
                          </a:solidFill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C000"/>
                          </a:solidFill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622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.reshape(-1,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Converts 1D array to 2D column 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3908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Required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sklearn models like LinearRegression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5194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Shape becomes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(</a:t>
                      </a:r>
                      <a:r>
                        <a:rPr lang="en-IN" sz="1800" dirty="0" err="1"/>
                        <a:t>n_samples</a:t>
                      </a:r>
                      <a:r>
                        <a:rPr lang="en-IN" sz="1800" dirty="0"/>
                        <a:t>, </a:t>
                      </a:r>
                      <a:r>
                        <a:rPr lang="en-IN" sz="1800" dirty="0" err="1"/>
                        <a:t>n_features</a:t>
                      </a:r>
                      <a:r>
                        <a:rPr lang="en-IN" sz="1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237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AFD1467-5095-25BD-FD01-10C5E0DB4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995" y="2869714"/>
            <a:ext cx="29578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9E92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9E92"/>
                </a:solidFill>
                <a:effectLst/>
                <a:latin typeface="Google Sans"/>
              </a:rPr>
              <a:t> is used as a dimension, NumPy automatically calculates the size of that dimension based on the total number of elements in the original array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0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22FE-42DE-09B5-1083-8035D1F4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REsource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CF86-90FF-155F-B929-22889A39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>
                <a:effectLst/>
              </a:rPr>
              <a:t>Linear Regression in 3 Minutes</a:t>
            </a:r>
          </a:p>
          <a:p>
            <a:pPr marL="0" indent="0" algn="ctr">
              <a:buNone/>
            </a:pPr>
            <a:endParaRPr lang="en-IN" dirty="0">
              <a:hlinkClick r:id="rId2"/>
            </a:endParaRPr>
          </a:p>
          <a:p>
            <a:pPr marL="0" indent="0" algn="ctr">
              <a:buNone/>
            </a:pPr>
            <a:r>
              <a:rPr lang="en-IN" dirty="0">
                <a:hlinkClick r:id="rId2"/>
              </a:rPr>
              <a:t>https://www.youtube.com/watch?v=3dhcmeOTZ_Q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7723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67B1-AAC1-52AB-FED8-BF95F718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1259"/>
            <a:ext cx="10353761" cy="950752"/>
          </a:xfrm>
        </p:spPr>
        <p:txBody>
          <a:bodyPr/>
          <a:lstStyle/>
          <a:p>
            <a:r>
              <a:rPr lang="en-IN" dirty="0"/>
              <a:t>Linear regression :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6F201-9B95-97EB-AED0-70F08CF36144}"/>
              </a:ext>
            </a:extLst>
          </p:cNvPr>
          <p:cNvSpPr txBox="1"/>
          <p:nvPr/>
        </p:nvSpPr>
        <p:spPr>
          <a:xfrm>
            <a:off x="684581" y="848524"/>
            <a:ext cx="10588299" cy="5864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Sample data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]).reshape(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	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Independent variable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#y =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([2, 4, 5, 4, 5])                		# Dependent variable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              	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Dependent variable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					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 Create and fit the model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y)								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 Get slope and intercept/train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m,c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model.coef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model.intercept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"Equation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line: y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 +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</a:t>
            </a:r>
            <a:r>
              <a:rPr lang="en-I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		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 Predict values: against original x values.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(xx)</a:t>
            </a:r>
          </a:p>
        </p:txBody>
      </p:sp>
    </p:spTree>
    <p:extLst>
      <p:ext uri="{BB962C8B-B14F-4D97-AF65-F5344CB8AC3E}">
        <p14:creationId xmlns:p14="http://schemas.microsoft.com/office/powerpoint/2010/main" val="246219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9AA5-7299-2EE9-282F-B5086AA7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: Code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6C471-2FB8-746A-84E3-1D8168EAB1E1}"/>
              </a:ext>
            </a:extLst>
          </p:cNvPr>
          <p:cNvSpPr txBox="1"/>
          <p:nvPr/>
        </p:nvSpPr>
        <p:spPr>
          <a:xfrm>
            <a:off x="1164866" y="1996073"/>
            <a:ext cx="8589396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Plot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'Actual'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'Best-fit Line'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(xx,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'Prediction'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'Linear Regression'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8269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6771-C32A-4677-E339-D46973C5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 &amp; 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E5C2-47D6-D7E5-B1CB-6D18CFB5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24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https://www.mathsisfun.com/data/least-squares-calculator.html</a:t>
            </a:r>
            <a:r>
              <a:rPr lang="en-IN" dirty="0"/>
              <a:t> </a:t>
            </a:r>
          </a:p>
          <a:p>
            <a:pPr algn="just"/>
            <a:r>
              <a:rPr lang="en-US" dirty="0">
                <a:effectLst/>
              </a:rPr>
              <a:t>In linear regression, </a:t>
            </a:r>
            <a:r>
              <a:rPr lang="en-US" dirty="0">
                <a:solidFill>
                  <a:srgbClr val="FFC000"/>
                </a:solidFill>
                <a:effectLst/>
              </a:rPr>
              <a:t>Mean Squared Error (MSE)</a:t>
            </a:r>
            <a:r>
              <a:rPr lang="en-US" dirty="0">
                <a:effectLst/>
              </a:rPr>
              <a:t> is a crucial metric for evaluating model performance by quantifying the average squared difference between predicted and actual values. </a:t>
            </a:r>
          </a:p>
          <a:p>
            <a:pPr algn="just"/>
            <a:r>
              <a:rPr lang="en-US" dirty="0">
                <a:effectLst/>
              </a:rPr>
              <a:t>A lower MSE indicates a better fit, suggesting the model's predictions are closer to the true values.</a:t>
            </a:r>
          </a:p>
          <a:p>
            <a:pPr algn="just"/>
            <a:r>
              <a:rPr lang="en-IN" dirty="0">
                <a:effectLst/>
              </a:rPr>
              <a:t>Significance of MSE:</a:t>
            </a:r>
          </a:p>
          <a:p>
            <a:pPr lvl="1" algn="just"/>
            <a:r>
              <a:rPr lang="en-IN" dirty="0">
                <a:effectLst/>
              </a:rPr>
              <a:t>Model Evaluation</a:t>
            </a:r>
          </a:p>
          <a:p>
            <a:pPr lvl="1" algn="just"/>
            <a:r>
              <a:rPr lang="en-IN" dirty="0">
                <a:effectLst/>
              </a:rPr>
              <a:t>Model Selection</a:t>
            </a:r>
          </a:p>
          <a:p>
            <a:pPr lvl="1" algn="just"/>
            <a:r>
              <a:rPr lang="en-IN" dirty="0">
                <a:effectLst/>
              </a:rPr>
              <a:t>Optimization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660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97DB-CD83-A6A9-1197-AE766222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 2. Multiple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FB96-DAF1-99FB-824C-1C4EF932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9531"/>
            <a:ext cx="10353762" cy="4874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It models the relationship between </a:t>
            </a:r>
            <a:r>
              <a:rPr lang="en-US" sz="2800" b="1" dirty="0">
                <a:solidFill>
                  <a:srgbClr val="FFC000"/>
                </a:solidFill>
              </a:rPr>
              <a:t>two or more independent variables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and a </a:t>
            </a:r>
            <a:r>
              <a:rPr lang="en-US" sz="2800" b="1" dirty="0"/>
              <a:t>single dependent variable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IN" sz="2800" dirty="0"/>
              <a:t>y=m</a:t>
            </a:r>
            <a:r>
              <a:rPr lang="en-IN" sz="2800" baseline="-25000" dirty="0"/>
              <a:t>1</a:t>
            </a:r>
            <a:r>
              <a:rPr lang="en-IN" sz="2800" dirty="0"/>
              <a:t>x</a:t>
            </a:r>
            <a:r>
              <a:rPr lang="en-IN" sz="2800" baseline="-25000" dirty="0"/>
              <a:t>1</a:t>
            </a:r>
            <a:r>
              <a:rPr lang="en-IN" sz="2800" dirty="0"/>
              <a:t>+m</a:t>
            </a:r>
            <a:r>
              <a:rPr lang="en-IN" sz="2800" baseline="-25000" dirty="0"/>
              <a:t>2</a:t>
            </a:r>
            <a:r>
              <a:rPr lang="en-IN" sz="2800" dirty="0"/>
              <a:t>x</a:t>
            </a:r>
            <a:r>
              <a:rPr lang="en-IN" sz="2800" baseline="-25000" dirty="0"/>
              <a:t>2</a:t>
            </a:r>
            <a:r>
              <a:rPr lang="en-IN" sz="2800" dirty="0"/>
              <a:t>+⋯+</a:t>
            </a:r>
            <a:r>
              <a:rPr lang="en-IN" sz="2800" dirty="0" err="1"/>
              <a:t>m</a:t>
            </a:r>
            <a:r>
              <a:rPr lang="en-IN" sz="2800" baseline="-25000" dirty="0" err="1"/>
              <a:t>n</a:t>
            </a:r>
            <a:r>
              <a:rPr lang="en-IN" sz="2800" dirty="0"/>
              <a:t> </a:t>
            </a:r>
            <a:r>
              <a:rPr lang="en-IN" sz="2800" dirty="0" err="1"/>
              <a:t>x</a:t>
            </a:r>
            <a:r>
              <a:rPr lang="en-IN" sz="2800" baseline="-25000" dirty="0" err="1"/>
              <a:t>n</a:t>
            </a:r>
            <a:r>
              <a:rPr lang="en-IN" sz="2800" dirty="0" err="1"/>
              <a:t>+c</a:t>
            </a:r>
            <a:r>
              <a:rPr lang="en-IN" sz="2800" dirty="0"/>
              <a:t> </a:t>
            </a:r>
          </a:p>
          <a:p>
            <a:r>
              <a:rPr lang="en-IN" sz="2800" dirty="0"/>
              <a:t>x</a:t>
            </a:r>
            <a:r>
              <a:rPr lang="en-IN" sz="2800" baseline="-25000" dirty="0"/>
              <a:t>1</a:t>
            </a:r>
            <a:r>
              <a:rPr lang="en-IN" sz="2800" dirty="0"/>
              <a:t>,x</a:t>
            </a:r>
            <a:r>
              <a:rPr lang="en-IN" sz="2800" baseline="-25000" dirty="0"/>
              <a:t>2</a:t>
            </a:r>
            <a:r>
              <a:rPr lang="en-IN" sz="2800" dirty="0"/>
              <a:t>,...,</a:t>
            </a:r>
            <a:r>
              <a:rPr lang="en-IN" sz="2800" dirty="0" err="1"/>
              <a:t>x</a:t>
            </a:r>
            <a:r>
              <a:rPr lang="en-IN" sz="2800" baseline="-25000" dirty="0" err="1"/>
              <a:t>n</a:t>
            </a:r>
            <a:r>
              <a:rPr lang="en-IN" sz="2800" baseline="-25000" dirty="0"/>
              <a:t>				</a:t>
            </a:r>
            <a:r>
              <a:rPr lang="en-IN" sz="2800" dirty="0"/>
              <a:t>: input features</a:t>
            </a:r>
          </a:p>
          <a:p>
            <a:r>
              <a:rPr lang="en-IN" sz="2800" dirty="0"/>
              <a:t>m</a:t>
            </a:r>
            <a:r>
              <a:rPr lang="en-IN" sz="2800" baseline="-25000" dirty="0"/>
              <a:t>1</a:t>
            </a:r>
            <a:r>
              <a:rPr lang="en-IN" sz="2800" dirty="0"/>
              <a:t>,m</a:t>
            </a:r>
            <a:r>
              <a:rPr lang="en-IN" sz="2800" baseline="-25000" dirty="0"/>
              <a:t>2</a:t>
            </a:r>
            <a:r>
              <a:rPr lang="en-IN" sz="2800" dirty="0"/>
              <a:t>,...,</a:t>
            </a:r>
            <a:r>
              <a:rPr lang="en-IN" sz="2800" dirty="0" err="1"/>
              <a:t>m</a:t>
            </a:r>
            <a:r>
              <a:rPr lang="en-IN" sz="2800" baseline="-25000" dirty="0" err="1"/>
              <a:t>n</a:t>
            </a:r>
            <a:r>
              <a:rPr lang="en-IN" sz="2800" baseline="-25000" dirty="0"/>
              <a:t>				</a:t>
            </a:r>
            <a:r>
              <a:rPr lang="en-IN" sz="2800" dirty="0"/>
              <a:t>: coefficients (slopes)</a:t>
            </a:r>
          </a:p>
          <a:p>
            <a:r>
              <a:rPr lang="en-IN" sz="2800" dirty="0"/>
              <a:t>c						: intercept</a:t>
            </a:r>
          </a:p>
          <a:p>
            <a:r>
              <a:rPr lang="en-IN" sz="2800" dirty="0"/>
              <a:t>y						: predicted output</a:t>
            </a:r>
          </a:p>
        </p:txBody>
      </p:sp>
    </p:spTree>
    <p:extLst>
      <p:ext uri="{BB962C8B-B14F-4D97-AF65-F5344CB8AC3E}">
        <p14:creationId xmlns:p14="http://schemas.microsoft.com/office/powerpoint/2010/main" val="69241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B328-33A7-E174-97B3-23916A36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SUPERVISED LEARNING: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B9E1-6734-C4BA-84C5-86052853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goal is to predict </a:t>
            </a:r>
            <a:r>
              <a:rPr lang="en-US" b="1" dirty="0">
                <a:solidFill>
                  <a:srgbClr val="FFC000"/>
                </a:solidFill>
              </a:rPr>
              <a:t>continuous numerical values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based on input data. 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called “supervised” because the model learns from </a:t>
            </a:r>
            <a:r>
              <a:rPr lang="en-US" b="1" dirty="0"/>
              <a:t>labeled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that is, data where both inputs and correct outputs are known.</a:t>
            </a:r>
            <a:endParaRPr lang="en-IN" dirty="0"/>
          </a:p>
        </p:txBody>
      </p:sp>
      <p:pic>
        <p:nvPicPr>
          <p:cNvPr id="1026" name="Picture 2" descr="Introduction to Supervised Machine Learning - Meritshot">
            <a:extLst>
              <a:ext uri="{FF2B5EF4-FFF2-40B4-BE49-F238E27FC236}">
                <a16:creationId xmlns:a16="http://schemas.microsoft.com/office/drawing/2014/main" id="{94DF4E9F-A59E-71A1-F7D2-003627C8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09" y="3335900"/>
            <a:ext cx="35718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2206BF-D7FD-EA59-85BA-8AEC55031BC7}"/>
              </a:ext>
            </a:extLst>
          </p:cNvPr>
          <p:cNvSpPr txBox="1"/>
          <p:nvPr/>
        </p:nvSpPr>
        <p:spPr>
          <a:xfrm>
            <a:off x="1191644" y="5791200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Image source: </a:t>
            </a:r>
            <a:r>
              <a:rPr lang="en-IN" dirty="0">
                <a:hlinkClick r:id="rId3"/>
              </a:rPr>
              <a:t>https://www.meritshot.com/introduction-to-supervised-machine-learning/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4351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11B3-0525-D741-F6B2-0020CB40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🔍 Simple vs Multiple Linear Regression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13F6B7-33FD-DE89-5A2A-9F1DA55F1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898410"/>
              </p:ext>
            </p:extLst>
          </p:nvPr>
        </p:nvGraphicFramePr>
        <p:xfrm>
          <a:off x="500767" y="2088873"/>
          <a:ext cx="11399685" cy="438669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79216">
                  <a:extLst>
                    <a:ext uri="{9D8B030D-6E8A-4147-A177-3AD203B41FA5}">
                      <a16:colId xmlns:a16="http://schemas.microsoft.com/office/drawing/2014/main" val="857974810"/>
                    </a:ext>
                  </a:extLst>
                </a:gridCol>
                <a:gridCol w="4155924">
                  <a:extLst>
                    <a:ext uri="{9D8B030D-6E8A-4147-A177-3AD203B41FA5}">
                      <a16:colId xmlns:a16="http://schemas.microsoft.com/office/drawing/2014/main" val="3592268290"/>
                    </a:ext>
                  </a:extLst>
                </a:gridCol>
                <a:gridCol w="5564545">
                  <a:extLst>
                    <a:ext uri="{9D8B030D-6E8A-4147-A177-3AD203B41FA5}">
                      <a16:colId xmlns:a16="http://schemas.microsoft.com/office/drawing/2014/main" val="1632831321"/>
                    </a:ext>
                  </a:extLst>
                </a:gridCol>
              </a:tblGrid>
              <a:tr h="733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>
                          <a:solidFill>
                            <a:srgbClr val="FFC000"/>
                          </a:solidFill>
                        </a:rPr>
                        <a:t>Aspect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>
                          <a:solidFill>
                            <a:srgbClr val="FFC000"/>
                          </a:solidFill>
                        </a:rPr>
                        <a:t>Simple Linear Regression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>
                          <a:solidFill>
                            <a:srgbClr val="FFC000"/>
                          </a:solidFill>
                        </a:rPr>
                        <a:t>Multiple Linear Regression</a:t>
                      </a:r>
                    </a:p>
                  </a:txBody>
                  <a:tcPr marL="82127" marR="82127" marT="41063" marB="41063" anchor="ctr"/>
                </a:tc>
                <a:extLst>
                  <a:ext uri="{0D108BD9-81ED-4DB2-BD59-A6C34878D82A}">
                    <a16:rowId xmlns:a16="http://schemas.microsoft.com/office/drawing/2014/main" val="439324466"/>
                  </a:ext>
                </a:extLst>
              </a:tr>
              <a:tr h="5748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📥 Input X_train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One feature (1D array or single column)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Multiple features (2D array or </a:t>
                      </a:r>
                      <a:r>
                        <a:rPr lang="en-US" sz="1600" dirty="0" err="1"/>
                        <a:t>DataFrame</a:t>
                      </a:r>
                      <a:r>
                        <a:rPr lang="en-US" sz="1600" dirty="0"/>
                        <a:t> with &gt;1 column)</a:t>
                      </a:r>
                    </a:p>
                  </a:txBody>
                  <a:tcPr marL="82127" marR="82127" marT="41063" marB="41063" anchor="ctr"/>
                </a:tc>
                <a:extLst>
                  <a:ext uri="{0D108BD9-81ED-4DB2-BD59-A6C34878D82A}">
                    <a16:rowId xmlns:a16="http://schemas.microsoft.com/office/drawing/2014/main" val="2285887728"/>
                  </a:ext>
                </a:extLst>
              </a:tr>
              <a:tr h="6641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📐 Equation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2000" dirty="0"/>
                        <a:t>𝑦 =𝛽</a:t>
                      </a:r>
                      <a:r>
                        <a:rPr lang="sv-SE" sz="2000" baseline="-25000" dirty="0"/>
                        <a:t>0</a:t>
                      </a:r>
                      <a:r>
                        <a:rPr lang="sv-SE" sz="2000" dirty="0"/>
                        <a:t>+𝛽</a:t>
                      </a:r>
                      <a:r>
                        <a:rPr lang="sv-SE" sz="2000" kern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sv-SE" sz="2000" dirty="0"/>
                        <a:t>𝑥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2000" dirty="0"/>
                        <a:t>𝑦=𝛽</a:t>
                      </a:r>
                      <a:r>
                        <a:rPr lang="sv-SE" sz="2000" kern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sv-SE" sz="2000" dirty="0"/>
                        <a:t> + 𝛽</a:t>
                      </a:r>
                      <a:r>
                        <a:rPr lang="sv-SE" sz="2000" kern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sv-SE" sz="2000" dirty="0"/>
                        <a:t> 𝑥</a:t>
                      </a:r>
                      <a:r>
                        <a:rPr lang="sv-SE" sz="2000" kern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sv-SE" sz="2000" dirty="0"/>
                        <a:t> + 𝛽</a:t>
                      </a:r>
                      <a:r>
                        <a:rPr lang="sv-SE" sz="2000" kern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sv-SE" sz="2000" dirty="0"/>
                        <a:t> 𝑥</a:t>
                      </a:r>
                      <a:r>
                        <a:rPr lang="sv-SE" sz="2000" kern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sv-SE" sz="2000" dirty="0"/>
                        <a:t>  +⋯+  𝛽</a:t>
                      </a:r>
                      <a:r>
                        <a:rPr lang="sv-SE" sz="2000" kern="1200" baseline="-25000" dirty="0">
                          <a:solidFill>
                            <a:schemeClr val="tx1"/>
                          </a:solidFill>
                        </a:rPr>
                        <a:t>𝑛</a:t>
                      </a:r>
                      <a:r>
                        <a:rPr lang="sv-SE" sz="2000" dirty="0"/>
                        <a:t>  𝑥</a:t>
                      </a:r>
                      <a:r>
                        <a:rPr lang="sv-SE" sz="2000" kern="1200" baseline="-25000" dirty="0">
                          <a:solidFill>
                            <a:schemeClr val="tx1"/>
                          </a:solidFill>
                        </a:rPr>
                        <a:t>𝑛</a:t>
                      </a:r>
                      <a:endParaRPr lang="sv-SE" sz="2000" dirty="0"/>
                    </a:p>
                  </a:txBody>
                  <a:tcPr marL="82127" marR="82127" marT="41063" marB="41063" anchor="ctr"/>
                </a:tc>
                <a:extLst>
                  <a:ext uri="{0D108BD9-81ED-4DB2-BD59-A6C34878D82A}">
                    <a16:rowId xmlns:a16="http://schemas.microsoft.com/office/drawing/2014/main" val="1323652417"/>
                  </a:ext>
                </a:extLst>
              </a:tr>
              <a:tr h="6891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🧠 Model Complexity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Captures linear relationship between one feature and target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Captures combined linear effects of multiple features</a:t>
                      </a:r>
                    </a:p>
                  </a:txBody>
                  <a:tcPr marL="82127" marR="82127" marT="41063" marB="41063" anchor="ctr"/>
                </a:tc>
                <a:extLst>
                  <a:ext uri="{0D108BD9-81ED-4DB2-BD59-A6C34878D82A}">
                    <a16:rowId xmlns:a16="http://schemas.microsoft.com/office/drawing/2014/main" val="3281084869"/>
                  </a:ext>
                </a:extLst>
              </a:tr>
              <a:tr h="5748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📊 Use Case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When only one predictor is relevant or available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When multiple predictors influence the outcome</a:t>
                      </a:r>
                    </a:p>
                  </a:txBody>
                  <a:tcPr marL="82127" marR="82127" marT="41063" marB="41063" anchor="ctr"/>
                </a:tc>
                <a:extLst>
                  <a:ext uri="{0D108BD9-81ED-4DB2-BD59-A6C34878D82A}">
                    <a16:rowId xmlns:a16="http://schemas.microsoft.com/office/drawing/2014/main" val="3623853906"/>
                  </a:ext>
                </a:extLst>
              </a:tr>
              <a:tr h="5748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🧮 Coefficients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One slope (β₁) and one intercept (β₀)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One intercept and multiple slopes (β₁ to βₙ)</a:t>
                      </a:r>
                    </a:p>
                  </a:txBody>
                  <a:tcPr marL="82127" marR="82127" marT="41063" marB="41063" anchor="ctr"/>
                </a:tc>
                <a:extLst>
                  <a:ext uri="{0D108BD9-81ED-4DB2-BD59-A6C34878D82A}">
                    <a16:rowId xmlns:a16="http://schemas.microsoft.com/office/drawing/2014/main" val="2023931175"/>
                  </a:ext>
                </a:extLst>
              </a:tr>
              <a:tr h="5748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Output</a:t>
                      </a:r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Line in 2D</a:t>
                      </a:r>
                      <a:endParaRPr lang="en-US" sz="1600" dirty="0"/>
                    </a:p>
                  </a:txBody>
                  <a:tcPr marL="82127" marR="82127" marT="41063" marB="410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Hyperplane in </a:t>
                      </a:r>
                      <a:r>
                        <a:rPr lang="en-IN" sz="1600" dirty="0" err="1"/>
                        <a:t>nD</a:t>
                      </a:r>
                      <a:endParaRPr lang="en-US" sz="1600" dirty="0"/>
                    </a:p>
                  </a:txBody>
                  <a:tcPr marL="82127" marR="82127" marT="41063" marB="41063" anchor="ctr"/>
                </a:tc>
                <a:extLst>
                  <a:ext uri="{0D108BD9-81ED-4DB2-BD59-A6C34878D82A}">
                    <a16:rowId xmlns:a16="http://schemas.microsoft.com/office/drawing/2014/main" val="85109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350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7FA5-2DA1-EC99-4FF8-2B70C979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difference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48A83-675A-398A-8455-EE0AB074593F}"/>
              </a:ext>
            </a:extLst>
          </p:cNvPr>
          <p:cNvSpPr txBox="1"/>
          <p:nvPr/>
        </p:nvSpPr>
        <p:spPr>
          <a:xfrm>
            <a:off x="779669" y="4217075"/>
            <a:ext cx="104382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Simple Linear Regression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X_simple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[['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']]  # Only one feature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model_simple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.fit(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X_simple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Multiple Linear Regression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X_multiple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 # All features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model_multiple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.fit(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X_multiple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BB1AE4-89AC-49C0-E6F4-2CB66048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68747"/>
              </p:ext>
            </p:extLst>
          </p:nvPr>
        </p:nvGraphicFramePr>
        <p:xfrm>
          <a:off x="779669" y="1772919"/>
          <a:ext cx="10036314" cy="218554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018157">
                  <a:extLst>
                    <a:ext uri="{9D8B030D-6E8A-4147-A177-3AD203B41FA5}">
                      <a16:colId xmlns:a16="http://schemas.microsoft.com/office/drawing/2014/main" val="2472050704"/>
                    </a:ext>
                  </a:extLst>
                </a:gridCol>
                <a:gridCol w="5018157">
                  <a:extLst>
                    <a:ext uri="{9D8B030D-6E8A-4147-A177-3AD203B41FA5}">
                      <a16:colId xmlns:a16="http://schemas.microsoft.com/office/drawing/2014/main" val="3628361772"/>
                    </a:ext>
                  </a:extLst>
                </a:gridCol>
              </a:tblGrid>
              <a:tr h="58656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Linear Regression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Multiple Linear Regression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91909"/>
                  </a:ext>
                </a:extLst>
              </a:tr>
              <a:tr h="1012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C000"/>
                          </a:solidFill>
                        </a:rPr>
                        <a:t>model_simple.coef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_ </a:t>
                      </a:r>
                      <a:r>
                        <a:rPr lang="en-US" dirty="0"/>
                        <a:t>→ array with one value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C000"/>
                          </a:solidFill>
                        </a:rPr>
                        <a:t>model_multiple.coef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_ </a:t>
                      </a:r>
                      <a:r>
                        <a:rPr lang="en-US" dirty="0"/>
                        <a:t>→ array with N values (one per feature)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78214"/>
                  </a:ext>
                </a:extLst>
              </a:tr>
              <a:tr h="5865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fits a line in 2D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fits a hyperplane in n-dimensional space.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2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489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5A36-6FA9-3C14-C0B2-9BDAAB6C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(MLR)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B25F-05B1-5B34-9B81-75F022C2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effectLst/>
              </a:rPr>
              <a:t>MLR assumes there is a linear relationship between the dependent and independent variables, that the independent variables are not highly correlated, and that the variance of the residuals is constant.</a:t>
            </a:r>
            <a:endParaRPr lang="en-IN" dirty="0"/>
          </a:p>
        </p:txBody>
      </p:sp>
      <p:pic>
        <p:nvPicPr>
          <p:cNvPr id="1028" name="Picture 4" descr="3D scatterplot of Mileage vs Weight of a car and its Engine Horsepower.">
            <a:extLst>
              <a:ext uri="{FF2B5EF4-FFF2-40B4-BE49-F238E27FC236}">
                <a16:creationId xmlns:a16="http://schemas.microsoft.com/office/drawing/2014/main" id="{C4FB784A-0576-8E40-8EA9-E86C0D313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1" b="7269"/>
          <a:stretch>
            <a:fillRect/>
          </a:stretch>
        </p:blipFill>
        <p:spPr bwMode="auto">
          <a:xfrm>
            <a:off x="3067059" y="3320231"/>
            <a:ext cx="4800600" cy="263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BAD5B-3536-DF6E-FB7F-DBF1567C7EDA}"/>
              </a:ext>
            </a:extLst>
          </p:cNvPr>
          <p:cNvSpPr txBox="1"/>
          <p:nvPr/>
        </p:nvSpPr>
        <p:spPr>
          <a:xfrm>
            <a:off x="1190195" y="6211669"/>
            <a:ext cx="758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Figure: </a:t>
            </a:r>
            <a:r>
              <a:rPr lang="en-IN" dirty="0">
                <a:hlinkClick r:id="rId3"/>
              </a:rPr>
              <a:t>https://www.openforecast.org/adam/linearRegression.html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767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1405-5F8A-DE2E-8794-ABDDC396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MLR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763F0-9E1B-5031-46B3-C9D73A1F78FF}"/>
              </a:ext>
            </a:extLst>
          </p:cNvPr>
          <p:cNvSpPr txBox="1"/>
          <p:nvPr/>
        </p:nvSpPr>
        <p:spPr>
          <a:xfrm>
            <a:off x="477078" y="1935921"/>
            <a:ext cx="114233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#Step 1: Load the Dataset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sklearn.datasets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load_diabetes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dataset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load_diabetes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diabetes.data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diabetes.feature_names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diabetes.target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disease_progression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#Step 2: Explore the Data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X.head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y.describe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X.corr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multicollinearity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X.columns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#Index(['age', 'sex',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 'bp', 's1', 's2', 's3', 's4', 's5', 's6'],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='object')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25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C636-C896-BC6A-7043-7C0667E9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3CDB5-4842-4518-932F-8F3367DE653E}"/>
              </a:ext>
            </a:extLst>
          </p:cNvPr>
          <p:cNvSpPr txBox="1"/>
          <p:nvPr/>
        </p:nvSpPr>
        <p:spPr>
          <a:xfrm>
            <a:off x="788505" y="2137234"/>
            <a:ext cx="104790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3: Split the Data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sklearn.model_selection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train_test_split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#80% training, 20% testing ,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ensures reproducibility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4: Train the Model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5053B-3D48-28E6-F4E0-CB4DFCA09602}"/>
              </a:ext>
            </a:extLst>
          </p:cNvPr>
          <p:cNvSpPr txBox="1"/>
          <p:nvPr/>
        </p:nvSpPr>
        <p:spPr>
          <a:xfrm>
            <a:off x="180905" y="5258599"/>
            <a:ext cx="11819540" cy="13939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950"/>
              </a:lnSpc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FFC000"/>
                </a:solidFill>
                <a:effectLst/>
                <a:latin typeface="Google Sans"/>
              </a:rPr>
              <a:t>Training Data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7D4CF"/>
                </a:solidFill>
                <a:effectLst/>
                <a:latin typeface="Google Sans"/>
              </a:rPr>
              <a:t>Purpose:</a:t>
            </a:r>
            <a:r>
              <a:rPr lang="en-US" b="0" i="0" dirty="0">
                <a:solidFill>
                  <a:srgbClr val="D7D4CF"/>
                </a:solidFill>
                <a:effectLst/>
                <a:latin typeface="Google Sans"/>
              </a:rPr>
              <a:t> The training dataset is used to train the machine learning model.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7D4CF"/>
                </a:solidFill>
                <a:effectLst/>
                <a:latin typeface="Google Sans"/>
              </a:rPr>
              <a:t>Process:</a:t>
            </a:r>
            <a:r>
              <a:rPr lang="en-US" b="0" i="0" dirty="0">
                <a:solidFill>
                  <a:srgbClr val="D7D4CF"/>
                </a:solidFill>
                <a:effectLst/>
                <a:latin typeface="Google Sans"/>
              </a:rPr>
              <a:t> The model learns patterns and relationships within the training data, adjusting its internal parameters to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829003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A8E-60A7-F689-C750-1435DFCA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2CF9A-CBD8-F615-C19F-D5F89748584F}"/>
              </a:ext>
            </a:extLst>
          </p:cNvPr>
          <p:cNvSpPr txBox="1"/>
          <p:nvPr/>
        </p:nvSpPr>
        <p:spPr>
          <a:xfrm>
            <a:off x="913795" y="2588889"/>
            <a:ext cx="104294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5: Evaluate the Model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sklearn.metrics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r2_score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r2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r2_score(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"Mean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Squared Error: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"R² Score: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6: Interpret Coefficients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coefficients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model.coef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X.columns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coefficients.sort_values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#Shows which features have the most positive/negative impact on the target.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F3B7-595E-1C6E-9E8E-B9595E76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🧪 Example: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8BF6-8614-2900-88FB-D2410DEB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Let’s say you’re predicting a student’s final score based on: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Hours studied (x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Attendance (x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Previous test score (x</a:t>
            </a:r>
            <a:r>
              <a:rPr lang="en-US" sz="2800" baseline="-25000" dirty="0"/>
              <a:t>3</a:t>
            </a:r>
            <a:r>
              <a:rPr lang="en-US" sz="2800" dirty="0"/>
              <a:t>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8086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9C05-D9E8-B756-735B-C7FB21BE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68664-C067-2B01-B677-DC39E77F6E2F}"/>
              </a:ext>
            </a:extLst>
          </p:cNvPr>
          <p:cNvSpPr txBox="1"/>
          <p:nvPr/>
        </p:nvSpPr>
        <p:spPr>
          <a:xfrm>
            <a:off x="759988" y="1793147"/>
            <a:ext cx="10661374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Python"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Basic slicing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[2, 3, 4] (elements from index 2 up to, but not including, index 5)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Hello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Slicing to the 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:])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[5, 6, 7, 8, 9]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Slicing from the beginning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[0, 1, 2]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Slicing with a step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[0, 2, 4, 6, 8] (every other element)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Reversing a sequence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[9, 8, 7, 6, 5, 4, 3, 2, 1, 0]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Negative indices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[7, 8, 9] (last three elements)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Hello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50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8F1B-2026-994B-C8B3-F3851957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29" y="204109"/>
            <a:ext cx="10353761" cy="848139"/>
          </a:xfrm>
        </p:spPr>
        <p:txBody>
          <a:bodyPr/>
          <a:lstStyle/>
          <a:p>
            <a:r>
              <a:rPr lang="en-IN" dirty="0"/>
              <a:t>Slicing demo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437F-13A5-E3E7-ED59-C9B564FBA613}"/>
              </a:ext>
            </a:extLst>
          </p:cNvPr>
          <p:cNvSpPr txBox="1"/>
          <p:nvPr/>
        </p:nvSpPr>
        <p:spPr>
          <a:xfrm>
            <a:off x="308113" y="999096"/>
            <a:ext cx="115757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buNone/>
            </a:pPr>
            <a:br>
              <a:rPr lang="en-US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sliced_X</a:t>
            </a:r>
            <a:r>
              <a:rPr lang="en-US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= X[:, :2]</a:t>
            </a:r>
          </a:p>
          <a:p>
            <a:pPr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sliced_X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Represents the multi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dimensional data structure 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(before the comma)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elements along the first dimension (rows) should be selected. 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X[: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,: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This comma separates the slicing operations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different dimensions.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	 This indicates a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along the second dimension (columns). 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 means to select elements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beginning of this dimension up to, but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including, the element at index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This effectively selects the elements at index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index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that dimension.</a:t>
            </a:r>
          </a:p>
        </p:txBody>
      </p:sp>
    </p:spTree>
    <p:extLst>
      <p:ext uri="{BB962C8B-B14F-4D97-AF65-F5344CB8AC3E}">
        <p14:creationId xmlns:p14="http://schemas.microsoft.com/office/powerpoint/2010/main" val="459471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D10C-00EF-2C83-8100-5E6BF872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linear regression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CB7FE-F64A-D419-B23E-43DD0C6DD6AB}"/>
              </a:ext>
            </a:extLst>
          </p:cNvPr>
          <p:cNvSpPr txBox="1"/>
          <p:nvPr/>
        </p:nvSpPr>
        <p:spPr>
          <a:xfrm>
            <a:off x="628153" y="2052328"/>
            <a:ext cx="114339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Sample data (</a:t>
            </a:r>
            <a:r>
              <a:rPr lang="en-IN" b="1" u="sng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 students, 3 features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: # hours, attendance, previous score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])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Final scores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	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 Create and fit the model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"Coefficients:"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str(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model.coef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_) +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"Intercept: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" 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model.intercept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_))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 for a new student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predicted_score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"Predicted Final Score:"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predicted_score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74430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90BD-D287-11D3-5226-3732AF72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1.1 SciPy package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8105-6EF0-80D4-855A-1578773B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SciPy is a scientific computation library that uses </a:t>
            </a:r>
            <a:r>
              <a:rPr lang="en-US" dirty="0">
                <a:effectLst/>
                <a:hlinkClick r:id="rId2"/>
              </a:rPr>
              <a:t>NumPy</a:t>
            </a:r>
            <a:r>
              <a:rPr lang="en-US" dirty="0">
                <a:effectLst/>
              </a:rPr>
              <a:t> underneath.</a:t>
            </a:r>
          </a:p>
          <a:p>
            <a:r>
              <a:rPr lang="en-US" dirty="0">
                <a:effectLst/>
              </a:rPr>
              <a:t>SciPy stands for </a:t>
            </a:r>
            <a:r>
              <a:rPr lang="en-US" dirty="0">
                <a:solidFill>
                  <a:srgbClr val="FFC000"/>
                </a:solidFill>
                <a:effectLst/>
              </a:rPr>
              <a:t>Scientific Python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It provides more utility functions for optimization, stats and signal processing.</a:t>
            </a:r>
          </a:p>
          <a:p>
            <a:r>
              <a:rPr lang="en-US" dirty="0">
                <a:effectLst/>
              </a:rPr>
              <a:t>Like NumPy, SciPy is open source so we can use it freely.</a:t>
            </a:r>
          </a:p>
          <a:p>
            <a:r>
              <a:rPr lang="en-US" dirty="0">
                <a:effectLst/>
              </a:rPr>
              <a:t>SciPy was created by NumPy's creator Travis </a:t>
            </a:r>
            <a:r>
              <a:rPr lang="en-US" dirty="0" err="1">
                <a:effectLst/>
              </a:rPr>
              <a:t>Olliphant</a:t>
            </a:r>
            <a:r>
              <a:rPr lang="en-US" dirty="0">
                <a:effectLst/>
              </a:rPr>
              <a:t>.</a:t>
            </a:r>
          </a:p>
          <a:p>
            <a:r>
              <a:rPr lang="en-IN" dirty="0">
                <a:solidFill>
                  <a:srgbClr val="FF0000"/>
                </a:solidFill>
                <a:effectLst/>
              </a:rPr>
              <a:t>pip install </a:t>
            </a:r>
            <a:r>
              <a:rPr lang="en-IN" dirty="0" err="1">
                <a:solidFill>
                  <a:srgbClr val="FF0000"/>
                </a:solidFill>
                <a:effectLst/>
              </a:rPr>
              <a:t>scipy</a:t>
            </a:r>
            <a:endParaRPr lang="en-IN" dirty="0">
              <a:solidFill>
                <a:srgbClr val="FF0000"/>
              </a:solidFill>
              <a:effectLst/>
            </a:endParaRPr>
          </a:p>
          <a:p>
            <a:r>
              <a:rPr lang="en-IN" dirty="0">
                <a:solidFill>
                  <a:srgbClr val="FF0000"/>
                </a:solidFill>
                <a:effectLst/>
              </a:rPr>
              <a:t>from </a:t>
            </a:r>
            <a:r>
              <a:rPr lang="en-IN" dirty="0" err="1">
                <a:solidFill>
                  <a:srgbClr val="FF0000"/>
                </a:solidFill>
                <a:effectLst/>
              </a:rPr>
              <a:t>scipy</a:t>
            </a:r>
            <a:r>
              <a:rPr lang="en-IN" dirty="0">
                <a:solidFill>
                  <a:srgbClr val="FF0000"/>
                </a:solidFill>
                <a:effectLst/>
              </a:rPr>
              <a:t> import constants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57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4967-D7FE-DCAF-2161-F77CAC58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47" y="88442"/>
            <a:ext cx="10353761" cy="829586"/>
          </a:xfrm>
        </p:spPr>
        <p:txBody>
          <a:bodyPr/>
          <a:lstStyle/>
          <a:p>
            <a:r>
              <a:rPr lang="en-IN" dirty="0"/>
              <a:t>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71B0C-88F4-F908-23E1-5957CFD7818C}"/>
              </a:ext>
            </a:extLst>
          </p:cNvPr>
          <p:cNvSpPr txBox="1"/>
          <p:nvPr/>
        </p:nvSpPr>
        <p:spPr>
          <a:xfrm>
            <a:off x="87465" y="904747"/>
            <a:ext cx="11736126" cy="540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mpl_toolkits.mplot3d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Axes3D</a:t>
            </a:r>
          </a:p>
          <a:p>
            <a:pPr>
              <a:lnSpc>
                <a:spcPts val="1800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X_2D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X[:, 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		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 Use only first two features for 3D plot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</a:rPr>
              <a:t>x[start:end:step]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(X_2D, y)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fig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</a:t>
            </a:r>
            <a:r>
              <a:rPr lang="en-I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fig.</a:t>
            </a:r>
            <a:r>
              <a:rPr lang="en-I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add_subplot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</a:t>
            </a:r>
            <a:r>
              <a:rPr lang="en-I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(X_2D[:,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X_2D[:,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y,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'Actual'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x_surf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y_surf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I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meshgrid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	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 Create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meshgrid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for surface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(X_2D[:,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].min(), X_2D[:,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].max(),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(X_2D[:,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].min(), X_2D[:,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].max(),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z_surf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</a:t>
            </a:r>
            <a:r>
              <a:rPr lang="en-I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_[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x_surf.ravel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y_surf.ravel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()]).reshape(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x_surf.shape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Plot the prediction point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predicted_score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'Predicted Point'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Plot regression surface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ax.plot_surface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x_surf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y_surf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z_surf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ax.set_xlabel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'Hours Studied'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ax.set_ylabel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'Attendance'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ax.set_zlabel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'Final Score'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'Multiple Linear Regression (2 Features)'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ax.legend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496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9D5F-DC1D-9970-20BC-A57642B1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78A56-F838-8EAA-755C-880D9688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58" y="2607806"/>
            <a:ext cx="5322508" cy="4250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5907C-8166-94AA-F353-A91FAF4B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00" y="1572825"/>
            <a:ext cx="7213403" cy="8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84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D97E-3E93-20BE-0736-B3C46FA6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3026"/>
            <a:ext cx="10353762" cy="794446"/>
          </a:xfrm>
        </p:spPr>
        <p:txBody>
          <a:bodyPr>
            <a:normAutofit/>
          </a:bodyPr>
          <a:lstStyle/>
          <a:p>
            <a:r>
              <a:rPr lang="en-IN" sz="2400" dirty="0"/>
              <a:t>🤖 </a:t>
            </a:r>
            <a:r>
              <a:rPr lang="en-US" sz="2400" dirty="0"/>
              <a:t>Why We Split Data in Machine Learning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AD00-F2FA-25D6-D248-228DB729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7473"/>
            <a:ext cx="10353762" cy="55975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1. To Evaluate Generalization</a:t>
            </a:r>
          </a:p>
          <a:p>
            <a:r>
              <a:rPr lang="en-US" dirty="0"/>
              <a:t>To know it will work well on </a:t>
            </a:r>
            <a:r>
              <a:rPr lang="en-US" i="1" dirty="0"/>
              <a:t>new</a:t>
            </a:r>
            <a:r>
              <a:rPr lang="en-US" dirty="0"/>
              <a:t>, unseen data?</a:t>
            </a:r>
          </a:p>
          <a:p>
            <a:r>
              <a:rPr lang="en-US" b="1" dirty="0"/>
              <a:t>Train/Test split</a:t>
            </a:r>
            <a:r>
              <a:rPr lang="en-US" dirty="0"/>
              <a:t> simulates this: you train on one portion, and test on another to see how well your model generalizes.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2. To Detect Overfitting</a:t>
            </a:r>
          </a:p>
          <a:p>
            <a:r>
              <a:rPr lang="en-US" dirty="0"/>
              <a:t>A model can fit the training data </a:t>
            </a:r>
            <a:r>
              <a:rPr lang="en-US" i="1" dirty="0"/>
              <a:t>too well</a:t>
            </a:r>
            <a:r>
              <a:rPr lang="en-US" dirty="0"/>
              <a:t> — capturing noise instead of the true pattern.</a:t>
            </a:r>
          </a:p>
          <a:p>
            <a:r>
              <a:rPr lang="en-US" dirty="0"/>
              <a:t>If performance drops significantly on the test set, it’s a sign of </a:t>
            </a:r>
            <a:r>
              <a:rPr lang="en-US" b="1" dirty="0"/>
              <a:t>overfitting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especially important for complex models (e.g. high-degree polynomials).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3. To Tune and Compare Models</a:t>
            </a:r>
          </a:p>
          <a:p>
            <a:r>
              <a:rPr lang="en-US" dirty="0"/>
              <a:t>You might try different algorithms (Linear vs Polynomial vs Ridge).</a:t>
            </a:r>
          </a:p>
          <a:p>
            <a:r>
              <a:rPr lang="en-US" dirty="0"/>
              <a:t>Without a test set, you can’t objectively compare which one performs better.</a:t>
            </a:r>
          </a:p>
          <a:p>
            <a:r>
              <a:rPr lang="en-US" dirty="0"/>
              <a:t>You need a separate set to validate your choices.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489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8E58-EDE7-335D-C37A-2FF4051C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9651A-A3E4-E34D-ECFA-00D4E809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7" y="2185156"/>
            <a:ext cx="5411592" cy="34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89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D807-19CA-693D-067E-A98CA72A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Performance: </a:t>
            </a:r>
            <a:r>
              <a:rPr lang="es-ES" dirty="0"/>
              <a:t>MAE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3A6C-B21E-E9A8-F358-DBF8FBAB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Mean Absolute Error (MAE): </a:t>
            </a:r>
            <a:r>
              <a:rPr lang="en-US" dirty="0"/>
              <a:t>Average of absolute differences between actual and predicted values.	 </a:t>
            </a:r>
            <a:r>
              <a:rPr lang="pt-BR" dirty="0">
                <a:solidFill>
                  <a:srgbClr val="FFC000"/>
                </a:solidFill>
              </a:rPr>
              <a:t>MAE = (1/n) × Σ|yi - ŷi|</a:t>
            </a:r>
          </a:p>
          <a:p>
            <a:pPr marL="0" indent="0">
              <a:buNone/>
            </a:pPr>
            <a:r>
              <a:rPr lang="pt-BR" dirty="0">
                <a:solidFill>
                  <a:srgbClr val="FFC000"/>
                </a:solidFill>
              </a:rPr>
              <a:t>Example: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Actual: 			[2, 4, 6] </a:t>
            </a:r>
          </a:p>
          <a:p>
            <a:pPr marL="0" indent="0">
              <a:buNone/>
            </a:pPr>
            <a:r>
              <a:rPr lang="en-US" dirty="0"/>
              <a:t>Predicted: 		[1, 5, 7] </a:t>
            </a:r>
          </a:p>
          <a:p>
            <a:pPr marL="0" indent="0">
              <a:buNone/>
            </a:pPr>
            <a:r>
              <a:rPr lang="en-US" dirty="0"/>
              <a:t>Errors: |2-1| + |4-5| + |6-7| = 1 + 1 + 1 = 3 </a:t>
            </a:r>
          </a:p>
          <a:p>
            <a:pPr marL="0" indent="0">
              <a:buNone/>
            </a:pPr>
            <a:r>
              <a:rPr lang="en-US" dirty="0"/>
              <a:t>MAE = 3/3 = 1.0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53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66C9-36FC-C273-7F2C-F6417FA3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Performance: </a:t>
            </a:r>
            <a:r>
              <a:rPr lang="es-ES" dirty="0"/>
              <a:t>MSE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CA44-C01D-127D-B26E-29E29EDD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 Squared Error (MSE):  </a:t>
            </a:r>
            <a:r>
              <a:rPr lang="en-US" dirty="0"/>
              <a:t>Average of squared differences between actual and predicted values. 	</a:t>
            </a:r>
            <a:r>
              <a:rPr lang="pt-BR" dirty="0">
                <a:solidFill>
                  <a:srgbClr val="FFC000"/>
                </a:solidFill>
              </a:rPr>
              <a:t>MSE = (1/n) × Σ(yi - ŷi)²</a:t>
            </a:r>
          </a:p>
          <a:p>
            <a:pPr marL="0" indent="0">
              <a:buNone/>
            </a:pPr>
            <a:r>
              <a:rPr lang="pt-BR" dirty="0">
                <a:solidFill>
                  <a:srgbClr val="FFC000"/>
                </a:solidFill>
              </a:rPr>
              <a:t>Example:</a:t>
            </a:r>
          </a:p>
          <a:p>
            <a:r>
              <a:rPr lang="en-US" dirty="0"/>
              <a:t>Actual:    	[2, 4, 6]</a:t>
            </a:r>
          </a:p>
          <a:p>
            <a:r>
              <a:rPr lang="en-US" dirty="0"/>
              <a:t>Predicted: 	[1, 5, 7]</a:t>
            </a:r>
          </a:p>
          <a:p>
            <a:r>
              <a:rPr lang="en-US" dirty="0"/>
              <a:t>Errors²:   (2-1)² + (4-5)² + (6-7)² = 1 + 1 + 1 = 3</a:t>
            </a:r>
          </a:p>
          <a:p>
            <a:r>
              <a:rPr lang="en-US" dirty="0"/>
              <a:t>MSE = 3/3 = 1.0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844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D830-7330-0785-5EA2-3249B75F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Performance: R</a:t>
            </a:r>
            <a:r>
              <a:rPr lang="es-ES" dirty="0"/>
              <a:t>MSE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F9EB-6B6C-2015-9853-0C089144D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Root Mean Squared Error (RMSE):</a:t>
            </a:r>
            <a:r>
              <a:rPr lang="en-IN" dirty="0"/>
              <a:t> </a:t>
            </a:r>
          </a:p>
          <a:p>
            <a:r>
              <a:rPr lang="cy-GB" dirty="0">
                <a:solidFill>
                  <a:srgbClr val="FFC000"/>
                </a:solidFill>
              </a:rPr>
              <a:t>RMSE = √MSE </a:t>
            </a:r>
          </a:p>
          <a:p>
            <a:pPr marL="0" indent="0">
              <a:buNone/>
            </a:pPr>
            <a:r>
              <a:rPr lang="cy-GB" dirty="0">
                <a:solidFill>
                  <a:srgbClr val="FFC000"/>
                </a:solidFill>
              </a:rPr>
              <a:t>                = √[(1/n) × </a:t>
            </a:r>
            <a:r>
              <a:rPr lang="el-GR" dirty="0">
                <a:solidFill>
                  <a:srgbClr val="FFC000"/>
                </a:solidFill>
              </a:rPr>
              <a:t>Σ(</a:t>
            </a:r>
            <a:r>
              <a:rPr lang="cy-GB" dirty="0">
                <a:solidFill>
                  <a:srgbClr val="FFC000"/>
                </a:solidFill>
              </a:rPr>
              <a:t>yi - ŷi)²]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Example</a:t>
            </a:r>
          </a:p>
          <a:p>
            <a:endParaRPr lang="en-US" dirty="0"/>
          </a:p>
          <a:p>
            <a:r>
              <a:rPr lang="en-US" dirty="0"/>
              <a:t>Using MSE = 1.0 from above </a:t>
            </a:r>
          </a:p>
          <a:p>
            <a:r>
              <a:rPr lang="en-US" dirty="0"/>
              <a:t>RMSE = √1.0 </a:t>
            </a:r>
          </a:p>
          <a:p>
            <a:r>
              <a:rPr lang="en-US" dirty="0"/>
              <a:t>= 1.0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11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37E9-5FBD-DBF7-DA4A-8A3182B5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Performance: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08C6-2C21-99BD-822B-0C98C21D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105953"/>
          </a:xfrm>
        </p:spPr>
        <p:txBody>
          <a:bodyPr/>
          <a:lstStyle/>
          <a:p>
            <a:r>
              <a:rPr lang="en-IN" dirty="0"/>
              <a:t>R-squared (R²) Score: </a:t>
            </a:r>
            <a:r>
              <a:rPr lang="en-US" dirty="0"/>
              <a:t>Proportion of variance in the target variable explained by the model.	</a:t>
            </a:r>
            <a:r>
              <a:rPr lang="en-US" dirty="0">
                <a:solidFill>
                  <a:srgbClr val="FFC000"/>
                </a:solidFill>
              </a:rPr>
              <a:t>R² = 1 - (</a:t>
            </a:r>
            <a:r>
              <a:rPr lang="en-US" dirty="0" err="1">
                <a:solidFill>
                  <a:srgbClr val="FFC000"/>
                </a:solidFill>
              </a:rPr>
              <a:t>SS_res</a:t>
            </a:r>
            <a:r>
              <a:rPr lang="en-US" dirty="0">
                <a:solidFill>
                  <a:srgbClr val="FFC000"/>
                </a:solidFill>
              </a:rPr>
              <a:t> / </a:t>
            </a:r>
            <a:r>
              <a:rPr lang="en-US" dirty="0" err="1">
                <a:solidFill>
                  <a:srgbClr val="FFC000"/>
                </a:solidFill>
              </a:rPr>
              <a:t>SS_tot</a:t>
            </a:r>
            <a:r>
              <a:rPr lang="en-US" dirty="0">
                <a:solidFill>
                  <a:srgbClr val="FFC000"/>
                </a:solidFill>
              </a:rPr>
              <a:t>)   </a:t>
            </a:r>
            <a:r>
              <a:rPr lang="en-US" dirty="0"/>
              <a:t>or</a:t>
            </a: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s-ES" dirty="0">
                <a:solidFill>
                  <a:srgbClr val="FFC000"/>
                </a:solidFill>
              </a:rPr>
              <a:t>R² = 1 - (MSE / Var(y))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Where: </a:t>
            </a:r>
          </a:p>
          <a:p>
            <a:r>
              <a:rPr lang="en-US" dirty="0" err="1"/>
              <a:t>SS_res</a:t>
            </a:r>
            <a:r>
              <a:rPr lang="en-US" dirty="0"/>
              <a:t> = Σ(</a:t>
            </a:r>
            <a:r>
              <a:rPr lang="en-US" dirty="0" err="1"/>
              <a:t>yi</a:t>
            </a:r>
            <a:r>
              <a:rPr lang="en-US" dirty="0"/>
              <a:t> - </a:t>
            </a:r>
            <a:r>
              <a:rPr lang="en-US" dirty="0" err="1"/>
              <a:t>ŷi</a:t>
            </a:r>
            <a:r>
              <a:rPr lang="en-US" dirty="0"/>
              <a:t>)² 	[Sum of Squares of Residuals]</a:t>
            </a:r>
          </a:p>
          <a:p>
            <a:r>
              <a:rPr lang="en-US" dirty="0" err="1"/>
              <a:t>SS_tot</a:t>
            </a:r>
            <a:r>
              <a:rPr lang="en-US" dirty="0"/>
              <a:t> = Σ(</a:t>
            </a:r>
            <a:r>
              <a:rPr lang="en-US" dirty="0" err="1"/>
              <a:t>yi</a:t>
            </a:r>
            <a:r>
              <a:rPr lang="en-US" dirty="0"/>
              <a:t> - ȳ)² 	[Total Sum of Squares] </a:t>
            </a:r>
          </a:p>
          <a:p>
            <a:r>
              <a:rPr lang="en-US" dirty="0"/>
              <a:t>ȳ = mean of actual values</a:t>
            </a:r>
            <a:endParaRPr lang="en-US" dirty="0">
              <a:solidFill>
                <a:srgbClr val="FFC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127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958C-8660-CA28-35D7-2EA0C251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E5EF-39E5-F7E2-4182-18B3193D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Actual: 	[1,     2,     3,   4,     5], 		Mean = 3 </a:t>
            </a:r>
          </a:p>
          <a:p>
            <a:r>
              <a:rPr lang="en-US" dirty="0"/>
              <a:t>Predicted: 	[1.1, 2.2, 2.8, 4.1, 4.8] </a:t>
            </a:r>
          </a:p>
          <a:p>
            <a:r>
              <a:rPr lang="en-US" dirty="0" err="1"/>
              <a:t>SS_res</a:t>
            </a:r>
            <a:r>
              <a:rPr lang="en-US" dirty="0"/>
              <a:t> = (1-1.1)² + (2-2.2)² + (3-2.8)² + (4-4.1)² + (5-4.8)² </a:t>
            </a:r>
          </a:p>
          <a:p>
            <a:pPr marL="0" indent="0">
              <a:buNone/>
            </a:pPr>
            <a:r>
              <a:rPr lang="en-US" dirty="0"/>
              <a:t>                 = 0.01 + 0.04 + 0.04 + 0.01 + 0.04 = </a:t>
            </a:r>
            <a:r>
              <a:rPr lang="en-US" dirty="0">
                <a:solidFill>
                  <a:srgbClr val="FFC000"/>
                </a:solidFill>
              </a:rPr>
              <a:t>0.14</a:t>
            </a:r>
            <a:r>
              <a:rPr lang="en-US" dirty="0"/>
              <a:t> </a:t>
            </a:r>
          </a:p>
          <a:p>
            <a:r>
              <a:rPr lang="en-US" dirty="0" err="1"/>
              <a:t>SS_tot</a:t>
            </a:r>
            <a:r>
              <a:rPr lang="en-US" dirty="0"/>
              <a:t>  = (1-3)² + (2-3)² + (3-3)² + (4-3)² + (5-3)² </a:t>
            </a:r>
          </a:p>
          <a:p>
            <a:pPr marL="0" indent="0">
              <a:buNone/>
            </a:pPr>
            <a:r>
              <a:rPr lang="en-US" dirty="0"/>
              <a:t>                = 4 + 1 + 0 + 1 + 4 = </a:t>
            </a:r>
            <a:r>
              <a:rPr lang="en-US" dirty="0">
                <a:solidFill>
                  <a:srgbClr val="FFC000"/>
                </a:solidFill>
              </a:rPr>
              <a:t>10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C000"/>
                </a:solidFill>
              </a:rPr>
              <a:t>R² = 1 - (</a:t>
            </a:r>
            <a:r>
              <a:rPr lang="en-US" dirty="0" err="1">
                <a:solidFill>
                  <a:srgbClr val="FFC000"/>
                </a:solidFill>
              </a:rPr>
              <a:t>SS_res</a:t>
            </a:r>
            <a:r>
              <a:rPr lang="en-US" dirty="0">
                <a:solidFill>
                  <a:srgbClr val="FFC000"/>
                </a:solidFill>
              </a:rPr>
              <a:t> / </a:t>
            </a:r>
            <a:r>
              <a:rPr lang="en-US" dirty="0" err="1">
                <a:solidFill>
                  <a:srgbClr val="FFC000"/>
                </a:solidFill>
              </a:rPr>
              <a:t>SS_tot</a:t>
            </a:r>
            <a:r>
              <a:rPr lang="en-US" dirty="0">
                <a:solidFill>
                  <a:srgbClr val="FFC000"/>
                </a:solidFill>
              </a:rPr>
              <a:t>)</a:t>
            </a:r>
            <a:r>
              <a:rPr lang="en-US" dirty="0"/>
              <a:t> = 1 - (0.14/10) = 1 - 0.014 = 0.986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148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1A78-3E44-FBE8-3C5F-378E466E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Polynomial Regression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1DC2-87A1-9251-05C0-76E52CA5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Differences from Linear Regression:</a:t>
            </a:r>
          </a:p>
          <a:p>
            <a:r>
              <a:rPr lang="en-US" dirty="0"/>
              <a:t>Instead of fitting: </a:t>
            </a:r>
            <a:r>
              <a:rPr lang="en-US" dirty="0">
                <a:solidFill>
                  <a:srgbClr val="FFC000"/>
                </a:solidFill>
              </a:rPr>
              <a:t>y = mx + b</a:t>
            </a:r>
            <a:r>
              <a:rPr lang="en-US" dirty="0"/>
              <a:t> (linear), It fits: </a:t>
            </a:r>
            <a:r>
              <a:rPr lang="en-US" dirty="0">
                <a:solidFill>
                  <a:srgbClr val="FFC000"/>
                </a:solidFill>
              </a:rPr>
              <a:t>y = ax² + bx + c </a:t>
            </a:r>
            <a:r>
              <a:rPr lang="en-US" dirty="0"/>
              <a:t>(quadratic)</a:t>
            </a:r>
          </a:p>
          <a:p>
            <a:r>
              <a:rPr lang="en-US" dirty="0">
                <a:solidFill>
                  <a:srgbClr val="FFC000"/>
                </a:solidFill>
              </a:rPr>
              <a:t>Uses Polynomial Features</a:t>
            </a:r>
            <a:r>
              <a:rPr lang="en-US" dirty="0"/>
              <a:t>: Transforms input x into [1, x, x²] for degree=2</a:t>
            </a:r>
          </a:p>
          <a:p>
            <a:r>
              <a:rPr lang="en-US" dirty="0">
                <a:solidFill>
                  <a:srgbClr val="FFC000"/>
                </a:solidFill>
              </a:rPr>
              <a:t>Pipeline</a:t>
            </a:r>
            <a:r>
              <a:rPr lang="en-US" dirty="0"/>
              <a:t>: Combines polynomial transformation with linear regression</a:t>
            </a:r>
          </a:p>
          <a:p>
            <a:r>
              <a:rPr lang="en-US" dirty="0">
                <a:solidFill>
                  <a:srgbClr val="FFC000"/>
                </a:solidFill>
              </a:rPr>
              <a:t>Curved line</a:t>
            </a:r>
            <a:r>
              <a:rPr lang="en-US" dirty="0"/>
              <a:t>: Instead of straight line, fits a polynomial curve</a:t>
            </a:r>
          </a:p>
          <a:p>
            <a:r>
              <a:rPr lang="en-US" dirty="0"/>
              <a:t>Better fit: Can capture non-linear relationships in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73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7EAD-7942-90E0-DD21-7342ECD4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1.2 a little pinch of stats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95DA-9F45-0EAF-3FB7-362945F9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C000"/>
                </a:solidFill>
                <a:effectLst/>
              </a:rPr>
              <a:t>Mean</a:t>
            </a:r>
            <a:r>
              <a:rPr lang="en-US" dirty="0">
                <a:effectLst/>
              </a:rPr>
              <a:t> - The average value.</a:t>
            </a:r>
          </a:p>
          <a:p>
            <a:r>
              <a:rPr lang="en-US" b="1" dirty="0">
                <a:solidFill>
                  <a:srgbClr val="FFC000"/>
                </a:solidFill>
                <a:effectLst/>
              </a:rPr>
              <a:t>Median</a:t>
            </a:r>
            <a:r>
              <a:rPr lang="en-US" dirty="0">
                <a:effectLst/>
              </a:rPr>
              <a:t> - The mid point value.</a:t>
            </a:r>
          </a:p>
          <a:p>
            <a:r>
              <a:rPr lang="en-US" b="1" dirty="0">
                <a:solidFill>
                  <a:srgbClr val="FFC000"/>
                </a:solidFill>
                <a:effectLst/>
              </a:rPr>
              <a:t>Mode</a:t>
            </a:r>
            <a:r>
              <a:rPr lang="en-US" dirty="0">
                <a:effectLst/>
              </a:rPr>
              <a:t> - The most common value. [frequency]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speed = [99,86,87,88,111,86,103,87,94,78,77,85,86]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FF00"/>
                </a:solidFill>
                <a:effectLst/>
              </a:rPr>
              <a:t>x = </a:t>
            </a:r>
            <a:r>
              <a:rPr lang="en-IN" i="1" dirty="0" err="1">
                <a:solidFill>
                  <a:srgbClr val="FFFF00"/>
                </a:solidFill>
                <a:effectLst/>
              </a:rPr>
              <a:t>numpy.</a:t>
            </a:r>
            <a:r>
              <a:rPr lang="en-IN" i="1" dirty="0" err="1">
                <a:solidFill>
                  <a:srgbClr val="FFC000"/>
                </a:solidFill>
                <a:effectLst/>
              </a:rPr>
              <a:t>mean</a:t>
            </a:r>
            <a:r>
              <a:rPr lang="en-IN" i="1" dirty="0">
                <a:solidFill>
                  <a:srgbClr val="FFFF00"/>
                </a:solidFill>
                <a:effectLst/>
              </a:rPr>
              <a:t>(speed)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FF00"/>
                </a:solidFill>
                <a:effectLst/>
              </a:rPr>
              <a:t>x = </a:t>
            </a:r>
            <a:r>
              <a:rPr lang="en-IN" i="1" dirty="0" err="1">
                <a:solidFill>
                  <a:srgbClr val="FFFF00"/>
                </a:solidFill>
                <a:effectLst/>
              </a:rPr>
              <a:t>numpy.</a:t>
            </a:r>
            <a:r>
              <a:rPr lang="en-IN" i="1" dirty="0" err="1">
                <a:solidFill>
                  <a:srgbClr val="FFC000"/>
                </a:solidFill>
                <a:effectLst/>
              </a:rPr>
              <a:t>median</a:t>
            </a:r>
            <a:r>
              <a:rPr lang="en-IN" i="1" dirty="0">
                <a:solidFill>
                  <a:srgbClr val="FFFF00"/>
                </a:solidFill>
                <a:effectLst/>
              </a:rPr>
              <a:t>(speed)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FF00"/>
                </a:solidFill>
                <a:effectLst/>
              </a:rPr>
              <a:t>from </a:t>
            </a:r>
            <a:r>
              <a:rPr lang="en-IN" i="1" dirty="0" err="1">
                <a:solidFill>
                  <a:srgbClr val="FFFF00"/>
                </a:solidFill>
                <a:effectLst/>
              </a:rPr>
              <a:t>scipy</a:t>
            </a:r>
            <a:r>
              <a:rPr lang="en-IN" i="1" dirty="0">
                <a:solidFill>
                  <a:srgbClr val="FFFF00"/>
                </a:solidFill>
                <a:effectLst/>
              </a:rPr>
              <a:t> import stats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FF00"/>
                </a:solidFill>
                <a:effectLst/>
              </a:rPr>
              <a:t>x = </a:t>
            </a:r>
            <a:r>
              <a:rPr lang="en-IN" i="1" dirty="0" err="1">
                <a:solidFill>
                  <a:srgbClr val="FFFF00"/>
                </a:solidFill>
                <a:effectLst/>
              </a:rPr>
              <a:t>stats.</a:t>
            </a:r>
            <a:r>
              <a:rPr lang="en-IN" i="1" dirty="0" err="1">
                <a:solidFill>
                  <a:srgbClr val="FFC000"/>
                </a:solidFill>
                <a:effectLst/>
              </a:rPr>
              <a:t>mode</a:t>
            </a:r>
            <a:r>
              <a:rPr lang="en-IN" i="1" dirty="0">
                <a:solidFill>
                  <a:srgbClr val="FFFF00"/>
                </a:solidFill>
                <a:effectLst/>
              </a:rPr>
              <a:t>(speed)</a:t>
            </a:r>
            <a:endParaRPr lang="en-IN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24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4E5D-8E61-8356-2D5C-9076BC71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Methods: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2700-B55A-36CA-A7BA-CB6DC4EE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943666"/>
            <a:ext cx="11483008" cy="4642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1. Linear Regression</a:t>
            </a:r>
          </a:p>
          <a:p>
            <a:r>
              <a:rPr lang="en-US" dirty="0"/>
              <a:t>Linear regression models the relationship between a dependent variable and one independent variable using a straight line. </a:t>
            </a:r>
          </a:p>
          <a:p>
            <a:r>
              <a:rPr lang="en-US" dirty="0"/>
              <a:t>It assumes a linear relationship of the form: y = mx + b, where m is the slope and b is the y-intercept.</a:t>
            </a:r>
          </a:p>
          <a:p>
            <a:r>
              <a:rPr lang="en-US" dirty="0"/>
              <a:t> This method finds the best-fitting line that minimizes the sum of squared residuals.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2. Multiple Linear Regression</a:t>
            </a:r>
          </a:p>
          <a:p>
            <a:r>
              <a:rPr lang="en-US" dirty="0"/>
              <a:t>Multiple linear regression extends simple linear regression to handle multiple independent variables. </a:t>
            </a:r>
          </a:p>
          <a:p>
            <a:r>
              <a:rPr lang="en-US" dirty="0"/>
              <a:t>The relationship becomes: y = b₀ + </a:t>
            </a:r>
            <a:r>
              <a:rPr lang="en-US" dirty="0" err="1"/>
              <a:t>b₁x</a:t>
            </a:r>
            <a:r>
              <a:rPr lang="en-US" dirty="0"/>
              <a:t>₁ + </a:t>
            </a:r>
            <a:r>
              <a:rPr lang="en-US" dirty="0" err="1"/>
              <a:t>b₂x</a:t>
            </a:r>
            <a:r>
              <a:rPr lang="en-US" dirty="0"/>
              <a:t>₂ + ... + </a:t>
            </a:r>
            <a:r>
              <a:rPr lang="en-US" dirty="0" err="1"/>
              <a:t>bₙx</a:t>
            </a:r>
            <a:r>
              <a:rPr lang="en-US" dirty="0"/>
              <a:t>ₙ. </a:t>
            </a:r>
          </a:p>
          <a:p>
            <a:r>
              <a:rPr lang="en-US" dirty="0"/>
              <a:t>This allows modeling complex relationships where the target variable depends on several factors simultaneously.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367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D632-C452-34D6-92E8-6EC6E458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Methods: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2BC0-6968-29F6-4130-42473F18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2096063"/>
            <a:ext cx="11237844" cy="45300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3. Polynomial Regression</a:t>
            </a:r>
          </a:p>
          <a:p>
            <a:r>
              <a:rPr lang="en-US" dirty="0"/>
              <a:t>Polynomial regression captures non-linear relationships by using polynomial terms of the independent variables. </a:t>
            </a:r>
          </a:p>
          <a:p>
            <a:r>
              <a:rPr lang="en-US" dirty="0"/>
              <a:t>For example, a quadratic relationship: y = b₀ + </a:t>
            </a:r>
            <a:r>
              <a:rPr lang="en-US" dirty="0" err="1"/>
              <a:t>b₁x</a:t>
            </a:r>
            <a:r>
              <a:rPr lang="en-US" dirty="0"/>
              <a:t> + b₂x². </a:t>
            </a:r>
          </a:p>
          <a:p>
            <a:r>
              <a:rPr lang="en-US" dirty="0"/>
              <a:t>Despite using polynomial terms, it's still considered linear regression because it's linear in the coefficients.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4. Logistic Regression</a:t>
            </a:r>
          </a:p>
          <a:p>
            <a:r>
              <a:rPr lang="en-US" dirty="0"/>
              <a:t>Logistic regression is used for binary classification problems. </a:t>
            </a:r>
          </a:p>
          <a:p>
            <a:r>
              <a:rPr lang="en-US" dirty="0"/>
              <a:t>Instead of predicting continuous values, it predicts probabilities using </a:t>
            </a:r>
          </a:p>
          <a:p>
            <a:r>
              <a:rPr lang="en-US" dirty="0"/>
              <a:t>the logistic (sigmoid) function: p = 1/(1 + e^(-z)), where z is the linear combination of features. </a:t>
            </a:r>
          </a:p>
          <a:p>
            <a:r>
              <a:rPr lang="en-US" dirty="0"/>
              <a:t>The output is bounded between 0 and 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964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B43B-F886-5E52-AD73-6DD8F47D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Consider the data table for understanding of the </a:t>
            </a:r>
            <a:r>
              <a:rPr lang="en-IN" dirty="0">
                <a:solidFill>
                  <a:srgbClr val="FFC000"/>
                </a:solidFill>
              </a:rPr>
              <a:t>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844A8F-E388-58A7-3468-B571FD711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464779"/>
              </p:ext>
            </p:extLst>
          </p:nvPr>
        </p:nvGraphicFramePr>
        <p:xfrm>
          <a:off x="1365273" y="2968734"/>
          <a:ext cx="8603918" cy="21945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7424">
                  <a:extLst>
                    <a:ext uri="{9D8B030D-6E8A-4147-A177-3AD203B41FA5}">
                      <a16:colId xmlns:a16="http://schemas.microsoft.com/office/drawing/2014/main" val="2940869746"/>
                    </a:ext>
                  </a:extLst>
                </a:gridCol>
                <a:gridCol w="1984917">
                  <a:extLst>
                    <a:ext uri="{9D8B030D-6E8A-4147-A177-3AD203B41FA5}">
                      <a16:colId xmlns:a16="http://schemas.microsoft.com/office/drawing/2014/main" val="746361395"/>
                    </a:ext>
                  </a:extLst>
                </a:gridCol>
                <a:gridCol w="1639230">
                  <a:extLst>
                    <a:ext uri="{9D8B030D-6E8A-4147-A177-3AD203B41FA5}">
                      <a16:colId xmlns:a16="http://schemas.microsoft.com/office/drawing/2014/main" val="4072708635"/>
                    </a:ext>
                  </a:extLst>
                </a:gridCol>
                <a:gridCol w="2040673">
                  <a:extLst>
                    <a:ext uri="{9D8B030D-6E8A-4147-A177-3AD203B41FA5}">
                      <a16:colId xmlns:a16="http://schemas.microsoft.com/office/drawing/2014/main" val="695369910"/>
                    </a:ext>
                  </a:extLst>
                </a:gridCol>
                <a:gridCol w="1801674">
                  <a:extLst>
                    <a:ext uri="{9D8B030D-6E8A-4147-A177-3AD203B41FA5}">
                      <a16:colId xmlns:a16="http://schemas.microsoft.com/office/drawing/2014/main" val="173187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C000"/>
                          </a:solidFill>
                        </a:rPr>
                        <a:t>Size (sq ft)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C000"/>
                          </a:solidFill>
                        </a:rPr>
                        <a:t>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C000"/>
                          </a:solidFill>
                        </a:rPr>
                        <a:t>Age (years)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Price ($1000s)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502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782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48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71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021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19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904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65C8-2F89-0457-4A28-4CC281B9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95D1-C0D9-E29C-B3F8-747CFD8B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Simple Linear Regression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One input variable, straight-line prediction.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Multiple Linear Regression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Several input variables.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Polynomial Regression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Curved line predictions.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Logistic Regression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Predicts probabilities for classification tasks.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Ordinary Least Squares (OLS)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Method to find the “best” regression line.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Correlations</a:t>
            </a:r>
            <a:r>
              <a:rPr lang="en-US" dirty="0"/>
              <a:t> – Measure strength &amp; direction of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0448070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1C16-19EF-392B-BC0A-C3F4598E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Linear Regression (Single Variable)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A902-77AF-5629-3181-F4A2D127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710242"/>
            <a:ext cx="8391834" cy="1571511"/>
          </a:xfrm>
        </p:spPr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Predict house price based on size (in 1000 sq ft).</a:t>
            </a:r>
          </a:p>
          <a:p>
            <a:r>
              <a:rPr lang="en-IN" dirty="0">
                <a:solidFill>
                  <a:srgbClr val="FFC000"/>
                </a:solidFill>
              </a:rPr>
              <a:t>y = </a:t>
            </a:r>
            <a:r>
              <a:rPr lang="el-GR" dirty="0">
                <a:solidFill>
                  <a:srgbClr val="FFC000"/>
                </a:solidFill>
              </a:rPr>
              <a:t>β₀ + β₁</a:t>
            </a:r>
            <a:r>
              <a:rPr lang="en-IN" dirty="0">
                <a:solidFill>
                  <a:srgbClr val="FFC000"/>
                </a:solidFill>
              </a:rPr>
              <a:t>x</a:t>
            </a:r>
          </a:p>
          <a:p>
            <a:r>
              <a:rPr lang="en-US" b="1" dirty="0"/>
              <a:t>design matrix X</a:t>
            </a:r>
            <a:r>
              <a:rPr lang="en-US" dirty="0"/>
              <a:t> (with bias term,</a:t>
            </a:r>
            <a:r>
              <a:rPr lang="en-IN" dirty="0"/>
              <a:t> (1’s) for intercept</a:t>
            </a:r>
            <a:r>
              <a:rPr lang="en-US" dirty="0"/>
              <a:t>) # shape: (3,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97016-0F99-C89D-6311-1F965B360CC4}"/>
              </a:ext>
            </a:extLst>
          </p:cNvPr>
          <p:cNvSpPr txBox="1"/>
          <p:nvPr/>
        </p:nvSpPr>
        <p:spPr>
          <a:xfrm>
            <a:off x="4674573" y="3390673"/>
            <a:ext cx="385191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Target vector # shape: (5, 1) :</a:t>
            </a:r>
          </a:p>
          <a:p>
            <a:r>
              <a:rPr lang="es-ES" sz="2000" dirty="0"/>
              <a:t>y = [150]</a:t>
            </a:r>
          </a:p>
          <a:p>
            <a:r>
              <a:rPr lang="es-ES" sz="2000" dirty="0"/>
              <a:t>       [180]</a:t>
            </a:r>
          </a:p>
          <a:p>
            <a:r>
              <a:rPr lang="es-ES" sz="2000" dirty="0"/>
              <a:t>       [120]</a:t>
            </a:r>
          </a:p>
          <a:p>
            <a:r>
              <a:rPr lang="es-ES" sz="2000" dirty="0"/>
              <a:t>       [220]</a:t>
            </a:r>
          </a:p>
          <a:p>
            <a:r>
              <a:rPr lang="es-ES" sz="2000" dirty="0"/>
              <a:t>       [160]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52580-8F59-1410-B1AB-900FC8B260EB}"/>
              </a:ext>
            </a:extLst>
          </p:cNvPr>
          <p:cNvSpPr txBox="1"/>
          <p:nvPr/>
        </p:nvSpPr>
        <p:spPr>
          <a:xfrm>
            <a:off x="140752" y="5438585"/>
            <a:ext cx="118998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🧱 Add a Bias Column to Matrix X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include </a:t>
            </a:r>
            <a:r>
              <a:rPr lang="en-US" dirty="0">
                <a:solidFill>
                  <a:srgbClr val="FFC000"/>
                </a:solidFill>
              </a:rPr>
              <a:t>β₀</a:t>
            </a:r>
            <a:r>
              <a:rPr lang="en-US" dirty="0"/>
              <a:t> in matrix math, we add a column of </a:t>
            </a:r>
            <a:r>
              <a:rPr lang="en-US" b="1" dirty="0"/>
              <a:t>1s</a:t>
            </a:r>
            <a:r>
              <a:rPr lang="en-US" dirty="0"/>
              <a:t> to the design matrix </a:t>
            </a:r>
            <a:r>
              <a:rPr lang="en-US" b="1" dirty="0"/>
              <a:t>X; not 0’s.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bias term</a:t>
            </a:r>
            <a:r>
              <a:rPr lang="en-US" dirty="0"/>
              <a:t> is the </a:t>
            </a:r>
            <a:r>
              <a:rPr lang="en-US" b="1" dirty="0"/>
              <a:t>intercept</a:t>
            </a:r>
            <a:r>
              <a:rPr lang="en-US" dirty="0"/>
              <a:t> of the regression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it, your model is forced to go through the origin (0,0), which is often incorrect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AD4320-F5B3-61E1-2DDF-BC21D1E9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93535"/>
              </p:ext>
            </p:extLst>
          </p:nvPr>
        </p:nvGraphicFramePr>
        <p:xfrm>
          <a:off x="9436443" y="1563339"/>
          <a:ext cx="2611283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2085">
                  <a:extLst>
                    <a:ext uri="{9D8B030D-6E8A-4147-A177-3AD203B41FA5}">
                      <a16:colId xmlns:a16="http://schemas.microsoft.com/office/drawing/2014/main" val="4148049788"/>
                    </a:ext>
                  </a:extLst>
                </a:gridCol>
                <a:gridCol w="1289198">
                  <a:extLst>
                    <a:ext uri="{9D8B030D-6E8A-4147-A177-3AD203B41FA5}">
                      <a16:colId xmlns:a16="http://schemas.microsoft.com/office/drawing/2014/main" val="891458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solidFill>
                            <a:srgbClr val="FFC000"/>
                          </a:solidFill>
                        </a:rPr>
                        <a:t>Size 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solidFill>
                            <a:srgbClr val="FFC000"/>
                          </a:solidFill>
                        </a:rPr>
                        <a:t>Price (y)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580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srgbClr val="000000">
                                <a:alpha val="48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srgbClr val="000000">
                                <a:alpha val="48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969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srgbClr val="000000">
                                <a:alpha val="48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srgbClr val="000000">
                                <a:alpha val="48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72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srgbClr val="000000">
                                <a:alpha val="48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srgbClr val="000000">
                                <a:alpha val="48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44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srgbClr val="000000">
                                <a:alpha val="48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srgbClr val="000000">
                                <a:alpha val="48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66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srgbClr val="000000">
                                <a:alpha val="48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srgbClr val="000000">
                                <a:alpha val="48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0196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26F40E-DA79-4B30-153F-C1B0B838FC6C}"/>
              </a:ext>
            </a:extLst>
          </p:cNvPr>
          <p:cNvSpPr txBox="1"/>
          <p:nvPr/>
        </p:nvSpPr>
        <p:spPr>
          <a:xfrm>
            <a:off x="741516" y="3390673"/>
            <a:ext cx="241702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IN" dirty="0"/>
              <a:t>X = [1  1000]</a:t>
            </a:r>
          </a:p>
          <a:p>
            <a:r>
              <a:rPr lang="en-IN" dirty="0"/>
              <a:t>       [1  1200]</a:t>
            </a:r>
          </a:p>
          <a:p>
            <a:r>
              <a:rPr lang="en-IN" dirty="0"/>
              <a:t>       [1   800]</a:t>
            </a:r>
          </a:p>
          <a:p>
            <a:r>
              <a:rPr lang="en-IN" dirty="0"/>
              <a:t>       [1  1500]</a:t>
            </a:r>
          </a:p>
          <a:p>
            <a:r>
              <a:rPr lang="en-IN" dirty="0"/>
              <a:t>       [1  1100]</a:t>
            </a:r>
          </a:p>
        </p:txBody>
      </p:sp>
    </p:spTree>
    <p:extLst>
      <p:ext uri="{BB962C8B-B14F-4D97-AF65-F5344CB8AC3E}">
        <p14:creationId xmlns:p14="http://schemas.microsoft.com/office/powerpoint/2010/main" val="4186757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2277-4627-5ABA-1498-5D53BB89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📐 Coefficients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8FB5-7A9B-7824-777E-D2FBF76B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662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Using Normal Equation: </a:t>
            </a:r>
            <a:r>
              <a:rPr lang="el-GR" b="1" dirty="0">
                <a:solidFill>
                  <a:srgbClr val="FFC000"/>
                </a:solidFill>
              </a:rPr>
              <a:t>β = (</a:t>
            </a:r>
            <a:r>
              <a:rPr lang="en-IN" b="1" dirty="0">
                <a:solidFill>
                  <a:srgbClr val="FFC000"/>
                </a:solidFill>
              </a:rPr>
              <a:t>X^T  X) ^(-1)   X^T  y</a:t>
            </a:r>
          </a:p>
          <a:p>
            <a:r>
              <a:rPr lang="en-US" b="1" dirty="0"/>
              <a:t>Step 1:</a:t>
            </a:r>
            <a:r>
              <a:rPr lang="en-US" dirty="0"/>
              <a:t> Calculate X^T X</a:t>
            </a:r>
          </a:p>
          <a:p>
            <a:r>
              <a:rPr lang="en-US" b="1" dirty="0"/>
              <a:t>Step 2:</a:t>
            </a:r>
            <a:r>
              <a:rPr lang="en-US" dirty="0"/>
              <a:t> Calculate (X^T X)^(-1)</a:t>
            </a:r>
          </a:p>
          <a:p>
            <a:r>
              <a:rPr lang="en-IN" b="1" dirty="0"/>
              <a:t>Step 3:</a:t>
            </a:r>
            <a:r>
              <a:rPr lang="en-IN" dirty="0"/>
              <a:t> Calculate X^T y</a:t>
            </a:r>
          </a:p>
          <a:p>
            <a:r>
              <a:rPr lang="en-IN" b="1" dirty="0"/>
              <a:t>Step 4:</a:t>
            </a:r>
            <a:r>
              <a:rPr lang="en-IN" dirty="0"/>
              <a:t> Calculate </a:t>
            </a:r>
            <a:r>
              <a:rPr lang="el-GR" dirty="0"/>
              <a:t>β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031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A3CF-1E23-D4AA-03EA-FAD51159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7809"/>
            <a:ext cx="10353761" cy="765777"/>
          </a:xfrm>
        </p:spPr>
        <p:txBody>
          <a:bodyPr/>
          <a:lstStyle/>
          <a:p>
            <a:r>
              <a:rPr lang="el-GR" sz="2000" b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β</a:t>
            </a:r>
            <a:r>
              <a:rPr lang="el-GR" dirty="0">
                <a:cs typeface="Angsana New" panose="02020603050405020304" pitchFamily="18" charset="-34"/>
              </a:rPr>
              <a:t> </a:t>
            </a:r>
            <a:r>
              <a:rPr lang="el-GR" dirty="0"/>
              <a:t>= </a:t>
            </a:r>
            <a:r>
              <a:rPr lang="el-GR" dirty="0">
                <a:solidFill>
                  <a:srgbClr val="FFC000"/>
                </a:solidFill>
              </a:rPr>
              <a:t>(</a:t>
            </a:r>
            <a:r>
              <a:rPr lang="en-IN" dirty="0">
                <a:solidFill>
                  <a:srgbClr val="FFC000"/>
                </a:solidFill>
              </a:rPr>
              <a:t>X^T  X) ^(-1)</a:t>
            </a:r>
            <a:r>
              <a:rPr lang="en-IN" dirty="0"/>
              <a:t>   X^T 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2024D-F968-E8FF-C518-46F22D7C9F24}"/>
              </a:ext>
            </a:extLst>
          </p:cNvPr>
          <p:cNvSpPr txBox="1"/>
          <p:nvPr/>
        </p:nvSpPr>
        <p:spPr>
          <a:xfrm>
            <a:off x="919119" y="1382713"/>
            <a:ext cx="37217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Step 1:</a:t>
            </a:r>
            <a:r>
              <a:rPr lang="en-US" dirty="0">
                <a:solidFill>
                  <a:srgbClr val="FFC000"/>
                </a:solidFill>
              </a:rPr>
              <a:t> Calculate (X^T)* X</a:t>
            </a:r>
          </a:p>
          <a:p>
            <a:endParaRPr lang="en-IN" dirty="0"/>
          </a:p>
          <a:p>
            <a:r>
              <a:rPr lang="en-IN" dirty="0"/>
              <a:t>X^T = [1       1       1      1        1  ]</a:t>
            </a:r>
          </a:p>
          <a:p>
            <a:r>
              <a:rPr lang="en-IN" dirty="0"/>
              <a:t>           [1000 1200 800 1500 1100]</a:t>
            </a:r>
          </a:p>
          <a:p>
            <a:endParaRPr lang="en-IN" dirty="0"/>
          </a:p>
          <a:p>
            <a:r>
              <a:rPr lang="en-IN" dirty="0"/>
              <a:t>(X^T)* X = [5        5600 ]</a:t>
            </a:r>
          </a:p>
          <a:p>
            <a:r>
              <a:rPr lang="en-IN" dirty="0"/>
              <a:t>                    [5600  6760000]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AC9B8-BC73-F7B5-EC8D-4262614EF89B}"/>
              </a:ext>
            </a:extLst>
          </p:cNvPr>
          <p:cNvSpPr txBox="1"/>
          <p:nvPr/>
        </p:nvSpPr>
        <p:spPr>
          <a:xfrm>
            <a:off x="979307" y="3576377"/>
            <a:ext cx="7555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Step 2:</a:t>
            </a:r>
            <a:r>
              <a:rPr lang="en-US" dirty="0">
                <a:solidFill>
                  <a:srgbClr val="FFC000"/>
                </a:solidFill>
              </a:rPr>
              <a:t> Calculate (X^T X)^(-1)</a:t>
            </a:r>
            <a:endParaRPr lang="en-IN" dirty="0">
              <a:solidFill>
                <a:srgbClr val="FFC000"/>
              </a:solidFill>
            </a:endParaRPr>
          </a:p>
          <a:p>
            <a:r>
              <a:rPr lang="en-IN" dirty="0">
                <a:solidFill>
                  <a:srgbClr val="FFC000"/>
                </a:solidFill>
              </a:rPr>
              <a:t>det</a:t>
            </a:r>
            <a:r>
              <a:rPr lang="en-IN" dirty="0"/>
              <a:t>(X^T X) = 5 × 6760000 - 5600² = 33800000 - 31360000 = 2440000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C000"/>
                </a:solidFill>
              </a:rPr>
              <a:t>(X^T X)^(-1) </a:t>
            </a:r>
            <a:r>
              <a:rPr lang="en-IN" dirty="0"/>
              <a:t>= 1/2440000 × [6760000  -5600]</a:t>
            </a:r>
          </a:p>
          <a:p>
            <a:r>
              <a:rPr lang="en-IN" dirty="0"/>
              <a:t>                                                  [-5600     5   ]</a:t>
            </a:r>
          </a:p>
          <a:p>
            <a:r>
              <a:rPr lang="en-IN" dirty="0"/>
              <a:t>           = [2.770        -0.00230]</a:t>
            </a:r>
          </a:p>
          <a:p>
            <a:r>
              <a:rPr lang="en-IN" dirty="0"/>
              <a:t>               [-0.00230   0.00000205]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03443-D47F-AFC2-4753-8B8F21D82861}"/>
              </a:ext>
            </a:extLst>
          </p:cNvPr>
          <p:cNvSpPr txBox="1"/>
          <p:nvPr/>
        </p:nvSpPr>
        <p:spPr>
          <a:xfrm>
            <a:off x="4830098" y="1425683"/>
            <a:ext cx="583790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X^T </a:t>
            </a:r>
            <a:r>
              <a:rPr lang="en-US" dirty="0"/>
              <a:t>:The </a:t>
            </a:r>
            <a:r>
              <a:rPr lang="en-US" dirty="0">
                <a:solidFill>
                  <a:srgbClr val="FFC000"/>
                </a:solidFill>
              </a:rPr>
              <a:t>transpose of a matrix </a:t>
            </a:r>
            <a:r>
              <a:rPr lang="en-US" dirty="0"/>
              <a:t>is a new matrix formed by interchanging the rows and columns of the original matrix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171CE-3ADC-696D-A506-E2B2EAEB4026}"/>
              </a:ext>
            </a:extLst>
          </p:cNvPr>
          <p:cNvSpPr txBox="1"/>
          <p:nvPr/>
        </p:nvSpPr>
        <p:spPr>
          <a:xfrm>
            <a:off x="10800708" y="1431397"/>
            <a:ext cx="138522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IN" sz="1600" dirty="0"/>
              <a:t>X = [1  1000]</a:t>
            </a:r>
          </a:p>
          <a:p>
            <a:r>
              <a:rPr lang="en-IN" sz="1600" dirty="0"/>
              <a:t>       [1  1200]</a:t>
            </a:r>
          </a:p>
          <a:p>
            <a:r>
              <a:rPr lang="en-IN" sz="1600" dirty="0"/>
              <a:t>       [1    800]</a:t>
            </a:r>
          </a:p>
          <a:p>
            <a:r>
              <a:rPr lang="en-IN" sz="1600" dirty="0"/>
              <a:t>       [1  1500]</a:t>
            </a:r>
          </a:p>
          <a:p>
            <a:r>
              <a:rPr lang="en-IN" sz="1600" dirty="0"/>
              <a:t>       [1  1100]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26476-E20A-F374-DC08-7A79869CA7D4}"/>
              </a:ext>
            </a:extLst>
          </p:cNvPr>
          <p:cNvSpPr txBox="1"/>
          <p:nvPr/>
        </p:nvSpPr>
        <p:spPr>
          <a:xfrm>
            <a:off x="8374319" y="3576377"/>
            <a:ext cx="289856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A⁻¹, is another matrix that, when multiplied by the original matrix A, results in the identity matrix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05231C-B2CF-C334-E995-B173873B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44" y="4242431"/>
            <a:ext cx="1842938" cy="653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0EC6AD-21E8-C75E-EED8-01FBFBD9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255" b="13694"/>
          <a:stretch>
            <a:fillRect/>
          </a:stretch>
        </p:blipFill>
        <p:spPr>
          <a:xfrm>
            <a:off x="7900190" y="5105545"/>
            <a:ext cx="4164869" cy="611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837E75-F7FB-9719-85CD-32197AC5E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370" y="5864259"/>
            <a:ext cx="4817689" cy="6117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CDCCAB-CBF3-0646-95E3-7F57DEEC0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605" y="5717315"/>
            <a:ext cx="2716354" cy="1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4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972F-27E6-B0CC-50A2-28EFC4FF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81270"/>
          </a:xfrm>
        </p:spPr>
        <p:txBody>
          <a:bodyPr/>
          <a:lstStyle/>
          <a:p>
            <a:r>
              <a:rPr lang="el-GR" dirty="0"/>
              <a:t>β =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X^T  X) ^(-1)</a:t>
            </a:r>
            <a:r>
              <a:rPr lang="en-IN" dirty="0"/>
              <a:t>   </a:t>
            </a:r>
            <a:r>
              <a:rPr lang="en-IN" dirty="0">
                <a:solidFill>
                  <a:srgbClr val="FFC000"/>
                </a:solidFill>
              </a:rPr>
              <a:t>X^T 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1FD10-56A2-8886-AEBE-97816DA10A8F}"/>
              </a:ext>
            </a:extLst>
          </p:cNvPr>
          <p:cNvSpPr txBox="1"/>
          <p:nvPr/>
        </p:nvSpPr>
        <p:spPr>
          <a:xfrm>
            <a:off x="980056" y="1889876"/>
            <a:ext cx="6094140" cy="33663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C000"/>
                </a:solidFill>
                <a:latin typeface="Arial" panose="020B0604020202020204" pitchFamily="34" charset="0"/>
              </a:rPr>
              <a:t>Step 3:</a:t>
            </a:r>
            <a:r>
              <a:rPr lang="en-US" altLang="en-US" dirty="0">
                <a:solidFill>
                  <a:srgbClr val="FFC000"/>
                </a:solidFill>
                <a:latin typeface="Arial" panose="020B0604020202020204" pitchFamily="34" charset="0"/>
              </a:rPr>
              <a:t> Calculate X^T y</a:t>
            </a:r>
          </a:p>
          <a:p>
            <a:pPr>
              <a:lnSpc>
                <a:spcPct val="150000"/>
              </a:lnSpc>
            </a:pPr>
            <a:r>
              <a:rPr lang="en-IN" dirty="0"/>
              <a:t>X^T y = [1        1       1      1       1      ] × 	[150]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[1000 1200 800 1500 1100]   	[180] </a:t>
            </a:r>
          </a:p>
          <a:p>
            <a:pPr>
              <a:lnSpc>
                <a:spcPct val="150000"/>
              </a:lnSpc>
            </a:pPr>
            <a:r>
              <a:rPr lang="en-IN" dirty="0"/>
              <a:t>								  	[120]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                                              	[220]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                                                	[160]</a:t>
            </a:r>
          </a:p>
          <a:p>
            <a:pPr>
              <a:lnSpc>
                <a:spcPct val="150000"/>
              </a:lnSpc>
            </a:pPr>
            <a:r>
              <a:rPr lang="en-IN" dirty="0"/>
              <a:t>= [830 ]</a:t>
            </a:r>
          </a:p>
          <a:p>
            <a:pPr>
              <a:lnSpc>
                <a:spcPct val="150000"/>
              </a:lnSpc>
            </a:pPr>
            <a:r>
              <a:rPr lang="en-IN" dirty="0"/>
              <a:t>    [928000]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4253F-D43B-0513-A620-EFE7062800E2}"/>
              </a:ext>
            </a:extLst>
          </p:cNvPr>
          <p:cNvSpPr txBox="1"/>
          <p:nvPr/>
        </p:nvSpPr>
        <p:spPr>
          <a:xfrm>
            <a:off x="980057" y="5420084"/>
            <a:ext cx="6094139" cy="12888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FFC000"/>
                </a:solidFill>
              </a:rPr>
              <a:t>Step 4:</a:t>
            </a:r>
            <a:r>
              <a:rPr lang="en-IN" dirty="0">
                <a:solidFill>
                  <a:srgbClr val="FFC000"/>
                </a:solidFill>
              </a:rPr>
              <a:t> Calculate </a:t>
            </a:r>
            <a:r>
              <a:rPr lang="el-GR" dirty="0">
                <a:solidFill>
                  <a:srgbClr val="FFC000"/>
                </a:solidFill>
              </a:rPr>
              <a:t>β</a:t>
            </a:r>
            <a:endParaRPr lang="en-IN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/>
              <a:t>β =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[2.770     -0.00230] </a:t>
            </a:r>
            <a:r>
              <a:rPr lang="en-IN" dirty="0"/>
              <a:t>	× 		</a:t>
            </a:r>
            <a:r>
              <a:rPr lang="en-IN" dirty="0">
                <a:solidFill>
                  <a:srgbClr val="FFC000"/>
                </a:solidFill>
              </a:rPr>
              <a:t>[830 ] </a:t>
            </a:r>
            <a:r>
              <a:rPr lang="en-IN" dirty="0"/>
              <a:t>	= 	[67.69]</a:t>
            </a:r>
          </a:p>
          <a:p>
            <a:pPr>
              <a:lnSpc>
                <a:spcPct val="150000"/>
              </a:lnSpc>
            </a:pPr>
            <a:r>
              <a:rPr lang="en-IN" dirty="0"/>
              <a:t>  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[-0.00230   0.00000205]   </a:t>
            </a:r>
            <a:r>
              <a:rPr lang="en-IN" dirty="0"/>
              <a:t>		</a:t>
            </a:r>
            <a:r>
              <a:rPr lang="en-IN" dirty="0">
                <a:solidFill>
                  <a:srgbClr val="FFC000"/>
                </a:solidFill>
              </a:rPr>
              <a:t>[928000]</a:t>
            </a:r>
            <a:r>
              <a:rPr lang="en-IN" dirty="0"/>
              <a:t>   	[0.095]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01B93-3492-4D98-AA5F-CC518B0DC4E9}"/>
              </a:ext>
            </a:extLst>
          </p:cNvPr>
          <p:cNvSpPr txBox="1"/>
          <p:nvPr/>
        </p:nvSpPr>
        <p:spPr>
          <a:xfrm>
            <a:off x="8070574" y="1740862"/>
            <a:ext cx="373711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X^T = [1       1       1      1        1  ]</a:t>
            </a:r>
          </a:p>
          <a:p>
            <a:r>
              <a:rPr lang="en-IN" dirty="0"/>
              <a:t>           [1000 1200 800 1500 1100]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FA61B-5DAA-3958-C5C0-76D4DE5BB5FE}"/>
              </a:ext>
            </a:extLst>
          </p:cNvPr>
          <p:cNvSpPr txBox="1"/>
          <p:nvPr/>
        </p:nvSpPr>
        <p:spPr>
          <a:xfrm>
            <a:off x="8070574" y="2794368"/>
            <a:ext cx="335719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Target vector # shape: (5, 1) :</a:t>
            </a:r>
          </a:p>
          <a:p>
            <a:r>
              <a:rPr lang="es-ES" dirty="0"/>
              <a:t>y = [150]</a:t>
            </a:r>
          </a:p>
          <a:p>
            <a:r>
              <a:rPr lang="es-ES" dirty="0"/>
              <a:t>       [180]</a:t>
            </a:r>
          </a:p>
          <a:p>
            <a:r>
              <a:rPr lang="es-ES" dirty="0"/>
              <a:t>       [120]</a:t>
            </a:r>
          </a:p>
          <a:p>
            <a:r>
              <a:rPr lang="es-ES" dirty="0"/>
              <a:t>       [220]</a:t>
            </a:r>
          </a:p>
          <a:p>
            <a:r>
              <a:rPr lang="es-ES" dirty="0"/>
              <a:t>       [160]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47F76-483B-8C8E-69A9-A129BA02511F}"/>
              </a:ext>
            </a:extLst>
          </p:cNvPr>
          <p:cNvSpPr txBox="1"/>
          <p:nvPr/>
        </p:nvSpPr>
        <p:spPr>
          <a:xfrm>
            <a:off x="7581323" y="5004586"/>
            <a:ext cx="4481468" cy="1704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/>
              <a:t>Coefficients: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/>
              <a:t>β₀ (</a:t>
            </a:r>
            <a:r>
              <a:rPr lang="en-IN" dirty="0"/>
              <a:t>intercept) = 67.69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/>
              <a:t>β₁ (</a:t>
            </a:r>
            <a:r>
              <a:rPr lang="en-IN" dirty="0"/>
              <a:t>size coefficient) = 0.095</a:t>
            </a:r>
          </a:p>
          <a:p>
            <a:pPr>
              <a:lnSpc>
                <a:spcPct val="150000"/>
              </a:lnSpc>
              <a:buNone/>
            </a:pPr>
            <a:r>
              <a:rPr lang="en-IN" b="1" dirty="0"/>
              <a:t>Equation:</a:t>
            </a:r>
            <a:r>
              <a:rPr lang="en-IN" dirty="0"/>
              <a:t> Price = 67.69 + 0.095 × Size</a:t>
            </a:r>
          </a:p>
        </p:txBody>
      </p:sp>
    </p:spTree>
    <p:extLst>
      <p:ext uri="{BB962C8B-B14F-4D97-AF65-F5344CB8AC3E}">
        <p14:creationId xmlns:p14="http://schemas.microsoft.com/office/powerpoint/2010/main" val="20113435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FBDC-772F-B00D-AC4C-0BF71669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6EBF-96ED-94F9-8698-1F22CF11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house with 1300 sq ft: </a:t>
            </a:r>
            <a:r>
              <a:rPr lang="en-US" b="1" dirty="0"/>
              <a:t>Prediction:</a:t>
            </a:r>
            <a:r>
              <a:rPr lang="en-US" dirty="0"/>
              <a:t> Price = 67.69 + 0.0946 × 1300 = 190.67 ($190,670)</a:t>
            </a:r>
          </a:p>
          <a:p>
            <a:pPr marL="0" indent="0">
              <a:buNone/>
            </a:pPr>
            <a:r>
              <a:rPr lang="en-US" b="1" dirty="0"/>
              <a:t>Verification with training data:</a:t>
            </a:r>
            <a:endParaRPr lang="en-US" dirty="0"/>
          </a:p>
          <a:p>
            <a:r>
              <a:rPr lang="en-US" dirty="0"/>
              <a:t>House 1: 67.69 + 0.0946 × 1000 = 162.29 (Actual: 150, Error: 12.29)</a:t>
            </a:r>
          </a:p>
          <a:p>
            <a:r>
              <a:rPr lang="en-US" dirty="0"/>
              <a:t>House 2: 67.69 + 0.0946 × 1200 = 181.21 (Actual: 180, Error: 1.21)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406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97F77F-2F9B-8F71-3FA1-07E66398ABCC}"/>
              </a:ext>
            </a:extLst>
          </p:cNvPr>
          <p:cNvSpPr txBox="1"/>
          <p:nvPr/>
        </p:nvSpPr>
        <p:spPr>
          <a:xfrm>
            <a:off x="535816" y="809822"/>
            <a:ext cx="783690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Example dataset: House Size vs Price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square feet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thousands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Separate into input (X) and output (y)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2D 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1D 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&amp; train the model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slope and intercept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"Slope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(m):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model.coef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"Intercept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(c):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model.intercept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19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271C-A18B-9618-6906-3E67BF9E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91" y="317334"/>
            <a:ext cx="10353761" cy="825675"/>
          </a:xfrm>
        </p:spPr>
        <p:txBody>
          <a:bodyPr/>
          <a:lstStyle/>
          <a:p>
            <a:r>
              <a:rPr lang="en-IN" dirty="0">
                <a:effectLst/>
              </a:rPr>
              <a:t>1.3 Standard Deviation </a:t>
            </a:r>
            <a:r>
              <a:rPr lang="en-IN" b="0" dirty="0">
                <a:effectLst/>
              </a:rPr>
              <a:t>Sigma: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74C8-C72B-110F-C8A6-515D7D06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2863"/>
            <a:ext cx="10353762" cy="513604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It is a number that describes how spread out the values are.</a:t>
            </a:r>
          </a:p>
          <a:p>
            <a:r>
              <a:rPr lang="en-US" dirty="0">
                <a:effectLst/>
              </a:rPr>
              <a:t>A low standard deviation means that most of the numbers are close to the mean (average) value.</a:t>
            </a:r>
          </a:p>
          <a:p>
            <a:r>
              <a:rPr lang="en-US" dirty="0">
                <a:effectLst/>
              </a:rPr>
              <a:t>A high standard deviation means that the values are spread out over a wider range.</a:t>
            </a:r>
          </a:p>
          <a:p>
            <a:r>
              <a:rPr lang="en-US" dirty="0">
                <a:effectLst/>
              </a:rPr>
              <a:t>Standard deviation is the square root of the </a:t>
            </a:r>
            <a:r>
              <a:rPr lang="en-US" dirty="0">
                <a:solidFill>
                  <a:srgbClr val="92D050"/>
                </a:solidFill>
                <a:effectLst/>
              </a:rPr>
              <a:t>variance</a:t>
            </a:r>
            <a:r>
              <a:rPr lang="en-US" dirty="0">
                <a:effectLst/>
              </a:rPr>
              <a:t>.</a:t>
            </a:r>
            <a:endParaRPr lang="en-IN" dirty="0"/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import </a:t>
            </a:r>
            <a:r>
              <a:rPr lang="en-US" i="1" dirty="0" err="1">
                <a:solidFill>
                  <a:srgbClr val="FFFF00"/>
                </a:solidFill>
              </a:rPr>
              <a:t>numpy</a:t>
            </a:r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speed = [86,87,88,86,87,85,86]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x = </a:t>
            </a:r>
            <a:r>
              <a:rPr lang="en-US" i="1" dirty="0" err="1">
                <a:solidFill>
                  <a:srgbClr val="FFFF00"/>
                </a:solidFill>
              </a:rPr>
              <a:t>numpy.</a:t>
            </a:r>
            <a:r>
              <a:rPr lang="en-US" b="1" i="1" dirty="0" err="1">
                <a:solidFill>
                  <a:srgbClr val="FFC000"/>
                </a:solidFill>
              </a:rPr>
              <a:t>std</a:t>
            </a:r>
            <a:r>
              <a:rPr lang="en-US" i="1" dirty="0">
                <a:solidFill>
                  <a:srgbClr val="FFFF00"/>
                </a:solidFill>
              </a:rPr>
              <a:t>(speed)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print(x)</a:t>
            </a:r>
            <a:endParaRPr lang="en-IN" i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37074-EB00-E74C-5599-5620C54A356D}"/>
              </a:ext>
            </a:extLst>
          </p:cNvPr>
          <p:cNvSpPr txBox="1"/>
          <p:nvPr/>
        </p:nvSpPr>
        <p:spPr>
          <a:xfrm>
            <a:off x="6924368" y="4155268"/>
            <a:ext cx="4502326" cy="1709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speed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numpy.</a:t>
            </a:r>
            <a:r>
              <a:rPr lang="en-US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(speed)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C785E2-16FE-30BA-4029-748C7138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62" y="6493087"/>
            <a:ext cx="3982006" cy="333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493BDC-2EC2-DAF5-CA3C-28E8E8AB117C}"/>
              </a:ext>
            </a:extLst>
          </p:cNvPr>
          <p:cNvSpPr txBox="1"/>
          <p:nvPr/>
        </p:nvSpPr>
        <p:spPr>
          <a:xfrm>
            <a:off x="0" y="5934559"/>
            <a:ext cx="2045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Standard deviation 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E07549-AD84-4C98-22DC-0C73720D6D0B}"/>
              </a:ext>
            </a:extLst>
          </p:cNvPr>
          <p:cNvSpPr txBox="1"/>
          <p:nvPr/>
        </p:nvSpPr>
        <p:spPr>
          <a:xfrm>
            <a:off x="502920" y="6412967"/>
            <a:ext cx="642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effectLst/>
              </a:rPr>
              <a:t>variance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80DD9C-AA25-3DD4-E73E-BEAFF783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473" y="447970"/>
            <a:ext cx="533474" cy="657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5A7A46-319A-5F78-1EFD-0EA0C9B5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420" y="6288271"/>
            <a:ext cx="3772426" cy="409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3AEAC-F14A-97E4-877A-25736D4FC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152" y="5920408"/>
            <a:ext cx="265784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920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4C18-C52F-BB5B-23AB-6D1030B8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999C9-E64B-AD9F-C57E-36063A9A417F}"/>
              </a:ext>
            </a:extLst>
          </p:cNvPr>
          <p:cNvSpPr txBox="1"/>
          <p:nvPr/>
        </p:nvSpPr>
        <p:spPr>
          <a:xfrm>
            <a:off x="301544" y="1935921"/>
            <a:ext cx="104486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 with feature name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predicted_price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"Predicted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Price for 750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sqft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predicted_price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thousand"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Plot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Points'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'Best Fit Line'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predicted_price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Points'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 (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sqft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 (thousand)'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BBAEC5-5052-BF53-954E-18A51C96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358" y="4922080"/>
            <a:ext cx="574409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Code Walkthrough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creates a regression model.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.fit(X, y)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learns slope &amp; intercept from the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.predict()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predicts for new data points.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plt.scatter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shows actual data points.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plt.plot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shows best fit line.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84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C1DB-6FDB-2777-59F8-638FCF64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88509-7F34-51B0-CD70-CD8F818C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83640"/>
          </a:xfrm>
        </p:spPr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Predict house price based on size, bedrooms, and age.</a:t>
            </a:r>
          </a:p>
          <a:p>
            <a:r>
              <a:rPr lang="en-IN" dirty="0"/>
              <a:t>Matrix Formation: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1C535-A170-73B7-4C25-85ABB33B1CEF}"/>
              </a:ext>
            </a:extLst>
          </p:cNvPr>
          <p:cNvSpPr txBox="1"/>
          <p:nvPr/>
        </p:nvSpPr>
        <p:spPr>
          <a:xfrm>
            <a:off x="1060174" y="3224315"/>
            <a:ext cx="237876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X = [1  1000  2  5]</a:t>
            </a:r>
          </a:p>
          <a:p>
            <a:r>
              <a:rPr lang="en-IN" dirty="0"/>
              <a:t>       [1  1200  3  3]</a:t>
            </a:r>
          </a:p>
          <a:p>
            <a:r>
              <a:rPr lang="en-IN" dirty="0"/>
              <a:t>       [1   800  2  8]</a:t>
            </a:r>
          </a:p>
          <a:p>
            <a:r>
              <a:rPr lang="en-IN" dirty="0"/>
              <a:t>       [1  1500  4  2]</a:t>
            </a:r>
          </a:p>
          <a:p>
            <a:r>
              <a:rPr lang="en-IN" dirty="0"/>
              <a:t>       [1  1100  3  6]</a:t>
            </a:r>
          </a:p>
          <a:p>
            <a:endParaRPr lang="en-IN" dirty="0"/>
          </a:p>
          <a:p>
            <a:r>
              <a:rPr lang="en-IN" dirty="0"/>
              <a:t>y = [150]</a:t>
            </a:r>
          </a:p>
          <a:p>
            <a:r>
              <a:rPr lang="en-IN" dirty="0"/>
              <a:t>       [180]</a:t>
            </a:r>
          </a:p>
          <a:p>
            <a:r>
              <a:rPr lang="en-IN" dirty="0"/>
              <a:t>       [120]</a:t>
            </a:r>
          </a:p>
          <a:p>
            <a:r>
              <a:rPr lang="en-IN" dirty="0"/>
              <a:t>       [220]</a:t>
            </a:r>
          </a:p>
          <a:p>
            <a:r>
              <a:rPr lang="en-IN" dirty="0"/>
              <a:t>       [160]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361A7-50ED-40E8-A3C2-246DE1FCCB2E}"/>
              </a:ext>
            </a:extLst>
          </p:cNvPr>
          <p:cNvSpPr txBox="1"/>
          <p:nvPr/>
        </p:nvSpPr>
        <p:spPr>
          <a:xfrm>
            <a:off x="5221356" y="3224315"/>
            <a:ext cx="5724939" cy="25351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Coefficients Calculation:</a:t>
            </a:r>
          </a:p>
          <a:p>
            <a:pPr>
              <a:lnSpc>
                <a:spcPct val="150000"/>
              </a:lnSpc>
            </a:pPr>
            <a:r>
              <a:rPr lang="en-IN" dirty="0"/>
              <a:t>Using Normal Equation: </a:t>
            </a:r>
            <a:r>
              <a:rPr lang="el-GR" b="1" dirty="0">
                <a:solidFill>
                  <a:srgbClr val="FFC000"/>
                </a:solidFill>
              </a:rPr>
              <a:t>β = (</a:t>
            </a:r>
            <a:r>
              <a:rPr lang="en-IN" b="1" dirty="0">
                <a:solidFill>
                  <a:srgbClr val="FFC000"/>
                </a:solidFill>
              </a:rPr>
              <a:t>X^T  X) ^(-1)   X^T  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1:</a:t>
            </a:r>
            <a:r>
              <a:rPr lang="en-US" dirty="0"/>
              <a:t> Calculate X^T X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 2:</a:t>
            </a:r>
            <a:r>
              <a:rPr lang="en-US" dirty="0"/>
              <a:t> Calculate (X^T X)^(-1)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Step 3:</a:t>
            </a:r>
            <a:r>
              <a:rPr lang="en-IN" dirty="0"/>
              <a:t> Calculate X^T y</a:t>
            </a:r>
          </a:p>
          <a:p>
            <a:pPr>
              <a:lnSpc>
                <a:spcPct val="150000"/>
              </a:lnSpc>
            </a:pPr>
            <a:r>
              <a:rPr lang="en-IN" b="1" dirty="0"/>
              <a:t>Step 4:</a:t>
            </a:r>
            <a:r>
              <a:rPr lang="en-IN" dirty="0"/>
              <a:t> Calculate </a:t>
            </a:r>
            <a:r>
              <a:rPr lang="el-GR" dirty="0"/>
              <a:t>β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319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CE5A-DDC2-B83A-C31C-14A30607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FFC000"/>
                </a:solidFill>
              </a:rPr>
              <a:t>(</a:t>
            </a:r>
            <a:r>
              <a:rPr lang="en-IN" dirty="0">
                <a:solidFill>
                  <a:srgbClr val="FFC000"/>
                </a:solidFill>
              </a:rPr>
              <a:t>X^T  X) ^(-1)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F158-C546-37CC-5040-39147AAF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560997"/>
          </a:xfrm>
        </p:spPr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 Calculate X^T X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69243-2CDD-01E4-A430-CD9B653E8C22}"/>
              </a:ext>
            </a:extLst>
          </p:cNvPr>
          <p:cNvSpPr txBox="1"/>
          <p:nvPr/>
        </p:nvSpPr>
        <p:spPr>
          <a:xfrm>
            <a:off x="1027044" y="2828835"/>
            <a:ext cx="55195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X^T   = 	[1		1		1	1		1       ]</a:t>
            </a:r>
          </a:p>
          <a:p>
            <a:r>
              <a:rPr lang="en-IN" dirty="0"/>
              <a:t>		[1000	1200	800	1500	1100]</a:t>
            </a:r>
          </a:p>
          <a:p>
            <a:r>
              <a:rPr lang="en-IN" dirty="0"/>
              <a:t>		[5		3		8	2		6      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584BF-0EA7-90D9-34EB-59CDEF74E07D}"/>
              </a:ext>
            </a:extLst>
          </p:cNvPr>
          <p:cNvSpPr txBox="1"/>
          <p:nvPr/>
        </p:nvSpPr>
        <p:spPr>
          <a:xfrm>
            <a:off x="8072179" y="2479484"/>
            <a:ext cx="237876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X = [1  1000  2  5]</a:t>
            </a:r>
          </a:p>
          <a:p>
            <a:r>
              <a:rPr lang="en-IN" dirty="0"/>
              <a:t>       [1  1200  3  3]</a:t>
            </a:r>
          </a:p>
          <a:p>
            <a:r>
              <a:rPr lang="en-IN" dirty="0"/>
              <a:t>       [1   800   2  8]</a:t>
            </a:r>
          </a:p>
          <a:p>
            <a:r>
              <a:rPr lang="en-IN" dirty="0"/>
              <a:t>       [1  1500  4  2]</a:t>
            </a:r>
          </a:p>
          <a:p>
            <a:r>
              <a:rPr lang="en-IN" dirty="0"/>
              <a:t>       [1  1100  3  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D6EFA-074C-25CC-DFD5-7B8F46B77C47}"/>
              </a:ext>
            </a:extLst>
          </p:cNvPr>
          <p:cNvSpPr txBox="1"/>
          <p:nvPr/>
        </p:nvSpPr>
        <p:spPr>
          <a:xfrm>
            <a:off x="1080053" y="4590871"/>
            <a:ext cx="477078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X^T X = [5     	5600  		14   		24  ]</a:t>
            </a:r>
          </a:p>
          <a:p>
            <a:r>
              <a:rPr lang="en-IN" dirty="0"/>
              <a:t>        [5600     	6760000 	16800 	28400]</a:t>
            </a:r>
          </a:p>
          <a:p>
            <a:r>
              <a:rPr lang="en-IN" dirty="0"/>
              <a:t>        [14    	16800   		42   		66  ]</a:t>
            </a:r>
          </a:p>
          <a:p>
            <a:r>
              <a:rPr lang="en-IN" dirty="0"/>
              <a:t>        [24    	28400   		66   		134 ]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7DB0A-5782-A4A2-E985-F5D8382EA36C}"/>
              </a:ext>
            </a:extLst>
          </p:cNvPr>
          <p:cNvSpPr txBox="1"/>
          <p:nvPr/>
        </p:nvSpPr>
        <p:spPr>
          <a:xfrm>
            <a:off x="5903844" y="4573802"/>
            <a:ext cx="6096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(X^T X)^(-1) </a:t>
            </a:r>
            <a:r>
              <a:rPr lang="en-IN" dirty="0"/>
              <a:t>= [15.23   -0.0119  	-0.524   	-0.312]</a:t>
            </a:r>
          </a:p>
          <a:p>
            <a:r>
              <a:rPr lang="en-IN" dirty="0"/>
              <a:t>               [-0.0119  		0.00001   	0.0005   	0.0003]</a:t>
            </a:r>
          </a:p>
          <a:p>
            <a:r>
              <a:rPr lang="en-IN" dirty="0"/>
              <a:t>               [-0.524   		0.0005    	0.156   	-0.028]</a:t>
            </a:r>
          </a:p>
          <a:p>
            <a:r>
              <a:rPr lang="en-IN" dirty="0"/>
              <a:t>               [-0.312   		0.0003   		-0.028    	0.076]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929D2-9DF7-F14A-7F5A-F04C43945CF6}"/>
              </a:ext>
            </a:extLst>
          </p:cNvPr>
          <p:cNvSpPr txBox="1"/>
          <p:nvPr/>
        </p:nvSpPr>
        <p:spPr>
          <a:xfrm>
            <a:off x="7315200" y="4221539"/>
            <a:ext cx="354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Calculate (X^T X)^(-1)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410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4ADE-07F1-4DA9-A23F-276A6C0D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C25E-4EA1-CC2A-E9AE-439FF1B13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154622" cy="228687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FFC000"/>
                </a:solidFill>
              </a:rPr>
              <a:t>Step 3: Calculate X^T y</a:t>
            </a:r>
            <a:endParaRPr lang="fr-FR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sz="1800" dirty="0"/>
              <a:t>X^T y = [830  ]</a:t>
            </a:r>
          </a:p>
          <a:p>
            <a:pPr marL="0" indent="0">
              <a:buNone/>
            </a:pPr>
            <a:r>
              <a:rPr lang="fr-FR" sz="1800" dirty="0"/>
              <a:t>        	[924000]</a:t>
            </a:r>
          </a:p>
          <a:p>
            <a:pPr marL="0" indent="0">
              <a:buNone/>
            </a:pPr>
            <a:r>
              <a:rPr lang="fr-FR" sz="1800" dirty="0"/>
              <a:t>        	[2380 ]</a:t>
            </a:r>
          </a:p>
          <a:p>
            <a:pPr marL="0" indent="0">
              <a:buNone/>
            </a:pPr>
            <a:r>
              <a:rPr lang="fr-FR" sz="1800" dirty="0"/>
              <a:t>        	[3980 ]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43FE7-4374-4BA0-80BA-AC59C515D2B8}"/>
              </a:ext>
            </a:extLst>
          </p:cNvPr>
          <p:cNvSpPr txBox="1"/>
          <p:nvPr/>
        </p:nvSpPr>
        <p:spPr>
          <a:xfrm>
            <a:off x="5015947" y="2210664"/>
            <a:ext cx="60960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Step 4:</a:t>
            </a:r>
            <a:r>
              <a:rPr lang="en-IN" dirty="0">
                <a:solidFill>
                  <a:srgbClr val="FFC000"/>
                </a:solidFill>
              </a:rPr>
              <a:t> Calculate </a:t>
            </a:r>
            <a:r>
              <a:rPr lang="el-GR" dirty="0">
                <a:solidFill>
                  <a:srgbClr val="FFC000"/>
                </a:solidFill>
              </a:rPr>
              <a:t>β</a:t>
            </a:r>
            <a:endParaRPr lang="en-IN" dirty="0">
              <a:solidFill>
                <a:srgbClr val="FFC000"/>
              </a:solidFill>
            </a:endParaRPr>
          </a:p>
          <a:p>
            <a:r>
              <a:rPr lang="el-GR" dirty="0"/>
              <a:t>β = [52.14 ]  (</a:t>
            </a:r>
            <a:r>
              <a:rPr lang="en-IN" dirty="0"/>
              <a:t>intercept)</a:t>
            </a:r>
          </a:p>
          <a:p>
            <a:r>
              <a:rPr lang="en-IN" dirty="0"/>
              <a:t>       [0.0823]  (size coefficient)</a:t>
            </a:r>
          </a:p>
          <a:p>
            <a:r>
              <a:rPr lang="en-IN" dirty="0"/>
              <a:t>       [15.67 ]  (bedrooms coefficient)</a:t>
            </a:r>
          </a:p>
          <a:p>
            <a:r>
              <a:rPr lang="en-IN" dirty="0"/>
              <a:t>       [-2.45 ]  (age coefficient)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D158B-AD54-6E85-379E-349171BBC9FC}"/>
              </a:ext>
            </a:extLst>
          </p:cNvPr>
          <p:cNvSpPr txBox="1"/>
          <p:nvPr/>
        </p:nvSpPr>
        <p:spPr>
          <a:xfrm>
            <a:off x="4605130" y="3898710"/>
            <a:ext cx="650681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Equation: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r>
              <a:rPr lang="en-US" dirty="0"/>
              <a:t>Price = 52.14 + 0.0823×Size + 15.67×Bedrooms - 2.45×Age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C7CAC-676E-28D0-18BE-952289C51E0B}"/>
              </a:ext>
            </a:extLst>
          </p:cNvPr>
          <p:cNvSpPr txBox="1"/>
          <p:nvPr/>
        </p:nvSpPr>
        <p:spPr>
          <a:xfrm>
            <a:off x="913795" y="4755759"/>
            <a:ext cx="1019815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Prediction and Verification</a:t>
            </a:r>
          </a:p>
          <a:p>
            <a:pPr>
              <a:buNone/>
            </a:pPr>
            <a:r>
              <a:rPr lang="en-US" dirty="0"/>
              <a:t>For house with 1300 sq ft, 3 bedrooms, 4 years old: </a:t>
            </a:r>
          </a:p>
          <a:p>
            <a:pPr>
              <a:buNone/>
            </a:pPr>
            <a:r>
              <a:rPr lang="en-US" b="1" dirty="0"/>
              <a:t>Prediction:</a:t>
            </a:r>
            <a:r>
              <a:rPr lang="en-US" dirty="0"/>
              <a:t> Price = 52.14 + 0.0823×1300 + 15.67×3 - 2.45×4 = 192.25 ($192,250)</a:t>
            </a:r>
          </a:p>
        </p:txBody>
      </p:sp>
    </p:spTree>
    <p:extLst>
      <p:ext uri="{BB962C8B-B14F-4D97-AF65-F5344CB8AC3E}">
        <p14:creationId xmlns:p14="http://schemas.microsoft.com/office/powerpoint/2010/main" val="23839811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0366A6-FBAB-3523-D48D-0B40F5EC2BE5}"/>
              </a:ext>
            </a:extLst>
          </p:cNvPr>
          <p:cNvSpPr txBox="1"/>
          <p:nvPr/>
        </p:nvSpPr>
        <p:spPr>
          <a:xfrm>
            <a:off x="312752" y="150346"/>
            <a:ext cx="11712271" cy="6557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Example dataset: House Size vs Price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'Bedrooms'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Separate into input (X) and output (y)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'Bedrooms'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2D 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1D 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&amp; train the model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slope and intercept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Multiple Linear Regression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"Coefficients:"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model.coef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"Intercept:"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model.intercept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before using it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'Bedrooms'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predicted_price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"Predicted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Price for Size=750 &amp; Bedrooms=3: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predicted_price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thousand"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1828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B69529-6959-5846-E3AA-72E8ACAC0083}"/>
              </a:ext>
            </a:extLst>
          </p:cNvPr>
          <p:cNvSpPr txBox="1"/>
          <p:nvPr/>
        </p:nvSpPr>
        <p:spPr>
          <a:xfrm>
            <a:off x="291548" y="498007"/>
            <a:ext cx="11608904" cy="6095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grid for 3D surface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mpl_toolkits.mplot3d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Axes3D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code generates 10 evenly spaced values between the minimum and maximum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size_range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].min(), 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].max(),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bed_range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'Bedrooms'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].min(), 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'Bedrooms'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].max(),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np.meshgrid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(): to create coordinate grids from 1-D arrays.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size_grid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bed_grid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np.meshgrid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size_range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bed_range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Predictions for the whole surface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raveled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(flattened) arrays column-wise.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(e.g., size and number of bedrooms) for prediction.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size_grid.ravel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'Bedrooms'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bed_grid.ravel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price_pred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).reshape(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size_grid.shape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3D Plot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fig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fig.add_subplot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'Bedrooms'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y,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Points"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ax.plot_surface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size_grid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bed_grid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price_pred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03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BD02-D987-221A-8212-27310620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9DF00-D6D1-AFD6-1EC0-08143EEA1493}"/>
              </a:ext>
            </a:extLst>
          </p:cNvPr>
          <p:cNvSpPr txBox="1"/>
          <p:nvPr/>
        </p:nvSpPr>
        <p:spPr>
          <a:xfrm>
            <a:off x="913795" y="2225850"/>
            <a:ext cx="10353761" cy="2171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Highlight your prediction in red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'Bedrooms'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predicted_price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"Prediction"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ax.set_xlabel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 (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sqft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ax.set_ylabel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"Bedrooms"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ax.set_zlabel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 (thousand)"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0440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6E13-7371-8549-891A-97AC009F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🔎 Why Scatter Plot Doesn’t Work Directly </a:t>
            </a:r>
            <a:r>
              <a:rPr lang="en-IN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C59A-1526-C41F-A4C5-479FD1CC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If you have </a:t>
            </a:r>
            <a:r>
              <a:rPr lang="en-US" b="1" dirty="0"/>
              <a:t>2 input features</a:t>
            </a:r>
            <a:r>
              <a:rPr lang="en-US" dirty="0"/>
              <a:t> (e.g. Size and Bedrooms), the model equation is: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y=m1⋅Size+m2⋅Bedrooms+c	 </a:t>
            </a:r>
          </a:p>
          <a:p>
            <a:pPr>
              <a:lnSpc>
                <a:spcPct val="200000"/>
              </a:lnSpc>
            </a:pPr>
            <a:r>
              <a:rPr lang="en-US" dirty="0"/>
              <a:t>That’s a </a:t>
            </a:r>
            <a:r>
              <a:rPr lang="en-US" b="1" dirty="0"/>
              <a:t>plane in 3D space</a:t>
            </a:r>
            <a:r>
              <a:rPr lang="en-US" dirty="0"/>
              <a:t> (X, Y, Z).</a:t>
            </a:r>
          </a:p>
          <a:p>
            <a:pPr>
              <a:lnSpc>
                <a:spcPct val="200000"/>
              </a:lnSpc>
            </a:pPr>
            <a:r>
              <a:rPr lang="en-US" dirty="0"/>
              <a:t>If you have </a:t>
            </a:r>
            <a:r>
              <a:rPr lang="en-US" b="1" dirty="0"/>
              <a:t>3+ input features</a:t>
            </a:r>
            <a:r>
              <a:rPr lang="en-US" dirty="0"/>
              <a:t> → it’s no longer possible to plot directly because it lives in higher dimensions.</a:t>
            </a:r>
          </a:p>
        </p:txBody>
      </p:sp>
    </p:spTree>
    <p:extLst>
      <p:ext uri="{BB962C8B-B14F-4D97-AF65-F5344CB8AC3E}">
        <p14:creationId xmlns:p14="http://schemas.microsoft.com/office/powerpoint/2010/main" val="2766699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74E-4B87-07BD-088F-09859C0D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🧠 Key Takeaway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9D66D2-298C-426C-F2E2-44D20CCF77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728557"/>
            <a:ext cx="7157729" cy="243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feature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regression line (2D)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regression plane (3D)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3+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no direct visualization, use bar charts or partial plots</a:t>
            </a:r>
          </a:p>
        </p:txBody>
      </p:sp>
    </p:spTree>
    <p:extLst>
      <p:ext uri="{BB962C8B-B14F-4D97-AF65-F5344CB8AC3E}">
        <p14:creationId xmlns:p14="http://schemas.microsoft.com/office/powerpoint/2010/main" val="3988299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B1E4-7DB0-5087-72DF-98D8ED7B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C117-3C47-A731-32E1-D63A463F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81197"/>
          </a:xfrm>
        </p:spPr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Predict house price using polynomial features of size (degree 2).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D4627-9AD3-1D35-C159-BA9C1A5FD4B1}"/>
              </a:ext>
            </a:extLst>
          </p:cNvPr>
          <p:cNvSpPr txBox="1"/>
          <p:nvPr/>
        </p:nvSpPr>
        <p:spPr>
          <a:xfrm>
            <a:off x="913795" y="2577261"/>
            <a:ext cx="5652657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Matrix Formation:  </a:t>
            </a:r>
            <a:r>
              <a:rPr lang="en-US" dirty="0"/>
              <a:t>Add polynomial terms: size²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>
                <a:solidFill>
                  <a:srgbClr val="FFC000"/>
                </a:solidFill>
              </a:rPr>
              <a:t>1      x	 x²</a:t>
            </a:r>
          </a:p>
          <a:p>
            <a:pPr>
              <a:buNone/>
            </a:pPr>
            <a:r>
              <a:rPr lang="es-ES" dirty="0"/>
              <a:t>X = 	[1  1000  1000000]</a:t>
            </a:r>
          </a:p>
          <a:p>
            <a:pPr>
              <a:buNone/>
            </a:pPr>
            <a:r>
              <a:rPr lang="es-ES" dirty="0"/>
              <a:t>    	[1  1200  1440000]</a:t>
            </a:r>
          </a:p>
          <a:p>
            <a:pPr>
              <a:buNone/>
            </a:pPr>
            <a:r>
              <a:rPr lang="es-ES" dirty="0"/>
              <a:t>   	[1   800   640000]</a:t>
            </a:r>
          </a:p>
          <a:p>
            <a:pPr>
              <a:buNone/>
            </a:pPr>
            <a:r>
              <a:rPr lang="es-ES" dirty="0"/>
              <a:t>    	[1  1500  2250000]</a:t>
            </a:r>
          </a:p>
          <a:p>
            <a:pPr>
              <a:buNone/>
            </a:pPr>
            <a:r>
              <a:rPr lang="es-ES" dirty="0"/>
              <a:t>  	[1  1100  1210000]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y = [150]</a:t>
            </a:r>
          </a:p>
          <a:p>
            <a:pPr>
              <a:buNone/>
            </a:pPr>
            <a:r>
              <a:rPr lang="es-ES" dirty="0"/>
              <a:t>    [180]</a:t>
            </a:r>
          </a:p>
          <a:p>
            <a:pPr>
              <a:buNone/>
            </a:pPr>
            <a:r>
              <a:rPr lang="es-ES" dirty="0"/>
              <a:t>    [120]</a:t>
            </a:r>
          </a:p>
          <a:p>
            <a:pPr>
              <a:buNone/>
            </a:pPr>
            <a:r>
              <a:rPr lang="es-ES" dirty="0"/>
              <a:t>    [220]</a:t>
            </a:r>
          </a:p>
          <a:p>
            <a:pPr>
              <a:buNone/>
            </a:pPr>
            <a:r>
              <a:rPr lang="es-ES" dirty="0"/>
              <a:t>    [160]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57ED5-BD5E-8F68-6420-B6E326A2CC5C}"/>
              </a:ext>
            </a:extLst>
          </p:cNvPr>
          <p:cNvSpPr txBox="1"/>
          <p:nvPr/>
        </p:nvSpPr>
        <p:spPr>
          <a:xfrm>
            <a:off x="7094831" y="2577261"/>
            <a:ext cx="4235778" cy="8731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b="1" dirty="0">
                <a:solidFill>
                  <a:srgbClr val="FFC000"/>
                </a:solidFill>
              </a:rPr>
              <a:t>Coefficients Calculation:</a:t>
            </a:r>
          </a:p>
          <a:p>
            <a:pPr>
              <a:lnSpc>
                <a:spcPct val="150000"/>
              </a:lnSpc>
              <a:buNone/>
            </a:pPr>
            <a:r>
              <a:rPr lang="fr-FR" dirty="0" err="1"/>
              <a:t>Using</a:t>
            </a:r>
            <a:r>
              <a:rPr lang="fr-FR" dirty="0"/>
              <a:t> β = (X^T X)^(-1) X^T 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5DE876D-BC63-62C0-9B7E-9D55CAAD9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852533"/>
              </p:ext>
            </p:extLst>
          </p:nvPr>
        </p:nvGraphicFramePr>
        <p:xfrm>
          <a:off x="7341320" y="4138363"/>
          <a:ext cx="4056234" cy="24688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52884">
                  <a:extLst>
                    <a:ext uri="{9D8B030D-6E8A-4147-A177-3AD203B41FA5}">
                      <a16:colId xmlns:a16="http://schemas.microsoft.com/office/drawing/2014/main" val="2940869746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746361395"/>
                    </a:ext>
                  </a:extLst>
                </a:gridCol>
                <a:gridCol w="1699015">
                  <a:extLst>
                    <a:ext uri="{9D8B030D-6E8A-4147-A177-3AD203B41FA5}">
                      <a16:colId xmlns:a16="http://schemas.microsoft.com/office/drawing/2014/main" val="173187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Size (</a:t>
                      </a:r>
                      <a:r>
                        <a:rPr lang="en-IN" dirty="0" err="1">
                          <a:solidFill>
                            <a:srgbClr val="FFC000"/>
                          </a:solidFill>
                        </a:rPr>
                        <a:t>sq</a:t>
                      </a: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 ft)</a:t>
                      </a:r>
                    </a:p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Price ($1000s)</a:t>
                      </a:r>
                    </a:p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y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502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782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48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71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021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19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8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F9C8-190D-4186-5503-80AEC333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94446"/>
          </a:xfrm>
        </p:spPr>
        <p:txBody>
          <a:bodyPr/>
          <a:lstStyle/>
          <a:p>
            <a:r>
              <a:rPr lang="en-IN" dirty="0">
                <a:effectLst/>
              </a:rPr>
              <a:t>1.4 Variance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02FC-F31B-B085-209E-0B20F212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Variance is another number that indicates how spread out the values are.</a:t>
            </a:r>
          </a:p>
          <a:p>
            <a:r>
              <a:rPr lang="en-US" dirty="0">
                <a:effectLst/>
              </a:rPr>
              <a:t>The average of the </a:t>
            </a:r>
            <a:r>
              <a:rPr lang="en-US" b="1" dirty="0">
                <a:effectLst/>
              </a:rPr>
              <a:t>squared</a:t>
            </a:r>
            <a:r>
              <a:rPr lang="en-US" dirty="0">
                <a:effectLst/>
              </a:rPr>
              <a:t> differences from the Mean.</a:t>
            </a:r>
          </a:p>
          <a:p>
            <a:pPr marL="457200" lvl="1" indent="0">
              <a:buNone/>
            </a:pPr>
            <a:r>
              <a:rPr lang="en-US" dirty="0">
                <a:effectLst/>
              </a:rPr>
              <a:t>To calculate the variance, you have to do as follows: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effectLst/>
              </a:rPr>
              <a:t>Find the mean: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effectLst/>
              </a:rPr>
              <a:t>For each value: find the difference from the mean: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effectLst/>
              </a:rPr>
              <a:t>For each difference: find the square value: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effectLst/>
              </a:rPr>
              <a:t>The variance is the average number of these squared differences: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03834-D0E0-3DBE-A88F-329FEBC3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810" y="697218"/>
            <a:ext cx="666843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48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D630-5EF6-B364-D6C6-CCD37020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38" y="2076187"/>
            <a:ext cx="5434780" cy="202168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b="1" dirty="0"/>
              <a:t>Step 1:</a:t>
            </a:r>
            <a:r>
              <a:rPr lang="en-US" sz="1800" dirty="0"/>
              <a:t> Calculate X^T X</a:t>
            </a:r>
          </a:p>
          <a:p>
            <a:pPr marL="0" indent="0">
              <a:buNone/>
            </a:pPr>
            <a:r>
              <a:rPr lang="en-IN" sz="1800" dirty="0"/>
              <a:t>X^T X = [5        	5600        	7540000   ]</a:t>
            </a:r>
          </a:p>
          <a:p>
            <a:pPr marL="0" indent="0">
              <a:buNone/>
            </a:pPr>
            <a:r>
              <a:rPr lang="en-IN" sz="1800" dirty="0"/>
              <a:t>        [5600     	6760000     	9128000000]</a:t>
            </a:r>
          </a:p>
          <a:p>
            <a:pPr marL="0" indent="0">
              <a:buNone/>
            </a:pPr>
            <a:r>
              <a:rPr lang="en-IN" sz="1800" dirty="0"/>
              <a:t>        [7540000  	9128000000  12359600000000]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F1615-C5F9-E6F3-7E0C-224109519431}"/>
              </a:ext>
            </a:extLst>
          </p:cNvPr>
          <p:cNvSpPr txBox="1"/>
          <p:nvPr/>
        </p:nvSpPr>
        <p:spPr>
          <a:xfrm>
            <a:off x="2631112" y="703187"/>
            <a:ext cx="6897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 err="1"/>
              <a:t>Using</a:t>
            </a:r>
            <a:r>
              <a:rPr lang="fr-FR" sz="3600" b="1" dirty="0"/>
              <a:t> β = (X^T X)^(-1) X^T y</a:t>
            </a:r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551AF-F7CD-C0B9-F440-CD0C901B8925}"/>
              </a:ext>
            </a:extLst>
          </p:cNvPr>
          <p:cNvSpPr txBox="1"/>
          <p:nvPr/>
        </p:nvSpPr>
        <p:spPr>
          <a:xfrm>
            <a:off x="806737" y="4413881"/>
            <a:ext cx="543478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Solve for coefficients (computational)</a:t>
            </a:r>
          </a:p>
          <a:p>
            <a:r>
              <a:rPr lang="fr-FR" dirty="0"/>
              <a:t>β = [185.71 ]  (intercept)</a:t>
            </a:r>
          </a:p>
          <a:p>
            <a:r>
              <a:rPr lang="fr-FR" dirty="0"/>
              <a:t>    [-0.0714]  (size coefficient)</a:t>
            </a:r>
          </a:p>
          <a:p>
            <a:r>
              <a:rPr lang="fr-FR" dirty="0"/>
              <a:t>    [0.0000567] (size² coefficient)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B632A-F45D-EAB7-DC2C-37497ECE425E}"/>
              </a:ext>
            </a:extLst>
          </p:cNvPr>
          <p:cNvSpPr txBox="1"/>
          <p:nvPr/>
        </p:nvSpPr>
        <p:spPr>
          <a:xfrm>
            <a:off x="298728" y="5803445"/>
            <a:ext cx="113764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Equation:</a:t>
            </a:r>
            <a:r>
              <a:rPr lang="en-US" dirty="0"/>
              <a:t> Price = 185.71 - 0.0714×Size + 0.0000567×Size²</a:t>
            </a:r>
          </a:p>
          <a:p>
            <a:pPr>
              <a:buNone/>
            </a:pPr>
            <a:r>
              <a:rPr lang="en-US" b="1" dirty="0"/>
              <a:t>Prediction and Verification</a:t>
            </a:r>
          </a:p>
          <a:p>
            <a:pPr>
              <a:buNone/>
            </a:pPr>
            <a:r>
              <a:rPr lang="en-US" dirty="0"/>
              <a:t>For house with 1300 sq ft: </a:t>
            </a:r>
            <a:r>
              <a:rPr lang="en-US" b="1" dirty="0"/>
              <a:t>Prediction:</a:t>
            </a:r>
            <a:r>
              <a:rPr lang="en-US" dirty="0"/>
              <a:t> Price = 185.71 - 0.0714×1300 + 0.0000567×1300² = 195.59 ($195,590)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C5A941-E4AB-B665-8DF4-5F64155C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365" y="1512226"/>
            <a:ext cx="4876799" cy="24602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 Python: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Whenever you use polynomial regression, you must pass data through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poly.transform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before prediction.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39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DF43E8-E0D0-1F5F-18FF-AEB6109EEC81}"/>
              </a:ext>
            </a:extLst>
          </p:cNvPr>
          <p:cNvSpPr txBox="1"/>
          <p:nvPr/>
        </p:nvSpPr>
        <p:spPr>
          <a:xfrm>
            <a:off x="474427" y="180348"/>
            <a:ext cx="1124314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Example dataset: House Size vs Price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square feet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 thousands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Separate into input (X) and output (y)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2D 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sklearn.preprocessing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PolynomialFeatures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poly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PolynomialFeatures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Model expects 2 features (Size and Size²) plus the bias term.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More fitting increase the degree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X_poly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poly.fit_transform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1D 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&amp; train the model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X_poly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y)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slope and intercept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"Slope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(m):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model.coef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"Intercept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(c):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model.intercept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62995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886C85-08F7-B72E-24D5-6D537B2E3974}"/>
              </a:ext>
            </a:extLst>
          </p:cNvPr>
          <p:cNvSpPr txBox="1"/>
          <p:nvPr/>
        </p:nvSpPr>
        <p:spPr>
          <a:xfrm>
            <a:off x="616202" y="335845"/>
            <a:ext cx="1113977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 with feature name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Transform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into polynomial features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new_data_poly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poly.transform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predicted_price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new_data_poly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"Predicted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Price for 750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sqft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predicted_price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thousand"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#Plot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Points'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Invalid; poly reg, model is trained on the expanded features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#plt.plot(X,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='green', label='Best Fit Line')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must transform any input using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poly.transform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(...)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X_range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)})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500 → 900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X_range_poly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poly.transform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X_range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X_range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X_range_poly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'Polynomial Fit'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predicted_price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 Points'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 (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sqft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 (thousand)'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080057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72C4-FCC7-07C3-13F2-3F0DEA98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FE41-5709-114D-18E1-8CE0C3F8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761370" cy="438424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Linear Regression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would predict the exact price (like $150,000, $180,000, $220,000...) </a:t>
            </a:r>
          </a:p>
          <a:p>
            <a:r>
              <a:rPr lang="en-US" b="1" dirty="0">
                <a:solidFill>
                  <a:srgbClr val="FFC000"/>
                </a:solidFill>
              </a:rPr>
              <a:t>Logistic Regression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predicts the probability of being expensive (like 30%, 85%, 95%)</a:t>
            </a:r>
          </a:p>
          <a:p>
            <a:pPr marL="0" indent="0" algn="ctr">
              <a:buNone/>
            </a:pPr>
            <a:r>
              <a:rPr lang="en-US" b="1" u="sng" dirty="0"/>
              <a:t>The Problem with Regular Linear Regression</a:t>
            </a:r>
          </a:p>
          <a:p>
            <a:r>
              <a:rPr lang="en-US" dirty="0"/>
              <a:t>If we use regular linear regression for classification:</a:t>
            </a:r>
          </a:p>
          <a:p>
            <a:pPr lvl="1"/>
            <a:r>
              <a:rPr lang="en-US" dirty="0"/>
              <a:t>500 sq ft house : -20% chance of being expensive ❌ (Negative probability? Impossible!)</a:t>
            </a:r>
          </a:p>
          <a:p>
            <a:pPr lvl="1"/>
            <a:r>
              <a:rPr lang="en-US" dirty="0"/>
              <a:t>3000 sq ft house : 150% chance of being expensive ❌ (More than 100%? Impossible!)</a:t>
            </a:r>
          </a:p>
          <a:p>
            <a:r>
              <a:rPr lang="en-US" b="1" dirty="0">
                <a:solidFill>
                  <a:srgbClr val="FF0000"/>
                </a:solidFill>
              </a:rPr>
              <a:t>Problem:</a:t>
            </a:r>
            <a:r>
              <a:rPr lang="en-US" dirty="0">
                <a:solidFill>
                  <a:srgbClr val="FF0000"/>
                </a:solidFill>
              </a:rPr>
              <a:t> Linear regression can give impossible answers for yes/no questions!</a:t>
            </a:r>
          </a:p>
          <a:p>
            <a:r>
              <a:rPr lang="en-US" b="1" dirty="0">
                <a:solidFill>
                  <a:srgbClr val="00B050"/>
                </a:solidFill>
              </a:rPr>
              <a:t>The Logistic Solution</a:t>
            </a:r>
          </a:p>
          <a:p>
            <a:r>
              <a:rPr lang="en-US" dirty="0"/>
              <a:t>Logistic regression keeps probabilities between 0% and 100% using a special "</a:t>
            </a:r>
            <a:r>
              <a:rPr lang="en-US" dirty="0">
                <a:solidFill>
                  <a:srgbClr val="00B050"/>
                </a:solidFill>
              </a:rPr>
              <a:t>S-shaped" curve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621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F1B0-87EC-E460-07CB-8A46A400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S-Curve 📈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F5A2-CEDB-1B40-5A57-24E06259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of logistic regression like a </a:t>
            </a:r>
            <a:r>
              <a:rPr lang="en-US" b="1" dirty="0">
                <a:solidFill>
                  <a:srgbClr val="FFC000"/>
                </a:solidFill>
              </a:rPr>
              <a:t>house price classifier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House Size:        		800 sq ft ---- 	1200 sq ft ---- 		1600 sq ft</a:t>
            </a:r>
          </a:p>
          <a:p>
            <a:pPr marL="0" indent="0">
              <a:buNone/>
            </a:pPr>
            <a:r>
              <a:rPr lang="en-US" dirty="0"/>
              <a:t>Expensive Chance:     	10%     ----     	50%     ----     		90%</a:t>
            </a:r>
          </a:p>
          <a:p>
            <a:pPr marL="0" indent="0">
              <a:buNone/>
            </a:pPr>
            <a:r>
              <a:rPr lang="en-US" dirty="0"/>
              <a:t>                       		↓             	 ↓             	 	↓</a:t>
            </a:r>
          </a:p>
          <a:p>
            <a:pPr marL="0" indent="0">
              <a:buNone/>
            </a:pPr>
            <a:r>
              <a:rPr lang="en-US" dirty="0"/>
              <a:t>                   		</a:t>
            </a:r>
            <a:r>
              <a:rPr lang="en-US" dirty="0">
                <a:solidFill>
                  <a:srgbClr val="00B050"/>
                </a:solidFill>
              </a:rPr>
              <a:t>Almost</a:t>
            </a:r>
            <a:r>
              <a:rPr lang="en-US" dirty="0"/>
              <a:t>         	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50-50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chance</a:t>
            </a:r>
            <a:r>
              <a:rPr lang="en-US" dirty="0"/>
              <a:t>    		</a:t>
            </a:r>
            <a:r>
              <a:rPr lang="en-US" dirty="0">
                <a:solidFill>
                  <a:srgbClr val="FF0000"/>
                </a:solidFill>
              </a:rPr>
              <a:t>Almost</a:t>
            </a:r>
          </a:p>
          <a:p>
            <a:pPr marL="0" indent="0">
              <a:buNone/>
            </a:pPr>
            <a:r>
              <a:rPr lang="en-US" dirty="0"/>
              <a:t>                 		</a:t>
            </a:r>
            <a:r>
              <a:rPr lang="en-US" dirty="0">
                <a:solidFill>
                  <a:srgbClr val="00B050"/>
                </a:solidFill>
              </a:rPr>
              <a:t>Affordable</a:t>
            </a:r>
            <a:r>
              <a:rPr lang="en-US" dirty="0"/>
              <a:t>                     			</a:t>
            </a:r>
            <a:r>
              <a:rPr lang="en-US" dirty="0">
                <a:solidFill>
                  <a:srgbClr val="FF0000"/>
                </a:solidFill>
              </a:rPr>
              <a:t>Expensive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511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A17F-3009-46AB-D456-A47EAEC0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DF86-877E-2E3C-6723-F005360B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534493"/>
          </a:xfrm>
        </p:spPr>
        <p:txBody>
          <a:bodyPr/>
          <a:lstStyle/>
          <a:p>
            <a:r>
              <a:rPr lang="en-US" dirty="0"/>
              <a:t>Let's predict if houses are expensive based on their size: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3722E6-6717-B01A-15AF-8E61FEAF5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12443"/>
              </p:ext>
            </p:extLst>
          </p:nvPr>
        </p:nvGraphicFramePr>
        <p:xfrm>
          <a:off x="913795" y="3180615"/>
          <a:ext cx="5612296" cy="21945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48139">
                  <a:extLst>
                    <a:ext uri="{9D8B030D-6E8A-4147-A177-3AD203B41FA5}">
                      <a16:colId xmlns:a16="http://schemas.microsoft.com/office/drawing/2014/main" val="2739250278"/>
                    </a:ext>
                  </a:extLst>
                </a:gridCol>
                <a:gridCol w="1345096">
                  <a:extLst>
                    <a:ext uri="{9D8B030D-6E8A-4147-A177-3AD203B41FA5}">
                      <a16:colId xmlns:a16="http://schemas.microsoft.com/office/drawing/2014/main" val="2302233936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163672756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13433081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>
                          <a:solidFill>
                            <a:srgbClr val="FFC000"/>
                          </a:solidFill>
                        </a:rPr>
                        <a:t>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>
                          <a:solidFill>
                            <a:srgbClr val="FFC000"/>
                          </a:solidFill>
                        </a:rPr>
                        <a:t>Size (sq ft)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>
                          <a:solidFill>
                            <a:srgbClr val="FFC000"/>
                          </a:solidFill>
                        </a:rPr>
                        <a:t>Price ($1000s)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0235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Affordable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1718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Expensive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9160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Affordable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859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Expensive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8697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Affordable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51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34CF85-667B-09EE-443D-78E71DB277DA}"/>
              </a:ext>
            </a:extLst>
          </p:cNvPr>
          <p:cNvSpPr txBox="1"/>
          <p:nvPr/>
        </p:nvSpPr>
        <p:spPr>
          <a:xfrm>
            <a:off x="849440" y="5746330"/>
            <a:ext cx="5241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Classification Rule</a:t>
            </a:r>
            <a:r>
              <a:rPr lang="en-US" b="1" dirty="0"/>
              <a:t>:</a:t>
            </a:r>
            <a:r>
              <a:rPr lang="en-US" dirty="0"/>
              <a:t> If price &gt; $170k → Expensive, else → Affordable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BEF28F-8A00-D2E7-A9B7-2F4B092FE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5766"/>
              </p:ext>
            </p:extLst>
          </p:nvPr>
        </p:nvGraphicFramePr>
        <p:xfrm>
          <a:off x="6765235" y="3155696"/>
          <a:ext cx="5082209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87895">
                  <a:extLst>
                    <a:ext uri="{9D8B030D-6E8A-4147-A177-3AD203B41FA5}">
                      <a16:colId xmlns:a16="http://schemas.microsoft.com/office/drawing/2014/main" val="1700014250"/>
                    </a:ext>
                  </a:extLst>
                </a:gridCol>
                <a:gridCol w="1888435">
                  <a:extLst>
                    <a:ext uri="{9D8B030D-6E8A-4147-A177-3AD203B41FA5}">
                      <a16:colId xmlns:a16="http://schemas.microsoft.com/office/drawing/2014/main" val="4172001805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3720974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C000"/>
                          </a:solidFill>
                        </a:rPr>
                        <a:t>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C000"/>
                          </a:solidFill>
                        </a:rPr>
                        <a:t>Size (sq ft)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solidFill>
                            <a:srgbClr val="92D050"/>
                          </a:solidFill>
                        </a:rPr>
                        <a:t>Category (0/1)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260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801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61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118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952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828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BB26B5-F664-046C-665C-FCE8F115AD49}"/>
              </a:ext>
            </a:extLst>
          </p:cNvPr>
          <p:cNvSpPr txBox="1"/>
          <p:nvPr/>
        </p:nvSpPr>
        <p:spPr>
          <a:xfrm>
            <a:off x="7997688" y="2661404"/>
            <a:ext cx="3352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1: Convert to Numbers</a:t>
            </a: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0F40901-A0C7-35D7-63DB-A20F3FF7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44" y="5469788"/>
            <a:ext cx="372386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 = 0, Expensive =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9203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6188-E5AB-1D68-A004-D593F045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57C1-18B2-7414-04FA-5E91CCAF6E4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Step 2: The Logistic Formula</a:t>
            </a:r>
          </a:p>
          <a:p>
            <a:r>
              <a:rPr lang="en-US" dirty="0"/>
              <a:t>Probability = </a:t>
            </a:r>
            <a:r>
              <a:rPr lang="en-US" dirty="0">
                <a:solidFill>
                  <a:srgbClr val="00B050"/>
                </a:solidFill>
              </a:rPr>
              <a:t>1 ÷ (1 + e^(-</a:t>
            </a:r>
            <a:r>
              <a:rPr lang="en-US" dirty="0">
                <a:solidFill>
                  <a:srgbClr val="FFC000"/>
                </a:solidFill>
              </a:rPr>
              <a:t>z</a:t>
            </a:r>
            <a:r>
              <a:rPr lang="en-US" dirty="0">
                <a:solidFill>
                  <a:srgbClr val="00B050"/>
                </a:solidFill>
              </a:rPr>
              <a:t>))  </a:t>
            </a:r>
            <a:r>
              <a:rPr lang="en-US" dirty="0"/>
              <a:t>; where: </a:t>
            </a:r>
            <a:r>
              <a:rPr lang="en-US" dirty="0">
                <a:solidFill>
                  <a:srgbClr val="FFC000"/>
                </a:solidFill>
              </a:rPr>
              <a:t>z </a:t>
            </a:r>
            <a:r>
              <a:rPr lang="en-US" dirty="0"/>
              <a:t>= a + b × (house size)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effectLst/>
                <a:latin typeface="Arial" panose="020B0604020202020204" pitchFamily="34" charset="0"/>
              </a:rPr>
              <a:t>= </a:t>
            </a:r>
            <a:r>
              <a:rPr lang="en-US" altLang="en-US" sz="200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starting point </a:t>
            </a:r>
            <a:r>
              <a:rPr lang="en-US" altLang="en-US" sz="2000" dirty="0">
                <a:effectLst/>
                <a:latin typeface="Arial" panose="020B0604020202020204" pitchFamily="34" charset="0"/>
              </a:rPr>
              <a:t>(how expensive houses are in general)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altLang="en-US" sz="2000" dirty="0">
                <a:effectLst/>
                <a:latin typeface="Arial" panose="020B0604020202020204" pitchFamily="34" charset="0"/>
              </a:rPr>
              <a:t> = how much each extra sq ft increases the chance of being expensive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altLang="en-US" sz="2000" dirty="0">
                <a:effectLst/>
                <a:latin typeface="Arial" panose="020B0604020202020204" pitchFamily="34" charset="0"/>
              </a:rPr>
              <a:t> = a special number (≈ 2.718, like π but different)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Step 3: Finding the Best Values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The computer tries different values of a and b until it finds the best fit: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After many calculations, it finds: </a:t>
            </a:r>
            <a:r>
              <a:rPr lang="en-US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 = -4.82 </a:t>
            </a:r>
            <a:r>
              <a:rPr lang="en-US" dirty="0">
                <a:effectLst/>
                <a:latin typeface="Arial" panose="020B0604020202020204" pitchFamily="34" charset="0"/>
              </a:rPr>
              <a:t>and </a:t>
            </a:r>
            <a:r>
              <a:rPr lang="en-US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b = 0.0044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So our formula becomes: </a:t>
            </a:r>
            <a:r>
              <a:rPr lang="en-US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z = -4.82 + 0.0044 × (house size)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34784-F031-0509-42CA-958F85AFC87A}"/>
              </a:ext>
            </a:extLst>
          </p:cNvPr>
          <p:cNvSpPr txBox="1"/>
          <p:nvPr/>
        </p:nvSpPr>
        <p:spPr>
          <a:xfrm>
            <a:off x="913794" y="5951343"/>
            <a:ext cx="103537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"e" in our formula (</a:t>
            </a:r>
            <a:r>
              <a:rPr lang="en-US" dirty="0">
                <a:solidFill>
                  <a:srgbClr val="FFC000"/>
                </a:solidFill>
              </a:rPr>
              <a:t>e</a:t>
            </a:r>
            <a:r>
              <a:rPr lang="en-US" dirty="0"/>
              <a:t>^(-z)) is called </a:t>
            </a:r>
            <a:r>
              <a:rPr lang="en-US" b="1" dirty="0">
                <a:solidFill>
                  <a:srgbClr val="FFC000"/>
                </a:solidFill>
              </a:rPr>
              <a:t>Euler's number</a:t>
            </a:r>
            <a:r>
              <a:rPr lang="en-US" dirty="0"/>
              <a:t> (approximately </a:t>
            </a:r>
            <a:r>
              <a:rPr lang="en-US" dirty="0">
                <a:solidFill>
                  <a:srgbClr val="FFC000"/>
                </a:solidFill>
              </a:rPr>
              <a:t>2.718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2876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C5AF-8BD9-60C2-DF4D-EBD129E4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'a' and 'b' in 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6AAB-C825-B7F9-D52F-2C3AF2A8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91" y="2027727"/>
            <a:ext cx="5526762" cy="289435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Trial and Error (But Smart!) 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effectLst/>
                <a:latin typeface="Arial" panose="020B0604020202020204" pitchFamily="34" charset="0"/>
              </a:rPr>
              <a:t>Starts with a guess (usually a = 0, b = 0) 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effectLst/>
                <a:latin typeface="Arial" panose="020B0604020202020204" pitchFamily="34" charset="0"/>
              </a:rPr>
              <a:t>Sees how wrong the predictions are 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effectLst/>
                <a:latin typeface="Arial" panose="020B0604020202020204" pitchFamily="34" charset="0"/>
              </a:rPr>
              <a:t>Adjusts the values slightly 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effectLst/>
                <a:latin typeface="Arial" panose="020B0604020202020204" pitchFamily="34" charset="0"/>
              </a:rPr>
              <a:t>Repeats until it can't improve anymore.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effectLst/>
                <a:latin typeface="Arial" panose="020B0604020202020204" pitchFamily="34" charset="0"/>
              </a:rPr>
              <a:t>(</a:t>
            </a:r>
            <a:r>
              <a:rPr lang="en-US" dirty="0"/>
              <a:t>This process is called </a:t>
            </a:r>
            <a:r>
              <a:rPr lang="en-US" b="1" dirty="0">
                <a:solidFill>
                  <a:srgbClr val="FFC000"/>
                </a:solidFill>
              </a:rPr>
              <a:t>Gradient Descent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- think of it like rolling a ball down a hill to find the bottom!</a:t>
            </a:r>
            <a:r>
              <a:rPr lang="en-US" altLang="en-US" dirty="0"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0613B-3318-2402-06BA-25AC0F9C3902}"/>
              </a:ext>
            </a:extLst>
          </p:cNvPr>
          <p:cNvSpPr txBox="1"/>
          <p:nvPr/>
        </p:nvSpPr>
        <p:spPr>
          <a:xfrm>
            <a:off x="430090" y="5277936"/>
            <a:ext cx="552676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ITERATION 1: Starting Point</a:t>
            </a:r>
          </a:p>
          <a:p>
            <a:pPr>
              <a:buNone/>
            </a:pPr>
            <a:r>
              <a:rPr lang="en-US" b="1" dirty="0"/>
              <a:t>Step 1: Initial Guess</a:t>
            </a:r>
          </a:p>
          <a:p>
            <a:pPr>
              <a:buNone/>
            </a:pPr>
            <a:r>
              <a:rPr lang="en-US" b="1" dirty="0"/>
              <a:t>Starting values:</a:t>
            </a:r>
            <a:r>
              <a:rPr lang="en-US" dirty="0"/>
              <a:t> a = 0, b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18A33-BC0C-4B88-597B-5F29E421C13F}"/>
              </a:ext>
            </a:extLst>
          </p:cNvPr>
          <p:cNvSpPr txBox="1"/>
          <p:nvPr/>
        </p:nvSpPr>
        <p:spPr>
          <a:xfrm>
            <a:off x="6162262" y="2027727"/>
            <a:ext cx="567192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Step 2: Calculate Predictions</a:t>
            </a:r>
          </a:p>
          <a:p>
            <a:pPr>
              <a:buNone/>
            </a:pPr>
            <a:r>
              <a:rPr lang="en-US" b="1" dirty="0"/>
              <a:t>Formula:</a:t>
            </a:r>
            <a:r>
              <a:rPr lang="en-US" dirty="0"/>
              <a:t> Probability = </a:t>
            </a:r>
            <a:r>
              <a:rPr lang="en-US" dirty="0">
                <a:solidFill>
                  <a:srgbClr val="FFC000"/>
                </a:solidFill>
              </a:rPr>
              <a:t>1 ÷ (1 + e^(-z)),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Where:</a:t>
            </a:r>
            <a:r>
              <a:rPr lang="en-US" dirty="0"/>
              <a:t> z = a + b × size = 0 + 0 × size = 0</a:t>
            </a:r>
          </a:p>
          <a:p>
            <a:pPr>
              <a:buNone/>
            </a:pPr>
            <a:r>
              <a:rPr lang="en-US" dirty="0"/>
              <a:t>For ALL houses: z = 0 </a:t>
            </a:r>
          </a:p>
          <a:p>
            <a:pPr>
              <a:buNone/>
            </a:pPr>
            <a:r>
              <a:rPr lang="en-US" b="1" dirty="0"/>
              <a:t>Therefore:</a:t>
            </a:r>
            <a:r>
              <a:rPr lang="en-US" dirty="0"/>
              <a:t> Probability = 1 ÷ (1 + e^0) = 1 ÷ (1 + 1) = 0.5 = </a:t>
            </a:r>
            <a:r>
              <a:rPr lang="en-US" b="1" dirty="0"/>
              <a:t>50%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38D942-96F8-29AC-D1BF-7F81FD97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82291"/>
              </p:ext>
            </p:extLst>
          </p:nvPr>
        </p:nvGraphicFramePr>
        <p:xfrm>
          <a:off x="6235149" y="4006706"/>
          <a:ext cx="5168348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48139">
                  <a:extLst>
                    <a:ext uri="{9D8B030D-6E8A-4147-A177-3AD203B41FA5}">
                      <a16:colId xmlns:a16="http://schemas.microsoft.com/office/drawing/2014/main" val="3472530315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999595829"/>
                    </a:ext>
                  </a:extLst>
                </a:gridCol>
                <a:gridCol w="390939">
                  <a:extLst>
                    <a:ext uri="{9D8B030D-6E8A-4147-A177-3AD203B41FA5}">
                      <a16:colId xmlns:a16="http://schemas.microsoft.com/office/drawing/2014/main" val="2689104804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3386832308"/>
                    </a:ext>
                  </a:extLst>
                </a:gridCol>
                <a:gridCol w="947530">
                  <a:extLst>
                    <a:ext uri="{9D8B030D-6E8A-4147-A177-3AD203B41FA5}">
                      <a16:colId xmlns:a16="http://schemas.microsoft.com/office/drawing/2014/main" val="2206866723"/>
                    </a:ext>
                  </a:extLst>
                </a:gridCol>
                <a:gridCol w="828261">
                  <a:extLst>
                    <a:ext uri="{9D8B030D-6E8A-4147-A177-3AD203B41FA5}">
                      <a16:colId xmlns:a16="http://schemas.microsoft.com/office/drawing/2014/main" val="36386909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069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8347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-0.5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7161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488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-0.5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246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020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3778E09-042E-B1B9-26CA-2CCA3B737F6D}"/>
              </a:ext>
            </a:extLst>
          </p:cNvPr>
          <p:cNvSpPr txBox="1"/>
          <p:nvPr/>
        </p:nvSpPr>
        <p:spPr>
          <a:xfrm>
            <a:off x="6987208" y="6281530"/>
            <a:ext cx="402203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/>
              <a:t>Error = Predicted - Actual</a:t>
            </a:r>
          </a:p>
        </p:txBody>
      </p:sp>
    </p:spTree>
    <p:extLst>
      <p:ext uri="{BB962C8B-B14F-4D97-AF65-F5344CB8AC3E}">
        <p14:creationId xmlns:p14="http://schemas.microsoft.com/office/powerpoint/2010/main" val="19054798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37C9-FAE4-AB12-96B6-51C5273C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Calculate How Wrong We 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BFD5-DF80-1ABC-93D3-955E6031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645490"/>
            <a:ext cx="11042269" cy="301927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b="1" dirty="0"/>
              <a:t>Cost Function:</a:t>
            </a:r>
            <a:r>
              <a:rPr lang="en-IN" dirty="0"/>
              <a:t> J = </a:t>
            </a:r>
            <a:r>
              <a:rPr lang="en-IN" dirty="0">
                <a:solidFill>
                  <a:srgbClr val="FFC000"/>
                </a:solidFill>
              </a:rPr>
              <a:t>-1/m × </a:t>
            </a:r>
            <a:r>
              <a:rPr lang="el-GR" dirty="0">
                <a:solidFill>
                  <a:srgbClr val="FFC000"/>
                </a:solidFill>
              </a:rPr>
              <a:t>Σ</a:t>
            </a:r>
            <a:r>
              <a:rPr lang="el-GR" dirty="0">
                <a:solidFill>
                  <a:srgbClr val="92D050"/>
                </a:solidFill>
              </a:rPr>
              <a:t>[</a:t>
            </a:r>
            <a:r>
              <a:rPr lang="en-IN" dirty="0" err="1">
                <a:solidFill>
                  <a:srgbClr val="92D050"/>
                </a:solidFill>
              </a:rPr>
              <a:t>y×log</a:t>
            </a:r>
            <a:r>
              <a:rPr lang="en-IN" dirty="0">
                <a:solidFill>
                  <a:srgbClr val="92D050"/>
                </a:solidFill>
              </a:rPr>
              <a:t>(p) + (1-y)×log(1-p)] </a:t>
            </a:r>
            <a:r>
              <a:rPr lang="en-IN" dirty="0">
                <a:solidFill>
                  <a:srgbClr val="FFC000"/>
                </a:solidFill>
              </a:rPr>
              <a:t>	</a:t>
            </a:r>
            <a:r>
              <a:rPr lang="en-IN" dirty="0"/>
              <a:t>For each house:</a:t>
            </a:r>
          </a:p>
          <a:p>
            <a:r>
              <a:rPr lang="en-IN" dirty="0"/>
              <a:t>House 1: -(0×log(0.5) + 1×log(0.5)) = -log(0.5) = 0.693</a:t>
            </a:r>
          </a:p>
          <a:p>
            <a:r>
              <a:rPr lang="en-IN" dirty="0"/>
              <a:t>House 2: -(1×log(0.5) + 0×log(0.5)) = -log(0.5) = 0.693</a:t>
            </a:r>
          </a:p>
          <a:p>
            <a:r>
              <a:rPr lang="en-IN" dirty="0"/>
              <a:t>House 3: -(0×log(0.5) + 1×log(0.5)) = -log(0.5) = 0.693</a:t>
            </a:r>
          </a:p>
          <a:p>
            <a:r>
              <a:rPr lang="en-IN" dirty="0"/>
              <a:t>House 4: -(1×log(0.5) + 0×log(0.5)) = -log(0.5) = 0.693</a:t>
            </a:r>
          </a:p>
          <a:p>
            <a:r>
              <a:rPr lang="en-IN" dirty="0"/>
              <a:t>House 5: -(0×log(0.5) + 1×log(0.5)) = -log(0.5) = 0.693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C2114-0635-46D5-2346-3EB8B2B05720}"/>
              </a:ext>
            </a:extLst>
          </p:cNvPr>
          <p:cNvSpPr txBox="1"/>
          <p:nvPr/>
        </p:nvSpPr>
        <p:spPr>
          <a:xfrm>
            <a:off x="913794" y="4869072"/>
            <a:ext cx="110529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Total Cost:</a:t>
            </a:r>
            <a:r>
              <a:rPr lang="en-US" dirty="0"/>
              <a:t> J = (0.693 + 0.693 + 0.693 + 0.693 + 0.693) ÷ 5 = </a:t>
            </a:r>
            <a:r>
              <a:rPr lang="en-US" b="1" dirty="0"/>
              <a:t>0.693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B6653-7922-BC05-3149-13AAD3EF5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34704"/>
              </p:ext>
            </p:extLst>
          </p:nvPr>
        </p:nvGraphicFramePr>
        <p:xfrm>
          <a:off x="7825411" y="2305216"/>
          <a:ext cx="3922641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89719">
                  <a:extLst>
                    <a:ext uri="{9D8B030D-6E8A-4147-A177-3AD203B41FA5}">
                      <a16:colId xmlns:a16="http://schemas.microsoft.com/office/drawing/2014/main" val="3472530315"/>
                    </a:ext>
                  </a:extLst>
                </a:gridCol>
                <a:gridCol w="324679">
                  <a:extLst>
                    <a:ext uri="{9D8B030D-6E8A-4147-A177-3AD203B41FA5}">
                      <a16:colId xmlns:a16="http://schemas.microsoft.com/office/drawing/2014/main" val="2689104804"/>
                    </a:ext>
                  </a:extLst>
                </a:gridCol>
                <a:gridCol w="868017">
                  <a:extLst>
                    <a:ext uri="{9D8B030D-6E8A-4147-A177-3AD203B41FA5}">
                      <a16:colId xmlns:a16="http://schemas.microsoft.com/office/drawing/2014/main" val="3386832308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206866723"/>
                    </a:ext>
                  </a:extLst>
                </a:gridCol>
                <a:gridCol w="921027">
                  <a:extLst>
                    <a:ext uri="{9D8B030D-6E8A-4147-A177-3AD203B41FA5}">
                      <a16:colId xmlns:a16="http://schemas.microsoft.com/office/drawing/2014/main" val="36386909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Prob.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Target 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069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8347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-0.5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7161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488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-0.5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246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020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8FA30A-B0C0-1CB4-EC3D-88B71DC1D76E}"/>
              </a:ext>
            </a:extLst>
          </p:cNvPr>
          <p:cNvSpPr txBox="1"/>
          <p:nvPr/>
        </p:nvSpPr>
        <p:spPr>
          <a:xfrm>
            <a:off x="913794" y="5442711"/>
            <a:ext cx="11052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Step 4: Calculate the Direction to Move (Gradients)</a:t>
            </a:r>
          </a:p>
          <a:p>
            <a:pPr>
              <a:buNone/>
            </a:pPr>
            <a:r>
              <a:rPr lang="en-US" b="1" dirty="0"/>
              <a:t>The Question:</a:t>
            </a:r>
            <a:r>
              <a:rPr lang="en-US" dirty="0"/>
              <a:t> Should we increase or decrease 'a' and 'b'?</a:t>
            </a:r>
          </a:p>
        </p:txBody>
      </p:sp>
    </p:spTree>
    <p:extLst>
      <p:ext uri="{BB962C8B-B14F-4D97-AF65-F5344CB8AC3E}">
        <p14:creationId xmlns:p14="http://schemas.microsoft.com/office/powerpoint/2010/main" val="10032208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1020-D5D9-46F7-00DA-F7922FB8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1780936"/>
            <a:ext cx="11953462" cy="2919884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Gradient Formula:</a:t>
            </a:r>
            <a:endParaRPr lang="en-US" dirty="0"/>
          </a:p>
          <a:p>
            <a:r>
              <a:rPr lang="en-US" b="1" dirty="0"/>
              <a:t>∂J/∂a</a:t>
            </a:r>
            <a:r>
              <a:rPr lang="en-US" dirty="0"/>
              <a:t> = (1/m) × Σ(predicted - actual)</a:t>
            </a:r>
          </a:p>
          <a:p>
            <a:r>
              <a:rPr lang="en-US" b="1" dirty="0"/>
              <a:t>∂J/∂b</a:t>
            </a:r>
            <a:r>
              <a:rPr lang="en-US" dirty="0"/>
              <a:t> = (1/m) × Σ(predicted - actual) × size</a:t>
            </a:r>
          </a:p>
          <a:p>
            <a:r>
              <a:rPr lang="en-IN" b="1" dirty="0"/>
              <a:t>For '</a:t>
            </a:r>
            <a:r>
              <a:rPr lang="en-IN" b="1" dirty="0">
                <a:solidFill>
                  <a:srgbClr val="FFC000"/>
                </a:solidFill>
              </a:rPr>
              <a:t>a</a:t>
            </a:r>
            <a:r>
              <a:rPr lang="en-IN" b="1" dirty="0"/>
              <a:t>' (intercept):</a:t>
            </a:r>
            <a:r>
              <a:rPr lang="en-IN" dirty="0"/>
              <a:t> ∂J/∂a = (1/5) × (0.5 + (-0.5) + 0.5 + (-0.5) + 0.5) = (1/5) × 0.5 = </a:t>
            </a:r>
            <a:r>
              <a:rPr lang="en-IN" b="1" dirty="0">
                <a:solidFill>
                  <a:srgbClr val="FFC000"/>
                </a:solidFill>
              </a:rPr>
              <a:t>0.1</a:t>
            </a:r>
          </a:p>
          <a:p>
            <a:r>
              <a:rPr lang="en-US" b="1" dirty="0"/>
              <a:t>For '</a:t>
            </a:r>
            <a:r>
              <a:rPr lang="en-US" b="1" dirty="0">
                <a:solidFill>
                  <a:srgbClr val="FFC000"/>
                </a:solidFill>
              </a:rPr>
              <a:t>b</a:t>
            </a:r>
            <a:r>
              <a:rPr lang="en-US" b="1" dirty="0"/>
              <a:t>' (size coefficient):</a:t>
            </a:r>
            <a:r>
              <a:rPr lang="en-US" dirty="0"/>
              <a:t> ∂J/∂b = (1/5) × [(0.5×1000) + (-0.5×1200) + (0.5×800) + (-0.5×1500) + (0.5×1100)] = (1/5) × [500 - 600 + 400 - 750 + 550] = (1/5) × 100 = </a:t>
            </a:r>
            <a:r>
              <a:rPr lang="en-US" b="1" dirty="0">
                <a:solidFill>
                  <a:srgbClr val="FFC000"/>
                </a:solidFill>
              </a:rPr>
              <a:t>20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521B2-6CB7-0E61-0139-147DC707167C}"/>
              </a:ext>
            </a:extLst>
          </p:cNvPr>
          <p:cNvSpPr txBox="1"/>
          <p:nvPr/>
        </p:nvSpPr>
        <p:spPr>
          <a:xfrm>
            <a:off x="616226" y="4869770"/>
            <a:ext cx="483041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Step 5: Update the Values: Update Rule: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New_a</a:t>
            </a:r>
            <a:r>
              <a:rPr lang="en-US" dirty="0"/>
              <a:t> = </a:t>
            </a:r>
            <a:r>
              <a:rPr lang="en-US" dirty="0" err="1"/>
              <a:t>Old_a</a:t>
            </a:r>
            <a:r>
              <a:rPr lang="en-US" dirty="0"/>
              <a:t> - (</a:t>
            </a:r>
            <a:r>
              <a:rPr lang="en-US" dirty="0" err="1"/>
              <a:t>learning_rate</a:t>
            </a:r>
            <a:r>
              <a:rPr lang="en-US" dirty="0"/>
              <a:t> × ∂J/∂a)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New_b</a:t>
            </a:r>
            <a:r>
              <a:rPr lang="en-US" dirty="0"/>
              <a:t> = </a:t>
            </a:r>
            <a:r>
              <a:rPr lang="en-US" dirty="0" err="1"/>
              <a:t>Old_b</a:t>
            </a:r>
            <a:r>
              <a:rPr lang="en-US" dirty="0"/>
              <a:t> - (</a:t>
            </a:r>
            <a:r>
              <a:rPr lang="en-US" dirty="0" err="1"/>
              <a:t>learning_rate</a:t>
            </a:r>
            <a:r>
              <a:rPr lang="en-US" dirty="0"/>
              <a:t> × ∂J/∂b)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0DE89-5195-EDEA-4233-4357EC586DD2}"/>
              </a:ext>
            </a:extLst>
          </p:cNvPr>
          <p:cNvSpPr txBox="1"/>
          <p:nvPr/>
        </p:nvSpPr>
        <p:spPr>
          <a:xfrm>
            <a:off x="6294783" y="4869770"/>
            <a:ext cx="573156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Learning Rate:</a:t>
            </a:r>
            <a:r>
              <a:rPr lang="en-US" dirty="0"/>
              <a:t> Let's use α = 0.01 (a small step size)</a:t>
            </a:r>
          </a:p>
          <a:p>
            <a:pPr>
              <a:buNone/>
            </a:pPr>
            <a:r>
              <a:rPr lang="en-US" b="1" dirty="0"/>
              <a:t>New Values: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- (0.01 × 0.1) = 0 - 0.001 = </a:t>
            </a:r>
            <a:r>
              <a:rPr lang="en-US" b="1" dirty="0">
                <a:solidFill>
                  <a:srgbClr val="92D050"/>
                </a:solidFill>
              </a:rPr>
              <a:t>-0.001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- (0.01 × 20)  = 0 - 0.2     = </a:t>
            </a:r>
            <a:r>
              <a:rPr lang="en-US" b="1" dirty="0">
                <a:solidFill>
                  <a:srgbClr val="92D050"/>
                </a:solidFill>
              </a:rPr>
              <a:t>-0.2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437AF-AD8A-83B6-AAA6-866A5EE01DBC}"/>
              </a:ext>
            </a:extLst>
          </p:cNvPr>
          <p:cNvSpPr txBox="1"/>
          <p:nvPr/>
        </p:nvSpPr>
        <p:spPr>
          <a:xfrm>
            <a:off x="119269" y="305594"/>
            <a:ext cx="118474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Why Gradient Descent is Needed</a:t>
            </a:r>
          </a:p>
          <a:p>
            <a:pPr>
              <a:buNone/>
            </a:pPr>
            <a:r>
              <a:rPr lang="en-US" dirty="0"/>
              <a:t>Unlike linear regression where we have the closed-form solution β = (X^T X)^(-1) X^T y, logistic regression uses the sigmoid function which creates a </a:t>
            </a:r>
            <a:r>
              <a:rPr lang="en-US" b="1" dirty="0"/>
              <a:t>non-linear optimization problem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The sigmoid function p = 1/(1 + e^(-Xβ)) cannot be solved algebraically.</a:t>
            </a:r>
          </a:p>
        </p:txBody>
      </p:sp>
    </p:spTree>
    <p:extLst>
      <p:ext uri="{BB962C8B-B14F-4D97-AF65-F5344CB8AC3E}">
        <p14:creationId xmlns:p14="http://schemas.microsoft.com/office/powerpoint/2010/main" val="28124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0E01-497B-DBAD-9B26-2BB91675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04" y="215502"/>
            <a:ext cx="10353761" cy="1326321"/>
          </a:xfrm>
        </p:spPr>
        <p:txBody>
          <a:bodyPr/>
          <a:lstStyle/>
          <a:p>
            <a:r>
              <a:rPr lang="en-IN" dirty="0"/>
              <a:t>TODO 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A0CF-0F6B-55F0-D96B-A43A7399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418483" cy="3695136"/>
          </a:xfrm>
        </p:spPr>
        <p:txBody>
          <a:bodyPr/>
          <a:lstStyle/>
          <a:p>
            <a:r>
              <a:rPr lang="en-US" dirty="0">
                <a:effectLst/>
              </a:rPr>
              <a:t>The heights (at the shoulders) are: 600 mm, 470 mm, 170 mm, 430 mm and 300 mm.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Find out the Mean, the Variance, and the Standard Deviation.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C743A-89A0-2BF0-57E9-83EEE516AFF6}"/>
              </a:ext>
            </a:extLst>
          </p:cNvPr>
          <p:cNvSpPr txBox="1"/>
          <p:nvPr/>
        </p:nvSpPr>
        <p:spPr>
          <a:xfrm>
            <a:off x="210900" y="6248400"/>
            <a:ext cx="10791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Source: </a:t>
            </a:r>
            <a:r>
              <a:rPr lang="en-IN" dirty="0">
                <a:hlinkClick r:id="rId2"/>
              </a:rPr>
              <a:t>https://www.mathsisfun.com/data/standard-deviation.html</a:t>
            </a:r>
            <a:r>
              <a:rPr lang="en-IN" dirty="0"/>
              <a:t> </a:t>
            </a:r>
          </a:p>
        </p:txBody>
      </p:sp>
      <p:pic>
        <p:nvPicPr>
          <p:cNvPr id="1026" name="Picture 2" descr="dogs on graph shoulder heights">
            <a:extLst>
              <a:ext uri="{FF2B5EF4-FFF2-40B4-BE49-F238E27FC236}">
                <a16:creationId xmlns:a16="http://schemas.microsoft.com/office/drawing/2014/main" id="{4C9F8A21-2B4A-9099-B2C3-BD827A7E6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79" y="1485900"/>
            <a:ext cx="4745295" cy="158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gs on graph: mean">
            <a:extLst>
              <a:ext uri="{FF2B5EF4-FFF2-40B4-BE49-F238E27FC236}">
                <a16:creationId xmlns:a16="http://schemas.microsoft.com/office/drawing/2014/main" id="{815A2133-FB85-8547-44CB-6788AB88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79" y="3132191"/>
            <a:ext cx="4745295" cy="158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gs on graph: deviation">
            <a:extLst>
              <a:ext uri="{FF2B5EF4-FFF2-40B4-BE49-F238E27FC236}">
                <a16:creationId xmlns:a16="http://schemas.microsoft.com/office/drawing/2014/main" id="{B39063F3-9ADE-8ECE-450A-E749A7AC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78" y="4783594"/>
            <a:ext cx="4745296" cy="126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644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F150-5F47-8832-2343-1201282B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2: First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7D85-0C8B-A917-695E-2E5E9978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2096064"/>
            <a:ext cx="4784034" cy="203441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Step 1: New Values</a:t>
            </a:r>
          </a:p>
          <a:p>
            <a:r>
              <a:rPr lang="en-US" b="1" dirty="0"/>
              <a:t>Current values:</a:t>
            </a:r>
            <a:r>
              <a:rPr lang="en-US" dirty="0"/>
              <a:t> a = -0.001, b = -0.2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Step 2: Calculate New Predictions</a:t>
            </a:r>
          </a:p>
          <a:p>
            <a:r>
              <a:rPr lang="en-US" b="1" dirty="0"/>
              <a:t>z = -0.001 + (-0.2) × size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651D09-6DE9-F90F-1AF2-9E70DDAB8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31029"/>
              </p:ext>
            </p:extLst>
          </p:nvPr>
        </p:nvGraphicFramePr>
        <p:xfrm>
          <a:off x="477079" y="4374321"/>
          <a:ext cx="6599583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61391">
                  <a:extLst>
                    <a:ext uri="{9D8B030D-6E8A-4147-A177-3AD203B41FA5}">
                      <a16:colId xmlns:a16="http://schemas.microsoft.com/office/drawing/2014/main" val="939007369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9712959"/>
                    </a:ext>
                  </a:extLst>
                </a:gridCol>
                <a:gridCol w="2392018">
                  <a:extLst>
                    <a:ext uri="{9D8B030D-6E8A-4147-A177-3AD203B41FA5}">
                      <a16:colId xmlns:a16="http://schemas.microsoft.com/office/drawing/2014/main" val="1188296807"/>
                    </a:ext>
                  </a:extLst>
                </a:gridCol>
                <a:gridCol w="1146313">
                  <a:extLst>
                    <a:ext uri="{9D8B030D-6E8A-4147-A177-3AD203B41FA5}">
                      <a16:colId xmlns:a16="http://schemas.microsoft.com/office/drawing/2014/main" val="2404024915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12156593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rgbClr val="FFC000"/>
                          </a:solidFill>
                        </a:rPr>
                        <a:t>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rgbClr val="FFC000"/>
                          </a:solidFill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rgbClr val="FFC000"/>
                          </a:solidFill>
                        </a:rPr>
                        <a:t>z 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rgbClr val="FFC000"/>
                          </a:solidFill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Probability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95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-0.001 + (-0.2×1000)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-200.001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≈ 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42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-0.001 + (-0.2×1200)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-240.001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≈ 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770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-0.001 + (-0.2×800)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-160.001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≈ 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30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-0.001 + (-0.2×1500)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-300.001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≈ 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35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-0.001 + (-0.2×1100)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-220.001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≈ 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31439"/>
                  </a:ext>
                </a:extLst>
              </a:tr>
            </a:tbl>
          </a:graphicData>
        </a:graphic>
      </p:graphicFrame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55B869D-9AD6-DCFC-314C-704D750908FA}"/>
              </a:ext>
            </a:extLst>
          </p:cNvPr>
          <p:cNvSpPr/>
          <p:nvPr/>
        </p:nvSpPr>
        <p:spPr>
          <a:xfrm>
            <a:off x="5373756" y="1498495"/>
            <a:ext cx="6725479" cy="2457279"/>
          </a:xfrm>
          <a:prstGeom prst="wedgeEllipseCallout">
            <a:avLst>
              <a:gd name="adj1" fmla="val -71111"/>
              <a:gd name="adj2" fmla="val 75447"/>
            </a:avLst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b="1" dirty="0">
                <a:solidFill>
                  <a:srgbClr val="FFC000"/>
                </a:solidFill>
              </a:rPr>
              <a:t>Problem</a:t>
            </a:r>
            <a:r>
              <a:rPr lang="en-US" b="1" dirty="0"/>
              <a:t>!</a:t>
            </a:r>
            <a:r>
              <a:rPr lang="en-US" dirty="0"/>
              <a:t> All probabilities are essentially 0%. This means we're predicting ALL houses are affordable, but houses 2 and 4 are actually expensive!</a:t>
            </a:r>
          </a:p>
          <a:p>
            <a:pPr algn="just">
              <a:buNone/>
            </a:pPr>
            <a:r>
              <a:rPr lang="en-US" b="1" dirty="0">
                <a:solidFill>
                  <a:srgbClr val="FFC000"/>
                </a:solidFill>
              </a:rPr>
              <a:t>What Happened?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Our learning rate might be too big, causing us to overshoot!</a:t>
            </a:r>
          </a:p>
        </p:txBody>
      </p:sp>
    </p:spTree>
    <p:extLst>
      <p:ext uri="{BB962C8B-B14F-4D97-AF65-F5344CB8AC3E}">
        <p14:creationId xmlns:p14="http://schemas.microsoft.com/office/powerpoint/2010/main" val="38412554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6D98-C400-7498-17F9-DE8120E3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6230"/>
            <a:ext cx="10353761" cy="1326321"/>
          </a:xfrm>
        </p:spPr>
        <p:txBody>
          <a:bodyPr/>
          <a:lstStyle/>
          <a:p>
            <a:r>
              <a:rPr lang="en-US" dirty="0"/>
              <a:t>The Learning Process Continues...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FC2F-D115-29F3-18A4-F0383420E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93699"/>
            <a:ext cx="10353762" cy="1057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Iterations 3-10: Gradual Corrections</a:t>
            </a:r>
          </a:p>
          <a:p>
            <a:r>
              <a:rPr lang="en-US" dirty="0"/>
              <a:t>The algorithm would continue with smaller </a:t>
            </a:r>
            <a:r>
              <a:rPr lang="en-US" dirty="0">
                <a:solidFill>
                  <a:srgbClr val="FFC000"/>
                </a:solidFill>
              </a:rPr>
              <a:t>learning rate </a:t>
            </a:r>
            <a:r>
              <a:rPr lang="en-US" dirty="0"/>
              <a:t>(like </a:t>
            </a:r>
            <a:r>
              <a:rPr lang="en-US" dirty="0">
                <a:solidFill>
                  <a:srgbClr val="FFC000"/>
                </a:solidFill>
              </a:rPr>
              <a:t>α = 0.001</a:t>
            </a:r>
            <a:r>
              <a:rPr lang="en-US" dirty="0"/>
              <a:t>):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277375-16CB-9005-1B4C-5A2B367E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8198"/>
              </p:ext>
            </p:extLst>
          </p:nvPr>
        </p:nvGraphicFramePr>
        <p:xfrm>
          <a:off x="216188" y="2519442"/>
          <a:ext cx="5164194" cy="377381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42767">
                  <a:extLst>
                    <a:ext uri="{9D8B030D-6E8A-4147-A177-3AD203B41FA5}">
                      <a16:colId xmlns:a16="http://schemas.microsoft.com/office/drawing/2014/main" val="2102391737"/>
                    </a:ext>
                  </a:extLst>
                </a:gridCol>
                <a:gridCol w="881269">
                  <a:extLst>
                    <a:ext uri="{9D8B030D-6E8A-4147-A177-3AD203B41FA5}">
                      <a16:colId xmlns:a16="http://schemas.microsoft.com/office/drawing/2014/main" val="3037570151"/>
                    </a:ext>
                  </a:extLst>
                </a:gridCol>
                <a:gridCol w="934279">
                  <a:extLst>
                    <a:ext uri="{9D8B030D-6E8A-4147-A177-3AD203B41FA5}">
                      <a16:colId xmlns:a16="http://schemas.microsoft.com/office/drawing/2014/main" val="2396332425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71479371"/>
                    </a:ext>
                  </a:extLst>
                </a:gridCol>
                <a:gridCol w="1590262">
                  <a:extLst>
                    <a:ext uri="{9D8B030D-6E8A-4147-A177-3AD203B41FA5}">
                      <a16:colId xmlns:a16="http://schemas.microsoft.com/office/drawing/2014/main" val="4033957254"/>
                    </a:ext>
                  </a:extLst>
                </a:gridCol>
              </a:tblGrid>
              <a:tr h="3359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>
                          <a:solidFill>
                            <a:srgbClr val="FFC000"/>
                          </a:solidFill>
                        </a:rPr>
                        <a:t>Iteration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>
                          <a:solidFill>
                            <a:srgbClr val="FFC000"/>
                          </a:solidFill>
                        </a:rPr>
                        <a:t>a Value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>
                          <a:solidFill>
                            <a:srgbClr val="FFC000"/>
                          </a:solidFill>
                        </a:rPr>
                        <a:t>b Value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>
                          <a:solidFill>
                            <a:srgbClr val="FFC000"/>
                          </a:solidFill>
                        </a:rPr>
                        <a:t>Cost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dirty="0">
                          <a:solidFill>
                            <a:srgbClr val="FFC000"/>
                          </a:solidFill>
                        </a:rPr>
                        <a:t>Notes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1121077310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1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0.693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/>
                        <a:t>Starting point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1719895470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2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/>
                        <a:t>-0.001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-0.2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2.450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Too big step!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2126496066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3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-0.01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-0.02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0.650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Better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3793602875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/>
                        <a:t>10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-0.5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0.001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0.550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/>
                        <a:t>Improving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2380470611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50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-2.1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0.0019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0.425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Getting there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2966017317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100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-3.2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0.0030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0.320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Much better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2516953310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500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-4.5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0.0042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0.201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Almost there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1711188499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1000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-4.75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0.0043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0.185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Very close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312826261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1500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-4.81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0.0044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0.182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Converged!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288049867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2000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-4.82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0.0044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0.182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/>
                        <a:t>Final values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4234083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9BBCFF-5784-B265-AB02-EB56559A1E33}"/>
              </a:ext>
            </a:extLst>
          </p:cNvPr>
          <p:cNvSpPr txBox="1"/>
          <p:nvPr/>
        </p:nvSpPr>
        <p:spPr>
          <a:xfrm>
            <a:off x="5506278" y="2519442"/>
            <a:ext cx="6619463" cy="30469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These Final Values Make Sense 🤔: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a = -4.82 (The Intercept)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C000"/>
                </a:solidFill>
              </a:rPr>
              <a:t>Negative value</a:t>
            </a:r>
            <a:r>
              <a:rPr lang="en-US" sz="1600" dirty="0">
                <a:solidFill>
                  <a:srgbClr val="FFC000"/>
                </a:solidFill>
              </a:rPr>
              <a:t> means</a:t>
            </a:r>
            <a:r>
              <a:rPr lang="en-US" sz="1600" dirty="0"/>
              <a:t> "houses tend to be affordable by default"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C000"/>
                </a:solidFill>
              </a:rPr>
              <a:t>Large absolute value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/>
              <a:t>means there's a strong bias toward affordable, “without knowing the size, I'd guess most houses are affordable"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b = 0.0044 (The Size Effect)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C000"/>
                </a:solidFill>
              </a:rPr>
              <a:t>Positive value</a:t>
            </a:r>
            <a:r>
              <a:rPr lang="en-US" sz="1600" dirty="0"/>
              <a:t> means "bigger houses are more likely to be expensive"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C000"/>
                </a:solidFill>
              </a:rPr>
              <a:t>Small value</a:t>
            </a:r>
            <a:r>
              <a:rPr lang="en-US" sz="1600" dirty="0"/>
              <a:t> means you need MANY square feet to make a big difference,  “each square foot slightly increases the expensive-chance"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BA81D-6FBE-5363-A9F7-2A1021505884}"/>
              </a:ext>
            </a:extLst>
          </p:cNvPr>
          <p:cNvSpPr txBox="1"/>
          <p:nvPr/>
        </p:nvSpPr>
        <p:spPr>
          <a:xfrm>
            <a:off x="5506278" y="5717663"/>
            <a:ext cx="6751983" cy="9541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The Balance Point</a:t>
            </a:r>
          </a:p>
          <a:p>
            <a:pPr>
              <a:buNone/>
            </a:pPr>
            <a:r>
              <a:rPr lang="en-US" sz="1400" dirty="0"/>
              <a:t>When z = 0 (50% probability): 0 = -4.82 + 0.0044 × size 4.82 = 0.0044 × size </a:t>
            </a:r>
            <a:r>
              <a:rPr lang="en-US" sz="1400" dirty="0" err="1"/>
              <a:t>size</a:t>
            </a:r>
            <a:r>
              <a:rPr lang="en-US" sz="1400" dirty="0"/>
              <a:t> = 4.82 ÷ 0.0044 = </a:t>
            </a:r>
            <a:r>
              <a:rPr lang="en-US" sz="1400" b="1" dirty="0"/>
              <a:t>1095 sq ft</a:t>
            </a:r>
            <a:endParaRPr lang="en-US" sz="1400" dirty="0"/>
          </a:p>
          <a:p>
            <a:pPr>
              <a:buNone/>
            </a:pPr>
            <a:r>
              <a:rPr lang="en-US" sz="1400" b="1" dirty="0"/>
              <a:t>Meaning:</a:t>
            </a:r>
            <a:r>
              <a:rPr lang="en-US" sz="1400" dirty="0"/>
              <a:t> Houses around 1095 sq ft have a 50-50 chance of being expensive!</a:t>
            </a:r>
          </a:p>
        </p:txBody>
      </p:sp>
    </p:spTree>
    <p:extLst>
      <p:ext uri="{BB962C8B-B14F-4D97-AF65-F5344CB8AC3E}">
        <p14:creationId xmlns:p14="http://schemas.microsoft.com/office/powerpoint/2010/main" val="13824415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756F-36FC-B686-F55D-D67EED49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B702-B749-BB0D-6396-A208ADF1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4" y="2096064"/>
            <a:ext cx="11449878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Step 4: Making Predictions</a:t>
            </a:r>
          </a:p>
          <a:p>
            <a:pPr marL="0" indent="0">
              <a:buNone/>
            </a:pPr>
            <a:r>
              <a:rPr lang="en-US" b="1" dirty="0"/>
              <a:t>For House 1 (1000 sq ft):</a:t>
            </a:r>
            <a:endParaRPr lang="en-US" dirty="0"/>
          </a:p>
          <a:p>
            <a:r>
              <a:rPr lang="en-US" dirty="0"/>
              <a:t>z = -4.82 + 0.0044 × 1000 = -4.82 + 4.4 = -0.42</a:t>
            </a:r>
          </a:p>
          <a:p>
            <a:r>
              <a:rPr lang="en-US" dirty="0"/>
              <a:t>Probability = 1 ÷ (1 + e^0.42) = 1 ÷ (1 + 1.52) = 1 ÷ 2.52 = </a:t>
            </a:r>
            <a:r>
              <a:rPr lang="en-US" b="1" dirty="0"/>
              <a:t>40%</a:t>
            </a:r>
            <a:r>
              <a:rPr lang="en-US" dirty="0"/>
              <a:t> chance of being expensive</a:t>
            </a:r>
          </a:p>
          <a:p>
            <a:pPr marL="0" indent="0">
              <a:buNone/>
            </a:pPr>
            <a:r>
              <a:rPr lang="en-US" b="1" dirty="0"/>
              <a:t>For House 4 (1500 sq ft):</a:t>
            </a:r>
            <a:endParaRPr lang="en-US" dirty="0"/>
          </a:p>
          <a:p>
            <a:r>
              <a:rPr lang="en-US" dirty="0"/>
              <a:t>z = -4.82 + 0.0044 × 1500 = -4.82 + 6.6 = 1.78</a:t>
            </a:r>
          </a:p>
          <a:p>
            <a:r>
              <a:rPr lang="en-US" dirty="0"/>
              <a:t>Probability = 1 ÷ (1 + e^(-1.78)) = 1 ÷ (1 + 0.17) = 1 ÷ 1.17 = </a:t>
            </a:r>
            <a:r>
              <a:rPr lang="en-US" b="1" dirty="0"/>
              <a:t>85%</a:t>
            </a:r>
            <a:r>
              <a:rPr lang="en-US" dirty="0"/>
              <a:t> chance of being expensive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2944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B898-EDF1-DDA3-5A95-6AE4551B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3409-9E84-1963-4900-CE549BDC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35" y="2076186"/>
            <a:ext cx="11095279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Step 5: Making Decisions</a:t>
            </a:r>
          </a:p>
          <a:p>
            <a:r>
              <a:rPr lang="en-US" b="1" dirty="0"/>
              <a:t>Decision Rule:</a:t>
            </a:r>
            <a:r>
              <a:rPr lang="en-US" dirty="0"/>
              <a:t> If probability &gt; 50%, predict "Expensive“, Otherwise, predict "Affordable".</a:t>
            </a:r>
          </a:p>
          <a:p>
            <a:r>
              <a:rPr lang="en-US" b="1" dirty="0"/>
              <a:t>New House Prediction : New House:</a:t>
            </a:r>
            <a:r>
              <a:rPr lang="en-US" dirty="0"/>
              <a:t> 1300 sq ft (not in our original data)</a:t>
            </a:r>
          </a:p>
          <a:p>
            <a:pPr marL="0" indent="0">
              <a:buNone/>
            </a:pPr>
            <a:r>
              <a:rPr lang="en-US" b="1" dirty="0"/>
              <a:t>Calculation:</a:t>
            </a:r>
            <a:endParaRPr lang="en-US" dirty="0"/>
          </a:p>
          <a:p>
            <a:r>
              <a:rPr lang="en-US" dirty="0"/>
              <a:t>z = -4.82 + 0.0044 × 1300 = -4.82 + 5.72 = 0.90</a:t>
            </a:r>
          </a:p>
          <a:p>
            <a:r>
              <a:rPr lang="en-US" dirty="0"/>
              <a:t>Probability = 1 ÷ (1 + e^(-0.90)) = 1 ÷ (1 + 0.41) = 1 ÷ 1.41 = </a:t>
            </a:r>
            <a:r>
              <a:rPr lang="en-US" b="1" dirty="0"/>
              <a:t>71%</a:t>
            </a:r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Prediction</a:t>
            </a:r>
            <a:r>
              <a:rPr lang="en-US" b="1" dirty="0"/>
              <a:t>:</a:t>
            </a:r>
            <a:r>
              <a:rPr lang="en-US" dirty="0"/>
              <a:t> 71% chance of being expensive → </a:t>
            </a:r>
            <a:r>
              <a:rPr lang="en-US" b="1" dirty="0"/>
              <a:t>EXPENSIVE</a:t>
            </a:r>
            <a:endParaRPr lang="en-US" dirty="0"/>
          </a:p>
          <a:p>
            <a:r>
              <a:rPr lang="en-US" b="1" dirty="0"/>
              <a:t>Translation:</a:t>
            </a:r>
            <a:r>
              <a:rPr lang="en-US" dirty="0"/>
              <a:t> "I'm 71% confident this 1300 sq ft house will cost more than $170,000"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7503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D1E8-F054-0C60-C1FF-ACE7C902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👉 </a:t>
            </a:r>
            <a:r>
              <a:rPr lang="en-US" altLang="en-US" dirty="0">
                <a:effectLst/>
                <a:latin typeface="Arial" panose="020B0604020202020204" pitchFamily="34" charset="0"/>
              </a:rPr>
              <a:t>Logistic Regression </a:t>
            </a:r>
            <a:r>
              <a:rPr lang="en-US" altLang="en-US" dirty="0" err="1">
                <a:effectLst/>
                <a:latin typeface="Arial" panose="020B0604020202020204" pitchFamily="34" charset="0"/>
              </a:rPr>
              <a:t>contd</a:t>
            </a:r>
            <a:r>
              <a:rPr lang="en-US" altLang="en-US" dirty="0">
                <a:effectLst/>
                <a:latin typeface="Arial" panose="020B0604020202020204" pitchFamily="34" charset="0"/>
              </a:rPr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1D1F-88FD-A557-E6F8-8931F7D3B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05314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Logistic regression is not for predicting prices</a:t>
            </a:r>
            <a:r>
              <a:rPr lang="en-US" dirty="0"/>
              <a:t> (continuous values).</a:t>
            </a:r>
            <a:br>
              <a:rPr lang="en-US" dirty="0"/>
            </a:br>
            <a:r>
              <a:rPr lang="en-US" dirty="0"/>
              <a:t>It’s for predicting </a:t>
            </a:r>
            <a:r>
              <a:rPr lang="en-US" b="1" dirty="0"/>
              <a:t>categories</a:t>
            </a:r>
            <a:r>
              <a:rPr lang="en-US" dirty="0"/>
              <a:t> (e.g. "Expensive" vs "Affordable").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So instead of predicting </a:t>
            </a:r>
            <a:r>
              <a:rPr lang="en-US" b="1" dirty="0"/>
              <a:t>exact house price</a:t>
            </a:r>
            <a:r>
              <a:rPr lang="en-US" dirty="0"/>
              <a:t>, we’ll classify houses into categories (like </a:t>
            </a:r>
            <a:r>
              <a:rPr lang="en-US" i="1" dirty="0"/>
              <a:t>High Price</a:t>
            </a:r>
            <a:r>
              <a:rPr lang="en-US" dirty="0"/>
              <a:t> vs </a:t>
            </a:r>
            <a:r>
              <a:rPr lang="en-US" i="1" dirty="0"/>
              <a:t>Low Price</a:t>
            </a:r>
            <a:r>
              <a:rPr lang="en-US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effectLst/>
                <a:latin typeface="Arial" panose="020B0604020202020204" pitchFamily="34" charset="0"/>
              </a:rPr>
              <a:t>predicts probabilities for categories (e.g., "House has 80% chance of being expensive").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effectLst/>
                <a:latin typeface="Arial" panose="020B0604020202020204" pitchFamily="34" charset="0"/>
              </a:rPr>
              <a:t>Uses the </a:t>
            </a:r>
            <a:r>
              <a:rPr lang="en-US" altLang="en-US" b="1" dirty="0">
                <a:effectLst/>
                <a:latin typeface="Arial" panose="020B0604020202020204" pitchFamily="34" charset="0"/>
              </a:rPr>
              <a:t>sigmoid function</a:t>
            </a:r>
            <a:r>
              <a:rPr lang="en-US" altLang="en-US" dirty="0">
                <a:effectLst/>
                <a:latin typeface="Arial" panose="020B0604020202020204" pitchFamily="34" charset="0"/>
              </a:rPr>
              <a:t> to squash predictions between 0 and 1: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effectLst/>
                <a:latin typeface="Arial" panose="020B0604020202020204" pitchFamily="34" charset="0"/>
              </a:rPr>
              <a:t>If probability ≥ 0.5 → classify as </a:t>
            </a:r>
            <a:r>
              <a:rPr lang="en-US" altLang="en-US" dirty="0">
                <a:effectLst/>
                <a:latin typeface="Arial Unicode MS"/>
              </a:rPr>
              <a:t>1</a:t>
            </a:r>
            <a:r>
              <a:rPr lang="en-US" altLang="en-US" dirty="0">
                <a:effectLst/>
              </a:rPr>
              <a:t> (Expensive)</a:t>
            </a:r>
            <a:endParaRPr lang="en-US" altLang="en-US" dirty="0"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effectLst/>
                <a:latin typeface="Arial" panose="020B0604020202020204" pitchFamily="34" charset="0"/>
              </a:rPr>
              <a:t>If probability &lt; 0.5 → classify as </a:t>
            </a:r>
            <a:r>
              <a:rPr lang="en-US" altLang="en-US" dirty="0">
                <a:effectLst/>
                <a:latin typeface="Arial Unicode MS"/>
              </a:rPr>
              <a:t>0</a:t>
            </a:r>
            <a:r>
              <a:rPr lang="en-US" altLang="en-US" dirty="0">
                <a:effectLst/>
              </a:rPr>
              <a:t> (Affordable)</a:t>
            </a:r>
            <a:endParaRPr lang="en-US" altLang="en-US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E3C27C-E380-EE4F-4A25-203EABC4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392" y="4020292"/>
            <a:ext cx="487748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32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AD5D-1212-7D2B-518D-28D0D186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🏠 Example: Classify Houses as Affordable vs Expensive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196EE-4AE8-E0D5-6535-68CBDAF80269}"/>
              </a:ext>
            </a:extLst>
          </p:cNvPr>
          <p:cNvSpPr txBox="1"/>
          <p:nvPr/>
        </p:nvSpPr>
        <p:spPr>
          <a:xfrm>
            <a:off x="223767" y="1779720"/>
            <a:ext cx="11733816" cy="475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LogisticRegression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Example dataset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sqft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thousands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classification target (Affordable=0, Expensive=1)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(int): Converts False → 0, True → 1.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'Expensive'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 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Feature (house size)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'Expensive'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Target (0 or 1)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logistic regression model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LogisticRegression()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29909717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0A0A31-842C-8FFE-07A7-3B92AEE448EB}"/>
              </a:ext>
            </a:extLst>
          </p:cNvPr>
          <p:cNvSpPr txBox="1"/>
          <p:nvPr/>
        </p:nvSpPr>
        <p:spPr>
          <a:xfrm>
            <a:off x="342585" y="58846"/>
            <a:ext cx="1139165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 probability for new house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→ returns probabilities for all classes in a 2D array.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probability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model.predict_proba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Probability of being Expensive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[0][0]  # probability of class 0 (Affordable)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prediction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"Probability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Expensive: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probability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"Predicted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Class: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'Expensive'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prediction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'Affordable'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Plot decision boundary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sizes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only the probability of being Expensive (class=1) for every house size.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probs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model.predict_proba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(sizes)[:,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Points (0=Affordable, 1=Expensive)"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(sizes, probs,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"Logistic Curve"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prediction,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Points (0=Affordable, 1=Expensive)"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"House Size (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sqft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"Probability of Expensive"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067388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8F26-7157-C37A-7DED-F61B3D43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9806-0595-BD1A-2ED4-F36F57C4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C3CE4-15BC-0A14-2C1A-4B78792D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5" y="609600"/>
            <a:ext cx="5773633" cy="54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970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6865-C0B1-7F77-2D10-008BED8D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Evaluate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11FC-833D-3AFA-88C5-7E5B9E35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✅ This demonstrates how OLS + evaluation metrics together tell us:</a:t>
            </a:r>
          </a:p>
          <a:p>
            <a:r>
              <a:rPr lang="en-US" dirty="0"/>
              <a:t>The </a:t>
            </a:r>
            <a:r>
              <a:rPr lang="en-US" b="1" dirty="0"/>
              <a:t>equation of the regression line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strength of relationship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accuracy of predictions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0517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20B3-A2DE-C77C-419B-3F8F1FB0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Ordinary Least Squares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DA20-C63C-1C11-4AB3-85C081D0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effectLst/>
                <a:latin typeface="Arial" panose="020B0604020202020204" pitchFamily="34" charset="0"/>
              </a:rPr>
              <a:t>OLS is the </a:t>
            </a:r>
            <a:r>
              <a:rPr lang="en-US" altLang="en-US" b="1" dirty="0">
                <a:effectLst/>
                <a:latin typeface="Arial" panose="020B0604020202020204" pitchFamily="34" charset="0"/>
              </a:rPr>
              <a:t>method used to find the “best fit line”</a:t>
            </a:r>
            <a:r>
              <a:rPr lang="en-US" altLang="en-US" dirty="0">
                <a:effectLst/>
                <a:latin typeface="Arial" panose="020B0604020202020204" pitchFamily="34" charset="0"/>
              </a:rPr>
              <a:t> in linear regression.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effectLst/>
                <a:latin typeface="Arial" panose="020B0604020202020204" pitchFamily="34" charset="0"/>
              </a:rPr>
              <a:t>“Best fit” means the line where the </a:t>
            </a:r>
            <a:r>
              <a:rPr lang="en-US" altLang="en-US" b="1" dirty="0">
                <a:effectLst/>
                <a:latin typeface="Arial" panose="020B0604020202020204" pitchFamily="34" charset="0"/>
              </a:rPr>
              <a:t>total squared errors</a:t>
            </a:r>
            <a:r>
              <a:rPr lang="en-US" altLang="en-US" dirty="0">
                <a:effectLst/>
                <a:latin typeface="Arial" panose="020B0604020202020204" pitchFamily="34" charset="0"/>
              </a:rPr>
              <a:t> between actual data and predicted values is as small as possible.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FB85A-9DC3-210C-4C4C-82BFFE675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25" y="3943632"/>
            <a:ext cx="834506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1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CDF8-FD73-28BF-693F-755EE61D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106E9F-CDBD-5DCA-3E78-49079B9D4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389621"/>
              </p:ext>
            </p:extLst>
          </p:nvPr>
        </p:nvGraphicFramePr>
        <p:xfrm>
          <a:off x="1604625" y="2267173"/>
          <a:ext cx="9545156" cy="2212456"/>
        </p:xfrm>
        <a:graphic>
          <a:graphicData uri="http://schemas.openxmlformats.org/drawingml/2006/table">
            <a:tbl>
              <a:tblPr/>
              <a:tblGrid>
                <a:gridCol w="2253553">
                  <a:extLst>
                    <a:ext uri="{9D8B030D-6E8A-4147-A177-3AD203B41FA5}">
                      <a16:colId xmlns:a16="http://schemas.microsoft.com/office/drawing/2014/main" val="3042529001"/>
                    </a:ext>
                  </a:extLst>
                </a:gridCol>
                <a:gridCol w="1799303">
                  <a:extLst>
                    <a:ext uri="{9D8B030D-6E8A-4147-A177-3AD203B41FA5}">
                      <a16:colId xmlns:a16="http://schemas.microsoft.com/office/drawing/2014/main" val="2434987044"/>
                    </a:ext>
                  </a:extLst>
                </a:gridCol>
                <a:gridCol w="5492300">
                  <a:extLst>
                    <a:ext uri="{9D8B030D-6E8A-4147-A177-3AD203B41FA5}">
                      <a16:colId xmlns:a16="http://schemas.microsoft.com/office/drawing/2014/main" val="4192197656"/>
                    </a:ext>
                  </a:extLst>
                </a:gridCol>
              </a:tblGrid>
              <a:tr h="318622"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rgbClr val="FFC61A"/>
                          </a:solidFill>
                          <a:effectLst/>
                        </a:rPr>
                        <a:t>Variance</a:t>
                      </a:r>
                      <a:endParaRPr lang="en-IN">
                        <a:solidFill>
                          <a:srgbClr val="FFC61A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88625"/>
                  </a:ext>
                </a:extLst>
              </a:tr>
              <a:tr h="5575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>
                          <a:solidFill>
                            <a:srgbClr val="FFC61A"/>
                          </a:solidFill>
                          <a:effectLst/>
                        </a:rPr>
                        <a:t>σ</a:t>
                      </a:r>
                      <a:r>
                        <a:rPr lang="el-GR" baseline="30000">
                          <a:solidFill>
                            <a:srgbClr val="FFC61A"/>
                          </a:solidFill>
                          <a:effectLst/>
                        </a:rPr>
                        <a:t>2</a:t>
                      </a:r>
                      <a:endParaRPr lang="el-GR">
                        <a:solidFill>
                          <a:srgbClr val="FFC61A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C61A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i="1" dirty="0">
                          <a:solidFill>
                            <a:srgbClr val="FFC61A"/>
                          </a:solidFill>
                          <a:effectLst/>
                        </a:rPr>
                        <a:t>[206</a:t>
                      </a:r>
                      <a:r>
                        <a:rPr lang="en-IN" i="1" baseline="30000" dirty="0">
                          <a:solidFill>
                            <a:srgbClr val="FFC61A"/>
                          </a:solidFill>
                          <a:effectLst/>
                        </a:rPr>
                        <a:t>2</a:t>
                      </a:r>
                      <a:r>
                        <a:rPr lang="en-IN" i="1" dirty="0">
                          <a:solidFill>
                            <a:srgbClr val="FFC61A"/>
                          </a:solidFill>
                          <a:effectLst/>
                        </a:rPr>
                        <a:t> + 76</a:t>
                      </a:r>
                      <a:r>
                        <a:rPr lang="en-IN" i="1" baseline="30000" dirty="0">
                          <a:solidFill>
                            <a:srgbClr val="FFC61A"/>
                          </a:solidFill>
                          <a:effectLst/>
                        </a:rPr>
                        <a:t>2</a:t>
                      </a:r>
                      <a:r>
                        <a:rPr lang="en-IN" i="1" dirty="0">
                          <a:solidFill>
                            <a:srgbClr val="FFC61A"/>
                          </a:solidFill>
                          <a:effectLst/>
                        </a:rPr>
                        <a:t> + (−224)</a:t>
                      </a:r>
                      <a:r>
                        <a:rPr lang="en-IN" i="1" baseline="30000" dirty="0">
                          <a:solidFill>
                            <a:srgbClr val="FFC61A"/>
                          </a:solidFill>
                          <a:effectLst/>
                        </a:rPr>
                        <a:t>2</a:t>
                      </a:r>
                      <a:r>
                        <a:rPr lang="en-IN" i="1" dirty="0">
                          <a:solidFill>
                            <a:srgbClr val="FFC61A"/>
                          </a:solidFill>
                          <a:effectLst/>
                        </a:rPr>
                        <a:t> + 36</a:t>
                      </a:r>
                      <a:r>
                        <a:rPr lang="en-IN" i="1" baseline="30000" dirty="0">
                          <a:solidFill>
                            <a:srgbClr val="FFC61A"/>
                          </a:solidFill>
                          <a:effectLst/>
                        </a:rPr>
                        <a:t>2</a:t>
                      </a:r>
                      <a:r>
                        <a:rPr lang="en-IN" i="1" dirty="0">
                          <a:solidFill>
                            <a:srgbClr val="FFC61A"/>
                          </a:solidFill>
                          <a:effectLst/>
                        </a:rPr>
                        <a:t> + (−94)</a:t>
                      </a:r>
                      <a:r>
                        <a:rPr lang="en-IN" i="1" baseline="30000" dirty="0">
                          <a:solidFill>
                            <a:srgbClr val="FFC61A"/>
                          </a:solidFill>
                          <a:effectLst/>
                        </a:rPr>
                        <a:t>2  </a:t>
                      </a:r>
                      <a:r>
                        <a:rPr lang="en-IN" b="1" dirty="0">
                          <a:solidFill>
                            <a:srgbClr val="FFC61A"/>
                          </a:solidFill>
                          <a:effectLst/>
                        </a:rPr>
                        <a:t>]  / 5</a:t>
                      </a:r>
                      <a:endParaRPr lang="en-IN" dirty="0">
                        <a:solidFill>
                          <a:srgbClr val="FFC61A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49357"/>
                  </a:ext>
                </a:extLst>
              </a:tr>
              <a:tr h="5575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rgbClr val="FFC61A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C61A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i="1" dirty="0">
                          <a:solidFill>
                            <a:srgbClr val="FFC61A"/>
                          </a:solidFill>
                          <a:effectLst/>
                        </a:rPr>
                        <a:t>[42436 + 5776 + 50176 + 1296 + 8836]  / </a:t>
                      </a:r>
                      <a:r>
                        <a:rPr lang="en-IN" b="1" dirty="0">
                          <a:solidFill>
                            <a:srgbClr val="FFC61A"/>
                          </a:solidFill>
                          <a:effectLst/>
                        </a:rPr>
                        <a:t>5</a:t>
                      </a:r>
                      <a:endParaRPr lang="en-IN" dirty="0">
                        <a:solidFill>
                          <a:srgbClr val="FFC61A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167420"/>
                  </a:ext>
                </a:extLst>
              </a:tr>
              <a:tr h="3186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rgbClr val="FFC61A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C61A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i="1" dirty="0">
                          <a:solidFill>
                            <a:srgbClr val="FFC61A"/>
                          </a:solidFill>
                          <a:effectLst/>
                        </a:rPr>
                        <a:t>108520  /  </a:t>
                      </a:r>
                      <a:r>
                        <a:rPr lang="en-IN" b="1" dirty="0">
                          <a:solidFill>
                            <a:srgbClr val="FFC61A"/>
                          </a:solidFill>
                          <a:effectLst/>
                        </a:rPr>
                        <a:t>5</a:t>
                      </a:r>
                      <a:endParaRPr lang="en-IN" dirty="0">
                        <a:solidFill>
                          <a:srgbClr val="FFC61A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882726"/>
                  </a:ext>
                </a:extLst>
              </a:tr>
              <a:tr h="3186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rgbClr val="FFC61A"/>
                          </a:solidFill>
                          <a:effectLst/>
                        </a:rPr>
                        <a:t> 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 </a:t>
                      </a:r>
                      <a:endParaRPr lang="en-IN" dirty="0">
                        <a:solidFill>
                          <a:srgbClr val="FFC61A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C61A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rgbClr val="FFC61A"/>
                          </a:solidFill>
                          <a:effectLst/>
                        </a:rPr>
                        <a:t>21704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692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5AC9E2-06AD-5440-B909-1F1CFED83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18959"/>
              </p:ext>
            </p:extLst>
          </p:nvPr>
        </p:nvGraphicFramePr>
        <p:xfrm>
          <a:off x="2401038" y="4921763"/>
          <a:ext cx="7191315" cy="1737360"/>
        </p:xfrm>
        <a:graphic>
          <a:graphicData uri="http://schemas.openxmlformats.org/drawingml/2006/table">
            <a:tbl>
              <a:tblPr/>
              <a:tblGrid>
                <a:gridCol w="2397105">
                  <a:extLst>
                    <a:ext uri="{9D8B030D-6E8A-4147-A177-3AD203B41FA5}">
                      <a16:colId xmlns:a16="http://schemas.microsoft.com/office/drawing/2014/main" val="3467120526"/>
                    </a:ext>
                  </a:extLst>
                </a:gridCol>
                <a:gridCol w="2397105">
                  <a:extLst>
                    <a:ext uri="{9D8B030D-6E8A-4147-A177-3AD203B41FA5}">
                      <a16:colId xmlns:a16="http://schemas.microsoft.com/office/drawing/2014/main" val="1237634415"/>
                    </a:ext>
                  </a:extLst>
                </a:gridCol>
                <a:gridCol w="2397105">
                  <a:extLst>
                    <a:ext uri="{9D8B030D-6E8A-4147-A177-3AD203B41FA5}">
                      <a16:colId xmlns:a16="http://schemas.microsoft.com/office/drawing/2014/main" val="13309580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rgbClr val="FFC61A"/>
                          </a:solidFill>
                          <a:effectLst/>
                        </a:rPr>
                        <a:t>Standard Deviation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24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>
                          <a:solidFill>
                            <a:srgbClr val="FFC61A"/>
                          </a:solidFill>
                          <a:effectLst/>
                        </a:rPr>
                        <a:t>σ</a:t>
                      </a:r>
                      <a:endParaRPr lang="el-G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C61A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rgbClr val="FFC61A"/>
                          </a:solidFill>
                          <a:effectLst/>
                        </a:rPr>
                        <a:t>√21704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03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solidFill>
                            <a:srgbClr val="FFC61A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rgbClr val="FFC61A"/>
                          </a:solidFill>
                          <a:effectLst/>
                        </a:rPr>
                        <a:t>147.32...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03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C61A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FFC61A"/>
                          </a:solidFill>
                          <a:effectLst/>
                        </a:rPr>
                        <a:t>147</a:t>
                      </a:r>
                      <a:r>
                        <a:rPr lang="en-US" dirty="0">
                          <a:solidFill>
                            <a:srgbClr val="FFC61A"/>
                          </a:solidFill>
                          <a:effectLst/>
                        </a:rPr>
                        <a:t> </a:t>
                      </a:r>
                      <a:r>
                        <a:rPr lang="en-US" i="1" dirty="0">
                          <a:solidFill>
                            <a:srgbClr val="FFC61A"/>
                          </a:solidFill>
                          <a:effectLst/>
                        </a:rPr>
                        <a:t>(to the nearest mm)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264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356E83D-285C-ADA3-1F98-002DDE43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98598"/>
            <a:ext cx="84681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863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A15A-0DB1-3C55-7FB8-AE2FFECF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749-E2C3-6D8E-89CA-088BF254A3AD}"/>
              </a:ext>
            </a:extLst>
          </p:cNvPr>
          <p:cNvSpPr txBox="1"/>
          <p:nvPr/>
        </p:nvSpPr>
        <p:spPr>
          <a:xfrm>
            <a:off x="718457" y="1685687"/>
            <a:ext cx="10951029" cy="517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Data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using OLS (scikit-learn uses OLS under the hood)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SSE manually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np.sum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Equation: Price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model.coef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*Size +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model.intercept_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Squared Errors (SSE):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sse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174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45D6-0E66-8A95-9A06-83A2F091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69B8-B40C-7EC7-FACD-8108F22A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84565"/>
          </a:xfrm>
        </p:spPr>
        <p:txBody>
          <a:bodyPr>
            <a:normAutofit/>
          </a:bodyPr>
          <a:lstStyle/>
          <a:p>
            <a:r>
              <a:rPr lang="en-US" dirty="0"/>
              <a:t>Correlation tells us </a:t>
            </a:r>
            <a:r>
              <a:rPr lang="en-US" b="1" dirty="0"/>
              <a:t>how strongly two variables move together</a:t>
            </a:r>
            <a:r>
              <a:rPr lang="en-US" dirty="0"/>
              <a:t>.</a:t>
            </a:r>
          </a:p>
          <a:p>
            <a:r>
              <a:rPr lang="en-US" dirty="0"/>
              <a:t>Range: </a:t>
            </a:r>
            <a:r>
              <a:rPr lang="en-US" b="1" dirty="0"/>
              <a:t>-1 to +1</a:t>
            </a:r>
            <a:endParaRPr lang="en-US" dirty="0"/>
          </a:p>
          <a:p>
            <a:pPr marL="742950" lvl="1" indent="-285750"/>
            <a:r>
              <a:rPr lang="en-US" b="1" dirty="0"/>
              <a:t>+1</a:t>
            </a:r>
            <a:r>
              <a:rPr lang="en-US" dirty="0"/>
              <a:t> → Perfect positive correlation (as X ↑, Y ↑)</a:t>
            </a:r>
          </a:p>
          <a:p>
            <a:pPr marL="742950" lvl="1" indent="-285750"/>
            <a:r>
              <a:rPr lang="en-US" b="1" dirty="0"/>
              <a:t>-1</a:t>
            </a:r>
            <a:r>
              <a:rPr lang="en-US" dirty="0"/>
              <a:t> → Perfect negative correlation (as X ↑, Y ↓)</a:t>
            </a:r>
          </a:p>
          <a:p>
            <a:pPr marL="742950" lvl="1" indent="-285750"/>
            <a:r>
              <a:rPr lang="en-US" b="1" dirty="0"/>
              <a:t>0</a:t>
            </a:r>
            <a:r>
              <a:rPr lang="en-US" dirty="0"/>
              <a:t> → No linear relationship</a:t>
            </a:r>
          </a:p>
          <a:p>
            <a:pPr>
              <a:buNone/>
            </a:pPr>
            <a:r>
              <a:rPr lang="en-US" dirty="0"/>
              <a:t>Formula (Pearson correlation):</a:t>
            </a:r>
          </a:p>
          <a:p>
            <a:r>
              <a:rPr lang="en-US" dirty="0"/>
              <a:t>Where:</a:t>
            </a:r>
          </a:p>
          <a:p>
            <a:r>
              <a:rPr lang="en-US" dirty="0" err="1"/>
              <a:t>Cov</a:t>
            </a:r>
            <a:r>
              <a:rPr lang="en-US" dirty="0"/>
              <a:t> = covariance (joint variability of X and Y)</a:t>
            </a:r>
          </a:p>
          <a:p>
            <a:r>
              <a:rPr lang="en-US" dirty="0"/>
              <a:t>σ = standard deviation</a:t>
            </a:r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9D393-4EA9-B962-B74E-FEF26DC1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275" y="2781209"/>
            <a:ext cx="3315163" cy="1295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0238A-863B-F9F5-3672-589A0F7790EF}"/>
              </a:ext>
            </a:extLst>
          </p:cNvPr>
          <p:cNvSpPr txBox="1"/>
          <p:nvPr/>
        </p:nvSpPr>
        <p:spPr>
          <a:xfrm>
            <a:off x="7213599" y="4555172"/>
            <a:ext cx="4840515" cy="1981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🏠 Example: House Size vs Price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Bigger houses usually have higher prices.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 correlation between </a:t>
            </a:r>
            <a:r>
              <a:rPr lang="en-US" b="1" dirty="0"/>
              <a:t>Size</a:t>
            </a:r>
            <a:r>
              <a:rPr lang="en-US" dirty="0"/>
              <a:t> and </a:t>
            </a:r>
            <a:r>
              <a:rPr lang="en-US" b="1" dirty="0"/>
              <a:t>Price</a:t>
            </a:r>
            <a:r>
              <a:rPr lang="en-US" dirty="0"/>
              <a:t> will be </a:t>
            </a:r>
            <a:r>
              <a:rPr lang="en-US" b="1" dirty="0"/>
              <a:t>close to +1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6255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96C8-BFA4-E3F7-DC1C-BE2AD548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31A56-5364-94BF-62EF-89398AB54062}"/>
              </a:ext>
            </a:extLst>
          </p:cNvPr>
          <p:cNvSpPr txBox="1"/>
          <p:nvPr/>
        </p:nvSpPr>
        <p:spPr>
          <a:xfrm>
            <a:off x="1139371" y="2289662"/>
            <a:ext cx="8432800" cy="185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Correlation between Size and Price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correlation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200000"/>
              </a:lnSpc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"Correlation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345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556E23-EFC0-2855-7196-6517A16E9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34066"/>
              </p:ext>
            </p:extLst>
          </p:nvPr>
        </p:nvGraphicFramePr>
        <p:xfrm>
          <a:off x="72571" y="0"/>
          <a:ext cx="11879945" cy="680714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0733157"/>
                    </a:ext>
                  </a:extLst>
                </a:gridCol>
                <a:gridCol w="3360058">
                  <a:extLst>
                    <a:ext uri="{9D8B030D-6E8A-4147-A177-3AD203B41FA5}">
                      <a16:colId xmlns:a16="http://schemas.microsoft.com/office/drawing/2014/main" val="2924802261"/>
                    </a:ext>
                  </a:extLst>
                </a:gridCol>
                <a:gridCol w="2380342">
                  <a:extLst>
                    <a:ext uri="{9D8B030D-6E8A-4147-A177-3AD203B41FA5}">
                      <a16:colId xmlns:a16="http://schemas.microsoft.com/office/drawing/2014/main" val="600269503"/>
                    </a:ext>
                  </a:extLst>
                </a:gridCol>
                <a:gridCol w="2431143">
                  <a:extLst>
                    <a:ext uri="{9D8B030D-6E8A-4147-A177-3AD203B41FA5}">
                      <a16:colId xmlns:a16="http://schemas.microsoft.com/office/drawing/2014/main" val="2392484742"/>
                    </a:ext>
                  </a:extLst>
                </a:gridCol>
                <a:gridCol w="2082802">
                  <a:extLst>
                    <a:ext uri="{9D8B030D-6E8A-4147-A177-3AD203B41FA5}">
                      <a16:colId xmlns:a16="http://schemas.microsoft.com/office/drawing/2014/main" val="2380677665"/>
                    </a:ext>
                  </a:extLst>
                </a:gridCol>
              </a:tblGrid>
              <a:tr h="4916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rgbClr val="FFC000"/>
                          </a:solidFill>
                        </a:rPr>
                        <a:t>Concept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rgbClr val="FFC000"/>
                          </a:solidFill>
                        </a:rPr>
                        <a:t>Meaning (Plain English)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rgbClr val="FFC000"/>
                          </a:solidFill>
                        </a:rPr>
                        <a:t>Formula (simple form)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rgbClr val="FFC000"/>
                          </a:solidFill>
                        </a:rPr>
                        <a:t>Range / Interpretation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rgbClr val="FFC000"/>
                          </a:solidFill>
                        </a:rPr>
                        <a:t>Example (House Price Prediction)</a:t>
                      </a:r>
                    </a:p>
                  </a:txBody>
                  <a:tcPr marL="29100" marR="29100" marT="14550" marB="14550" anchor="ctr"/>
                </a:tc>
                <a:extLst>
                  <a:ext uri="{0D108BD9-81ED-4DB2-BD59-A6C34878D82A}">
                    <a16:rowId xmlns:a16="http://schemas.microsoft.com/office/drawing/2014/main" val="1928393115"/>
                  </a:ext>
                </a:extLst>
              </a:tr>
              <a:tr h="12094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rgbClr val="FFC000"/>
                          </a:solidFill>
                        </a:rPr>
                        <a:t>Ordinary Least Squares (OLS) Estimation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Method to find the </a:t>
                      </a:r>
                      <a:r>
                        <a:rPr lang="en-US" sz="1600" b="1"/>
                        <a:t>best fit line</a:t>
                      </a:r>
                      <a:r>
                        <a:rPr lang="en-US" sz="1600"/>
                        <a:t> by minimizing the sum of squared errors between actual and predicted values.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000" dirty="0" err="1"/>
                        <a:t>Minimize</a:t>
                      </a:r>
                      <a:r>
                        <a:rPr lang="es-ES" sz="2000" dirty="0"/>
                        <a:t>: ∑(y−y^)</a:t>
                      </a:r>
                      <a:r>
                        <a:rPr lang="es-ES" sz="2000" baseline="30000" dirty="0"/>
                        <a:t>2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Always ≥ 0 (smaller = better fit)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Finds line: Price = 0.27*Size + 15</a:t>
                      </a:r>
                    </a:p>
                  </a:txBody>
                  <a:tcPr marL="29100" marR="29100" marT="14550" marB="14550" anchor="ctr"/>
                </a:tc>
                <a:extLst>
                  <a:ext uri="{0D108BD9-81ED-4DB2-BD59-A6C34878D82A}">
                    <a16:rowId xmlns:a16="http://schemas.microsoft.com/office/drawing/2014/main" val="2828662987"/>
                  </a:ext>
                </a:extLst>
              </a:tr>
              <a:tr h="9518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rgbClr val="FFC000"/>
                          </a:solidFill>
                        </a:rPr>
                        <a:t>Correlation (r)</a:t>
                      </a:r>
                      <a:endParaRPr lang="en-IN" sz="1600">
                        <a:solidFill>
                          <a:srgbClr val="FFC000"/>
                        </a:solidFill>
                      </a:endParaRP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Measures </a:t>
                      </a:r>
                      <a:r>
                        <a:rPr lang="en-US" sz="1600" b="1"/>
                        <a:t>strength &amp; direction</a:t>
                      </a:r>
                      <a:r>
                        <a:rPr lang="en-US" sz="1600"/>
                        <a:t> of linear relationship between two variables.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r=</a:t>
                      </a:r>
                      <a:r>
                        <a:rPr lang="en-IN" sz="2000" dirty="0" err="1"/>
                        <a:t>Cov</a:t>
                      </a:r>
                      <a:r>
                        <a:rPr lang="en-IN" sz="2000" dirty="0"/>
                        <a:t>(X,Y) / </a:t>
                      </a:r>
                      <a:r>
                        <a:rPr lang="el-GR" sz="2000" dirty="0"/>
                        <a:t>σ</a:t>
                      </a:r>
                      <a:r>
                        <a:rPr lang="en-IN" sz="2000" dirty="0"/>
                        <a:t>X⋅</a:t>
                      </a:r>
                      <a:r>
                        <a:rPr lang="el-GR" sz="2000" dirty="0"/>
                        <a:t>σ</a:t>
                      </a:r>
                      <a:r>
                        <a:rPr lang="en-IN" sz="2000" dirty="0"/>
                        <a:t>Y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-1 ≤ r ≤ +1 +1 = perfect positive -1 = perfect negative 0 = no relation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Size vs Price → r ≈ 0.99 (very strong positive)</a:t>
                      </a:r>
                    </a:p>
                  </a:txBody>
                  <a:tcPr marL="29100" marR="29100" marT="14550" marB="14550" anchor="ctr"/>
                </a:tc>
                <a:extLst>
                  <a:ext uri="{0D108BD9-81ED-4DB2-BD59-A6C34878D82A}">
                    <a16:rowId xmlns:a16="http://schemas.microsoft.com/office/drawing/2014/main" val="28572874"/>
                  </a:ext>
                </a:extLst>
              </a:tr>
              <a:tr h="9518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rgbClr val="FFC000"/>
                          </a:solidFill>
                        </a:rPr>
                        <a:t>Mean Absolute Error (MAE)</a:t>
                      </a:r>
                      <a:endParaRPr lang="en-IN" sz="1600">
                        <a:solidFill>
                          <a:srgbClr val="FFC000"/>
                        </a:solidFill>
                      </a:endParaRP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Average of </a:t>
                      </a:r>
                      <a:r>
                        <a:rPr lang="en-US" sz="1600" b="1"/>
                        <a:t>absolute differences</a:t>
                      </a:r>
                      <a:r>
                        <a:rPr lang="en-US" sz="1600"/>
                        <a:t> between actual and predicted values.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MAE=1/n*∑∣y−y^​∣​ 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MAE=1/n*∑∣y−y^​∣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MAE=1/n*∑∣y−y^​∣</a:t>
                      </a:r>
                      <a:endParaRPr lang="en-IN" sz="1600" dirty="0"/>
                    </a:p>
                  </a:txBody>
                  <a:tcPr marL="29100" marR="29100" marT="14550" marB="14550" anchor="ctr"/>
                </a:tc>
                <a:extLst>
                  <a:ext uri="{0D108BD9-81ED-4DB2-BD59-A6C34878D82A}">
                    <a16:rowId xmlns:a16="http://schemas.microsoft.com/office/drawing/2014/main" val="392100789"/>
                  </a:ext>
                </a:extLst>
              </a:tr>
              <a:tr h="1412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rgbClr val="FFC000"/>
                          </a:solidFill>
                        </a:rPr>
                        <a:t>Mean Squared Error (MSE)</a:t>
                      </a:r>
                      <a:endParaRPr lang="en-IN" sz="1600">
                        <a:solidFill>
                          <a:srgbClr val="FFC000"/>
                        </a:solidFill>
                      </a:endParaRP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Average of </a:t>
                      </a:r>
                      <a:r>
                        <a:rPr lang="en-US" sz="1600" b="1"/>
                        <a:t>squared differences</a:t>
                      </a:r>
                      <a:r>
                        <a:rPr lang="en-US" sz="1600"/>
                        <a:t> between actual and predicted values. Squaring penalizes big errors more.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MSE=∑(y−y^)</a:t>
                      </a:r>
                      <a:r>
                        <a:rPr lang="en-IN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000" dirty="0"/>
                        <a:t>/ n</a:t>
                      </a:r>
                      <a:br>
                        <a:rPr lang="en-IN" sz="2000" dirty="0"/>
                      </a:br>
                      <a:endParaRPr lang="en-IN" sz="2000" dirty="0"/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≥ 0 (lower = better)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Errors [10, -20, 30] → MSE = (100+400+900)/3 = 467</a:t>
                      </a:r>
                    </a:p>
                  </a:txBody>
                  <a:tcPr marL="29100" marR="29100" marT="14550" marB="14550" anchor="ctr"/>
                </a:tc>
                <a:extLst>
                  <a:ext uri="{0D108BD9-81ED-4DB2-BD59-A6C34878D82A}">
                    <a16:rowId xmlns:a16="http://schemas.microsoft.com/office/drawing/2014/main" val="4152932529"/>
                  </a:ext>
                </a:extLst>
              </a:tr>
              <a:tr h="4916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FFC000"/>
                          </a:solidFill>
                        </a:rPr>
                        <a:t>Root Mean Squared Error (RMSE)</a:t>
                      </a:r>
                      <a:endParaRPr lang="en-US" sz="1600">
                        <a:solidFill>
                          <a:srgbClr val="FFC000"/>
                        </a:solidFill>
                      </a:endParaRP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Square root of MSE. Same units as target variable.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RMSE= sqrt{MSE}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≥ 0 (lower = better)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MSE=467 → RMSE ≈ 21.6</a:t>
                      </a:r>
                    </a:p>
                  </a:txBody>
                  <a:tcPr marL="29100" marR="29100" marT="14550" marB="14550" anchor="ctr"/>
                </a:tc>
                <a:extLst>
                  <a:ext uri="{0D108BD9-81ED-4DB2-BD59-A6C34878D82A}">
                    <a16:rowId xmlns:a16="http://schemas.microsoft.com/office/drawing/2014/main" val="3424960217"/>
                  </a:ext>
                </a:extLst>
              </a:tr>
              <a:tr h="9518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rgbClr val="FFC000"/>
                          </a:solidFill>
                        </a:rPr>
                        <a:t>R-squared (R²)</a:t>
                      </a:r>
                      <a:endParaRPr lang="en-IN" sz="1600" dirty="0">
                        <a:solidFill>
                          <a:srgbClr val="FFC000"/>
                        </a:solidFill>
                      </a:endParaRP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Proportion of variance in target explained by the model. Measures “goodness of fit.”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R</a:t>
                      </a:r>
                      <a:r>
                        <a:rPr lang="en-IN" sz="2000" kern="12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2000" dirty="0"/>
                        <a:t>=1−SS</a:t>
                      </a:r>
                      <a:r>
                        <a:rPr lang="en-IN" sz="2000" baseline="-25000" dirty="0"/>
                        <a:t>res</a:t>
                      </a:r>
                      <a:r>
                        <a:rPr lang="en-IN" sz="2000" dirty="0"/>
                        <a:t>/</a:t>
                      </a:r>
                      <a:r>
                        <a:rPr lang="en-IN" sz="2000" dirty="0" err="1"/>
                        <a:t>SS</a:t>
                      </a:r>
                      <a:r>
                        <a:rPr lang="en-IN" sz="2000" baseline="-25000" dirty="0" err="1"/>
                        <a:t>tot</a:t>
                      </a:r>
                      <a:endParaRPr lang="en-IN" sz="2000" baseline="-25000" dirty="0"/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0 ≤ R² ≤ 1 </a:t>
                      </a:r>
                    </a:p>
                    <a:p>
                      <a:pPr>
                        <a:buNone/>
                      </a:pPr>
                      <a:r>
                        <a:rPr lang="en-US" sz="1600" dirty="0"/>
                        <a:t>Higher = better (can be negative if model is very poor)</a:t>
                      </a:r>
                    </a:p>
                  </a:txBody>
                  <a:tcPr marL="29100" marR="29100" marT="14550" marB="145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R² = 0.95 → 95% of house price variation explained by Size</a:t>
                      </a:r>
                    </a:p>
                  </a:txBody>
                  <a:tcPr marL="29100" marR="29100" marT="14550" marB="14550" anchor="ctr"/>
                </a:tc>
                <a:extLst>
                  <a:ext uri="{0D108BD9-81ED-4DB2-BD59-A6C34878D82A}">
                    <a16:rowId xmlns:a16="http://schemas.microsoft.com/office/drawing/2014/main" val="162715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5855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C4E8B3-90A4-3567-F0C6-DC1A89135E4B}"/>
              </a:ext>
            </a:extLst>
          </p:cNvPr>
          <p:cNvSpPr txBox="1"/>
          <p:nvPr/>
        </p:nvSpPr>
        <p:spPr>
          <a:xfrm>
            <a:off x="145142" y="445941"/>
            <a:ext cx="10784115" cy="6095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sklearn.metrics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mean_absolute_error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r2_score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Dataset: House Size vs Price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Split into input (X) and output (y)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Linear Regression (OLS under the hood)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--- Metrics ---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OLS Coefficients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slope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model.coef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intercept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model.intercept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Correlation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correlation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Mean Absolute Error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mean_absolute_error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(y,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8560A-85EB-5C79-43D3-AA7619272FD8}"/>
              </a:ext>
            </a:extLst>
          </p:cNvPr>
          <p:cNvSpPr txBox="1"/>
          <p:nvPr/>
        </p:nvSpPr>
        <p:spPr>
          <a:xfrm>
            <a:off x="6096000" y="2282129"/>
            <a:ext cx="6096000" cy="3556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 Mean Squared Error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(y,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 Root Mean Squared Error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6. R² Score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r2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r2_score(y,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Results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"OLS Regression Line: Price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{:.3f}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*Size +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{:.3f}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.format(slope, intercept))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"Correlation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(r):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"Mean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Absolute Error (MAE):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"Mean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Squared Error (MSE):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Mean Squared Error (RMSE):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-squared (R²):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6324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10534</TotalTime>
  <Words>11487</Words>
  <Application>Microsoft Office PowerPoint</Application>
  <PresentationFormat>Widescreen</PresentationFormat>
  <Paragraphs>1361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Angsana New</vt:lpstr>
      <vt:lpstr>Arial</vt:lpstr>
      <vt:lpstr>Arial Unicode MS</vt:lpstr>
      <vt:lpstr>Bookman Old Style</vt:lpstr>
      <vt:lpstr>Consolas</vt:lpstr>
      <vt:lpstr>Courier New</vt:lpstr>
      <vt:lpstr>Google Sans</vt:lpstr>
      <vt:lpstr>Rockwell</vt:lpstr>
      <vt:lpstr>Damask</vt:lpstr>
      <vt:lpstr>Unit II SUPERVISED LEARNING: REGRESSION</vt:lpstr>
      <vt:lpstr>Content of presentation</vt:lpstr>
      <vt:lpstr>1. SUPERVISED LEARNING: REGRESSION </vt:lpstr>
      <vt:lpstr>1.1 SciPy package Introduction</vt:lpstr>
      <vt:lpstr>1.2 a little pinch of stats</vt:lpstr>
      <vt:lpstr>1.3 Standard Deviation Sigma:</vt:lpstr>
      <vt:lpstr>1.4 Variance  </vt:lpstr>
      <vt:lpstr>TODO Task </vt:lpstr>
      <vt:lpstr>calculations</vt:lpstr>
      <vt:lpstr>output</vt:lpstr>
      <vt:lpstr>Calculate the variance</vt:lpstr>
      <vt:lpstr>Manual vs inbuilt function for variance</vt:lpstr>
      <vt:lpstr>1.5 Percentiles</vt:lpstr>
      <vt:lpstr>Percentiles code </vt:lpstr>
      <vt:lpstr>1.6 Data Distribution</vt:lpstr>
      <vt:lpstr>Distributions You Can Use with NumPy:</vt:lpstr>
      <vt:lpstr>1.6. a) Normal vs Uniform Distribution</vt:lpstr>
      <vt:lpstr>PowerPoint Presentation</vt:lpstr>
      <vt:lpstr>2. Simple Linear Regression</vt:lpstr>
      <vt:lpstr>Contd..</vt:lpstr>
      <vt:lpstr>1.1 📈 Equation of the Line:</vt:lpstr>
      <vt:lpstr>Linear regression : Graph</vt:lpstr>
      <vt:lpstr>x.reshape()</vt:lpstr>
      <vt:lpstr>x.reshape(-1, 1)</vt:lpstr>
      <vt:lpstr>REsource </vt:lpstr>
      <vt:lpstr>Linear regression : Code</vt:lpstr>
      <vt:lpstr>Linear regression : Code plot</vt:lpstr>
      <vt:lpstr>Reference link &amp; MSE</vt:lpstr>
      <vt:lpstr>🧠 2. Multiple Linear Regression</vt:lpstr>
      <vt:lpstr>🔍 Simple vs Multiple Linear Regression </vt:lpstr>
      <vt:lpstr>Syntax difference</vt:lpstr>
      <vt:lpstr>Multiple Linear Regression (MLR)</vt:lpstr>
      <vt:lpstr>Implementation MLR</vt:lpstr>
      <vt:lpstr>Contd…</vt:lpstr>
      <vt:lpstr>Contd…</vt:lpstr>
      <vt:lpstr>🧪 Example: 2</vt:lpstr>
      <vt:lpstr>Slicing in python</vt:lpstr>
      <vt:lpstr>Slicing demo 2</vt:lpstr>
      <vt:lpstr>Multiple linear regression code</vt:lpstr>
      <vt:lpstr>Plot</vt:lpstr>
      <vt:lpstr>output</vt:lpstr>
      <vt:lpstr>🤖 Why We Split Data in Machine Learning</vt:lpstr>
      <vt:lpstr>Linear Regression model</vt:lpstr>
      <vt:lpstr>Model Performance: MAE</vt:lpstr>
      <vt:lpstr>Model Performance: MSE</vt:lpstr>
      <vt:lpstr>Model Performance: RMSE</vt:lpstr>
      <vt:lpstr>Model Performance: R-squared</vt:lpstr>
      <vt:lpstr>PowerPoint Presentation</vt:lpstr>
      <vt:lpstr>Polynomial Regression Model</vt:lpstr>
      <vt:lpstr>Machine Learning Methods: Regression</vt:lpstr>
      <vt:lpstr>Machine Learning Methods: Regression</vt:lpstr>
      <vt:lpstr>Consider the data table for understanding of the Regression</vt:lpstr>
      <vt:lpstr>Recap And Forward</vt:lpstr>
      <vt:lpstr>1. Linear Regression (Single Variable)</vt:lpstr>
      <vt:lpstr>📐 Coefficients Calculation</vt:lpstr>
      <vt:lpstr>β = (X^T  X) ^(-1)   X^T  y</vt:lpstr>
      <vt:lpstr>β = (X^T  X) ^(-1)   X^T  y</vt:lpstr>
      <vt:lpstr>Prediction and Verification</vt:lpstr>
      <vt:lpstr>PowerPoint Presentation</vt:lpstr>
      <vt:lpstr>PowerPoint Presentation</vt:lpstr>
      <vt:lpstr>2. Multiple Linear Regression</vt:lpstr>
      <vt:lpstr>(X^T  X) ^(-1)</vt:lpstr>
      <vt:lpstr>PowerPoint Presentation</vt:lpstr>
      <vt:lpstr>PowerPoint Presentation</vt:lpstr>
      <vt:lpstr>PowerPoint Presentation</vt:lpstr>
      <vt:lpstr>PowerPoint Presentation</vt:lpstr>
      <vt:lpstr>🔎 Why Scatter Plot Doesn’t Work Directly Multiple Linear Regression</vt:lpstr>
      <vt:lpstr>🧠 Key Takeaway</vt:lpstr>
      <vt:lpstr>3. Polynomial Regression</vt:lpstr>
      <vt:lpstr>PowerPoint Presentation</vt:lpstr>
      <vt:lpstr>PowerPoint Presentation</vt:lpstr>
      <vt:lpstr>PowerPoint Presentation</vt:lpstr>
      <vt:lpstr>4. Logistic Regression</vt:lpstr>
      <vt:lpstr>The Magic S-Curve 📈</vt:lpstr>
      <vt:lpstr>PowerPoint Presentation</vt:lpstr>
      <vt:lpstr>PowerPoint Presentation</vt:lpstr>
      <vt:lpstr>Calculate 'a' and 'b' in Logistic Regression</vt:lpstr>
      <vt:lpstr>Step 3: Calculate How Wrong We Are</vt:lpstr>
      <vt:lpstr>PowerPoint Presentation</vt:lpstr>
      <vt:lpstr>ITERATION 2: First Improvement</vt:lpstr>
      <vt:lpstr>The Learning Process Continues...</vt:lpstr>
      <vt:lpstr>PowerPoint Presentation</vt:lpstr>
      <vt:lpstr>PowerPoint Presentation</vt:lpstr>
      <vt:lpstr>👉 Logistic Regression contd…</vt:lpstr>
      <vt:lpstr>🏠 Example: Classify Houses as Affordable vs Expensive</vt:lpstr>
      <vt:lpstr>PowerPoint Presentation</vt:lpstr>
      <vt:lpstr>PowerPoint Presentation</vt:lpstr>
      <vt:lpstr>Evaluate Model Performance</vt:lpstr>
      <vt:lpstr>Ordinary Least Squares Estimation</vt:lpstr>
      <vt:lpstr>PowerPoint Presentation</vt:lpstr>
      <vt:lpstr>Correlations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312</cp:revision>
  <dcterms:created xsi:type="dcterms:W3CDTF">2025-07-30T10:02:19Z</dcterms:created>
  <dcterms:modified xsi:type="dcterms:W3CDTF">2025-08-17T04:50:00Z</dcterms:modified>
</cp:coreProperties>
</file>