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85" r:id="rId4"/>
    <p:sldId id="28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68" r:id="rId25"/>
    <p:sldId id="269" r:id="rId26"/>
    <p:sldId id="270" r:id="rId27"/>
    <p:sldId id="271" r:id="rId28"/>
    <p:sldId id="272" r:id="rId29"/>
    <p:sldId id="273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" y="9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9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3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3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8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82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2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32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55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2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5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B16A-026D-4E93-A416-1C3D8AB4DFE9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3F18-EC78-48B8-B68F-20040D03CC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What does it mean when we say that an algorithm X is asymptotically more efficient than Y?</a:t>
            </a:r>
          </a:p>
          <a:p>
            <a:br>
              <a:rPr lang="en-IN" sz="3200" dirty="0"/>
            </a:br>
            <a:r>
              <a:rPr lang="en-IN" sz="3200" b="1" dirty="0"/>
              <a:t>Options:</a:t>
            </a:r>
            <a:endParaRPr lang="en-IN" sz="3200" dirty="0"/>
          </a:p>
          <a:p>
            <a:r>
              <a:rPr lang="en-IN" sz="3200" dirty="0"/>
              <a:t>X will always be a better choice for small inputs</a:t>
            </a:r>
          </a:p>
          <a:p>
            <a:r>
              <a:rPr lang="en-IN" sz="3200" dirty="0"/>
              <a:t>X will always be a better choice for large inputs</a:t>
            </a:r>
          </a:p>
          <a:p>
            <a:r>
              <a:rPr lang="en-IN" sz="3200" dirty="0"/>
              <a:t>Y will always be a better choice for small inputs</a:t>
            </a:r>
          </a:p>
          <a:p>
            <a:r>
              <a:rPr lang="en-IN" sz="3200" dirty="0"/>
              <a:t>X will always be a better choice for all inputs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B64DB-253D-8CFC-D826-3E39099F364C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X will always be a better choice for large inputs</a:t>
            </a:r>
          </a:p>
        </p:txBody>
      </p:sp>
    </p:spTree>
    <p:extLst>
      <p:ext uri="{BB962C8B-B14F-4D97-AF65-F5344CB8AC3E}">
        <p14:creationId xmlns:p14="http://schemas.microsoft.com/office/powerpoint/2010/main" val="157125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7.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 i = 1 to n:</a:t>
            </a:r>
          </a:p>
          <a:p>
            <a:r>
              <a:rPr lang="pt-BR" sz="3200" dirty="0"/>
              <a:t>		for j = n to i:</a:t>
            </a:r>
          </a:p>
          <a:p>
            <a:r>
              <a:rPr lang="pt-BR" sz="3200" dirty="0"/>
              <a:t>			ans += (i * j)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5C45D-76FC-5F19-9EFF-F028ACBCF010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O(N^2)</a:t>
            </a:r>
          </a:p>
        </p:txBody>
      </p:sp>
    </p:spTree>
    <p:extLst>
      <p:ext uri="{BB962C8B-B14F-4D97-AF65-F5344CB8AC3E}">
        <p14:creationId xmlns:p14="http://schemas.microsoft.com/office/powerpoint/2010/main" val="29867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8.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while (n &gt; 0):</a:t>
            </a:r>
          </a:p>
          <a:p>
            <a:r>
              <a:rPr lang="pt-BR" sz="3200" dirty="0"/>
              <a:t>		ans += n % 10</a:t>
            </a:r>
          </a:p>
          <a:p>
            <a:r>
              <a:rPr lang="pt-BR" sz="3200" dirty="0"/>
              <a:t>		n /= 10;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64EFA-2C1E-13B1-102C-592F055EF4DC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10 N)</a:t>
            </a:r>
          </a:p>
        </p:txBody>
      </p:sp>
    </p:spTree>
    <p:extLst>
      <p:ext uri="{BB962C8B-B14F-4D97-AF65-F5344CB8AC3E}">
        <p14:creationId xmlns:p14="http://schemas.microsoft.com/office/powerpoint/2010/main" val="14883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9.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 (i = n; i &gt;= 1; i /= 2):</a:t>
            </a:r>
          </a:p>
          <a:p>
            <a:r>
              <a:rPr lang="pt-BR" sz="3200" dirty="0"/>
              <a:t>		for (j = 1; j &lt;= m; j *= 2)</a:t>
            </a:r>
          </a:p>
          <a:p>
            <a:r>
              <a:rPr lang="pt-BR" sz="3200" dirty="0"/>
              <a:t>			ans += (i * j)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42A07-7940-58F9-F6FA-D04408C5D17D}"/>
              </a:ext>
            </a:extLst>
          </p:cNvPr>
          <p:cNvSpPr txBox="1"/>
          <p:nvPr/>
        </p:nvSpPr>
        <p:spPr>
          <a:xfrm>
            <a:off x="2710543" y="49098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M Log N)</a:t>
            </a:r>
          </a:p>
        </p:txBody>
      </p:sp>
    </p:spTree>
    <p:extLst>
      <p:ext uri="{BB962C8B-B14F-4D97-AF65-F5344CB8AC3E}">
        <p14:creationId xmlns:p14="http://schemas.microsoft.com/office/powerpoint/2010/main" val="255413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10.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 i = 1 to n:</a:t>
            </a:r>
          </a:p>
          <a:p>
            <a:r>
              <a:rPr lang="pt-BR" sz="3200" dirty="0"/>
              <a:t>		for j = 1 to log(i):</a:t>
            </a:r>
          </a:p>
          <a:p>
            <a:r>
              <a:rPr lang="pt-BR" sz="3200" dirty="0"/>
              <a:t>			ans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F8A78-FAF7-2518-6D79-766C351D42DF}"/>
              </a:ext>
            </a:extLst>
          </p:cNvPr>
          <p:cNvSpPr txBox="1"/>
          <p:nvPr/>
        </p:nvSpPr>
        <p:spPr>
          <a:xfrm>
            <a:off x="2852057" y="49316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O(N*</a:t>
            </a:r>
            <a:r>
              <a:rPr lang="en-IN" dirty="0" err="1"/>
              <a:t>logN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25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11.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def f(a):</a:t>
            </a:r>
          </a:p>
          <a:p>
            <a:r>
              <a:rPr lang="pt-BR" sz="3200" dirty="0"/>
              <a:t>	n = len(a)</a:t>
            </a:r>
          </a:p>
          <a:p>
            <a:r>
              <a:rPr lang="pt-BR" sz="3200" dirty="0"/>
              <a:t>	j = 0</a:t>
            </a:r>
          </a:p>
          <a:p>
            <a:r>
              <a:rPr lang="pt-BR" sz="3200" dirty="0"/>
              <a:t>	for i = 0 to n - 1:</a:t>
            </a:r>
          </a:p>
          <a:p>
            <a:r>
              <a:rPr lang="pt-BR" sz="3200" dirty="0"/>
              <a:t>		while (j &lt; n and a[i] &lt; a[j]):</a:t>
            </a:r>
          </a:p>
          <a:p>
            <a:r>
              <a:rPr lang="pt-BR" sz="3200" dirty="0"/>
              <a:t>			j +=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DA5B-D9F6-9B05-7B42-9BF72119C22A}"/>
              </a:ext>
            </a:extLst>
          </p:cNvPr>
          <p:cNvSpPr txBox="1"/>
          <p:nvPr/>
        </p:nvSpPr>
        <p:spPr>
          <a:xfrm>
            <a:off x="3231777" y="55412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79697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12.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i=1; </a:t>
            </a:r>
          </a:p>
          <a:p>
            <a:r>
              <a:rPr lang="pt-BR" sz="3200" dirty="0"/>
              <a:t>While ( i &lt; = n ){</a:t>
            </a:r>
          </a:p>
          <a:p>
            <a:r>
              <a:rPr lang="pt-BR" sz="3200" dirty="0"/>
              <a:t>   i=i+10;</a:t>
            </a:r>
          </a:p>
          <a:p>
            <a:r>
              <a:rPr lang="pt-BR" sz="3200" dirty="0"/>
              <a:t>   i=i+5;</a:t>
            </a:r>
          </a:p>
          <a:p>
            <a:r>
              <a:rPr lang="pt-BR" sz="3200" dirty="0"/>
              <a:t>   i =i+7;</a:t>
            </a:r>
          </a:p>
          <a:p>
            <a:r>
              <a:rPr lang="pt-BR" sz="3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05C0E-3A16-2C8B-81EB-4EA97CF670C9}"/>
              </a:ext>
            </a:extLst>
          </p:cNvPr>
          <p:cNvSpPr txBox="1"/>
          <p:nvPr/>
        </p:nvSpPr>
        <p:spPr>
          <a:xfrm>
            <a:off x="3231777" y="4986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89159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13.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i=n; </a:t>
            </a:r>
          </a:p>
          <a:p>
            <a:r>
              <a:rPr lang="pt-BR" sz="3200" dirty="0"/>
              <a:t>While ( i &gt; 1 ){</a:t>
            </a:r>
          </a:p>
          <a:p>
            <a:r>
              <a:rPr lang="pt-BR" sz="3200" dirty="0"/>
              <a:t>   i=i/5;</a:t>
            </a:r>
          </a:p>
          <a:p>
            <a:r>
              <a:rPr lang="pt-BR" sz="3200" dirty="0"/>
              <a:t>   i=i/2;</a:t>
            </a:r>
          </a:p>
          <a:p>
            <a:r>
              <a:rPr lang="pt-BR" sz="3200" dirty="0"/>
              <a:t>   i =i/3;</a:t>
            </a:r>
          </a:p>
          <a:p>
            <a:r>
              <a:rPr lang="pt-BR" sz="3200" dirty="0"/>
              <a:t>   i = 5*i</a:t>
            </a:r>
          </a:p>
          <a:p>
            <a:r>
              <a:rPr lang="pt-BR" sz="3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45E8D-6F26-9911-03EC-D8B791DAFE5A}"/>
              </a:ext>
            </a:extLst>
          </p:cNvPr>
          <p:cNvSpPr txBox="1"/>
          <p:nvPr/>
        </p:nvSpPr>
        <p:spPr>
          <a:xfrm>
            <a:off x="3450772" y="4888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6 N)</a:t>
            </a:r>
          </a:p>
        </p:txBody>
      </p:sp>
    </p:spTree>
    <p:extLst>
      <p:ext uri="{BB962C8B-B14F-4D97-AF65-F5344CB8AC3E}">
        <p14:creationId xmlns:p14="http://schemas.microsoft.com/office/powerpoint/2010/main" val="245709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14.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i=2; </a:t>
            </a:r>
          </a:p>
          <a:p>
            <a:r>
              <a:rPr lang="pt-BR" sz="3200" dirty="0"/>
              <a:t>While ( i &lt;n ){</a:t>
            </a:r>
          </a:p>
          <a:p>
            <a:r>
              <a:rPr lang="pt-BR" sz="3200" dirty="0"/>
              <a:t>   i = i^2;</a:t>
            </a:r>
          </a:p>
          <a:p>
            <a:r>
              <a:rPr lang="pt-BR" sz="3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22DED-2DAA-0C59-E656-8B5EE5505F1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2 log 2 N )</a:t>
            </a:r>
          </a:p>
        </p:txBody>
      </p:sp>
    </p:spTree>
    <p:extLst>
      <p:ext uri="{BB962C8B-B14F-4D97-AF65-F5344CB8AC3E}">
        <p14:creationId xmlns:p14="http://schemas.microsoft.com/office/powerpoint/2010/main" val="86159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15.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i=12; </a:t>
            </a:r>
          </a:p>
          <a:p>
            <a:r>
              <a:rPr lang="pt-BR" sz="3200" dirty="0"/>
              <a:t>While ( i &lt;n ){</a:t>
            </a:r>
          </a:p>
          <a:p>
            <a:r>
              <a:rPr lang="pt-BR" sz="3200" dirty="0"/>
              <a:t>   i = i^29;</a:t>
            </a:r>
          </a:p>
          <a:p>
            <a:r>
              <a:rPr lang="pt-BR" sz="3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D0E3B-58F4-87B0-9CE4-E90CF417CB63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29 log 12 N )</a:t>
            </a:r>
          </a:p>
        </p:txBody>
      </p:sp>
    </p:spTree>
    <p:extLst>
      <p:ext uri="{BB962C8B-B14F-4D97-AF65-F5344CB8AC3E}">
        <p14:creationId xmlns:p14="http://schemas.microsoft.com/office/powerpoint/2010/main" val="401595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16.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i=n; </a:t>
            </a:r>
          </a:p>
          <a:p>
            <a:r>
              <a:rPr lang="pt-BR" sz="3200" dirty="0"/>
              <a:t>While ( i &gt; 23 ){</a:t>
            </a:r>
          </a:p>
          <a:p>
            <a:r>
              <a:rPr lang="pt-BR" sz="3200" dirty="0"/>
              <a:t>   i = i^(1/2);</a:t>
            </a:r>
          </a:p>
          <a:p>
            <a:r>
              <a:rPr lang="pt-BR" sz="3200" dirty="0"/>
              <a:t>   i = i^(1/3);</a:t>
            </a:r>
          </a:p>
          <a:p>
            <a:r>
              <a:rPr lang="pt-BR" sz="3200" dirty="0"/>
              <a:t>   i = i^(1/5);</a:t>
            </a:r>
          </a:p>
          <a:p>
            <a:r>
              <a:rPr lang="pt-BR" sz="3200" dirty="0"/>
              <a:t>   i = i^5;</a:t>
            </a:r>
          </a:p>
          <a:p>
            <a:r>
              <a:rPr lang="pt-BR" sz="3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ABCF79-71F4-B81A-F08E-5271C16A4BA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6 log 23 N)</a:t>
            </a:r>
          </a:p>
        </p:txBody>
      </p:sp>
    </p:spTree>
    <p:extLst>
      <p:ext uri="{BB962C8B-B14F-4D97-AF65-F5344CB8AC3E}">
        <p14:creationId xmlns:p14="http://schemas.microsoft.com/office/powerpoint/2010/main" val="20571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1. What is the time, space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 err="1"/>
              <a:t>int</a:t>
            </a:r>
            <a:r>
              <a:rPr lang="en-IN" sz="3200" dirty="0"/>
              <a:t> a = 0, b = 0; </a:t>
            </a:r>
          </a:p>
          <a:p>
            <a:r>
              <a:rPr lang="en-IN" sz="3200" dirty="0"/>
              <a:t>for (</a:t>
            </a:r>
            <a:r>
              <a:rPr lang="en-IN" sz="3200" dirty="0" err="1"/>
              <a:t>i</a:t>
            </a:r>
            <a:r>
              <a:rPr lang="en-IN" sz="3200" dirty="0"/>
              <a:t> = 0; </a:t>
            </a:r>
            <a:r>
              <a:rPr lang="en-IN" sz="3200" dirty="0" err="1"/>
              <a:t>i</a:t>
            </a:r>
            <a:r>
              <a:rPr lang="en-IN" sz="3200" dirty="0"/>
              <a:t> &lt; N; </a:t>
            </a:r>
            <a:r>
              <a:rPr lang="en-IN" sz="3200" dirty="0" err="1"/>
              <a:t>i</a:t>
            </a:r>
            <a:r>
              <a:rPr lang="en-IN" sz="3200" dirty="0"/>
              <a:t>++) { </a:t>
            </a:r>
          </a:p>
          <a:p>
            <a:r>
              <a:rPr lang="en-IN" sz="3200" dirty="0"/>
              <a:t>	a = a + 10; </a:t>
            </a:r>
          </a:p>
          <a:p>
            <a:r>
              <a:rPr lang="en-IN" sz="3200" dirty="0"/>
              <a:t>} </a:t>
            </a:r>
          </a:p>
          <a:p>
            <a:r>
              <a:rPr lang="en-IN" sz="3200" dirty="0"/>
              <a:t>for (j = 0; j &lt; M; j++) { </a:t>
            </a:r>
          </a:p>
          <a:p>
            <a:r>
              <a:rPr lang="en-IN" sz="3200" dirty="0"/>
              <a:t>	b = b </a:t>
            </a:r>
            <a:r>
              <a:rPr lang="en-IN" sz="3200"/>
              <a:t>+ 20; </a:t>
            </a:r>
            <a:endParaRPr lang="en-IN" sz="3200" dirty="0"/>
          </a:p>
          <a:p>
            <a:r>
              <a:rPr lang="en-IN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3451E-4AA8-10F4-027F-A263EC3A1CD1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1. O(N + M) time, O(1)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0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17.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for(i=1;i&lt;=n*n;i=i+5)</a:t>
            </a:r>
          </a:p>
          <a:p>
            <a:r>
              <a:rPr lang="pt-BR" sz="3200" dirty="0"/>
              <a:t> for (j = n; j&gt;7; j=j</a:t>
            </a:r>
            <a:r>
              <a:rPr lang="pt-BR" sz="3200" baseline="30000" dirty="0"/>
              <a:t>1/9</a:t>
            </a:r>
            <a:r>
              <a:rPr lang="pt-BR" sz="3200" dirty="0"/>
              <a:t> )</a:t>
            </a:r>
          </a:p>
          <a:p>
            <a:r>
              <a:rPr lang="pt-BR" sz="3200" dirty="0"/>
              <a:t>      X = Y + Z;</a:t>
            </a:r>
          </a:p>
          <a:p>
            <a:r>
              <a:rPr lang="pt-BR" sz="3200" dirty="0"/>
              <a:t>       </a:t>
            </a:r>
          </a:p>
          <a:p>
            <a:r>
              <a:rPr lang="pt-BR" sz="3200" dirty="0"/>
              <a:t>     </a:t>
            </a:r>
            <a:endParaRPr lang="pt-BR" sz="3200" baseline="30000" dirty="0"/>
          </a:p>
          <a:p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7487E-917B-1CC9-CA98-C3E3A633684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(n^2)/5 * log 9 log 7 n or O(n^2 log </a:t>
            </a:r>
            <a:r>
              <a:rPr lang="en-IN" dirty="0" err="1"/>
              <a:t>log</a:t>
            </a:r>
            <a:r>
              <a:rPr lang="en-IN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68507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18.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for(i=1;i&lt;=n;i=i++)</a:t>
            </a:r>
          </a:p>
          <a:p>
            <a:r>
              <a:rPr lang="pt-BR" sz="3200" dirty="0"/>
              <a:t> for (i = 1; i&lt;=n</a:t>
            </a:r>
            <a:r>
              <a:rPr lang="pt-BR" sz="3200" baseline="30000" dirty="0"/>
              <a:t>2</a:t>
            </a:r>
            <a:r>
              <a:rPr lang="pt-BR" sz="3200" dirty="0"/>
              <a:t>;i++)</a:t>
            </a:r>
          </a:p>
          <a:p>
            <a:r>
              <a:rPr lang="pt-BR" sz="3200" dirty="0"/>
              <a:t>   for (i = 1; i&lt;=n</a:t>
            </a:r>
            <a:r>
              <a:rPr lang="pt-BR" sz="3200" baseline="30000" dirty="0"/>
              <a:t>3</a:t>
            </a:r>
            <a:r>
              <a:rPr lang="pt-BR" sz="3200" dirty="0"/>
              <a:t>;i++)</a:t>
            </a:r>
          </a:p>
          <a:p>
            <a:r>
              <a:rPr lang="pt-BR" sz="3200" dirty="0"/>
              <a:t>      X = Y + Z;</a:t>
            </a:r>
          </a:p>
          <a:p>
            <a:r>
              <a:rPr lang="pt-BR" sz="3200" dirty="0"/>
              <a:t>       </a:t>
            </a:r>
          </a:p>
          <a:p>
            <a:r>
              <a:rPr lang="pt-BR" sz="3200" dirty="0"/>
              <a:t>     </a:t>
            </a:r>
            <a:endParaRPr lang="pt-BR" sz="3200" baseline="30000" dirty="0"/>
          </a:p>
          <a:p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0EF8F-F5A9-D02B-2EBD-04D9DFF7459D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O(n3)</a:t>
            </a:r>
          </a:p>
        </p:txBody>
      </p:sp>
    </p:spTree>
    <p:extLst>
      <p:ext uri="{BB962C8B-B14F-4D97-AF65-F5344CB8AC3E}">
        <p14:creationId xmlns:p14="http://schemas.microsoft.com/office/powerpoint/2010/main" val="183571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19.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for(i=1;i</a:t>
            </a:r>
            <a:r>
              <a:rPr lang="pt-BR" sz="3200" baseline="30000" dirty="0"/>
              <a:t>2</a:t>
            </a:r>
            <a:r>
              <a:rPr lang="pt-BR" sz="3200" dirty="0"/>
              <a:t>&lt;=n;i=i++)</a:t>
            </a:r>
          </a:p>
          <a:p>
            <a:r>
              <a:rPr lang="pt-BR" sz="3200" dirty="0"/>
              <a:t> for (j = 1; j</a:t>
            </a:r>
            <a:r>
              <a:rPr lang="pt-BR" sz="3200" baseline="30000" dirty="0"/>
              <a:t>25</a:t>
            </a:r>
            <a:r>
              <a:rPr lang="pt-BR" sz="3200" dirty="0"/>
              <a:t>&lt;=n</a:t>
            </a:r>
            <a:r>
              <a:rPr lang="pt-BR" sz="3200" baseline="30000" dirty="0"/>
              <a:t>5</a:t>
            </a:r>
            <a:r>
              <a:rPr lang="pt-BR" sz="3200" dirty="0"/>
              <a:t>;j++)</a:t>
            </a:r>
          </a:p>
          <a:p>
            <a:r>
              <a:rPr lang="pt-BR" sz="3200" dirty="0"/>
              <a:t>   for (k = 1; k</a:t>
            </a:r>
            <a:r>
              <a:rPr lang="pt-BR" sz="3200" baseline="30000" dirty="0"/>
              <a:t>75</a:t>
            </a:r>
            <a:r>
              <a:rPr lang="pt-BR" sz="3200"/>
              <a:t>&lt;=n</a:t>
            </a:r>
            <a:r>
              <a:rPr lang="pt-BR" sz="3200" baseline="30000"/>
              <a:t>10</a:t>
            </a:r>
            <a:r>
              <a:rPr lang="pt-BR" sz="3200"/>
              <a:t>;k++)</a:t>
            </a:r>
            <a:endParaRPr lang="pt-BR" sz="3200" dirty="0"/>
          </a:p>
          <a:p>
            <a:r>
              <a:rPr lang="pt-BR" sz="3200" dirty="0"/>
              <a:t>      X = Y + Z;</a:t>
            </a:r>
          </a:p>
          <a:p>
            <a:r>
              <a:rPr lang="pt-BR" sz="3200" dirty="0"/>
              <a:t>       </a:t>
            </a:r>
          </a:p>
          <a:p>
            <a:r>
              <a:rPr lang="pt-BR" sz="3200" dirty="0"/>
              <a:t>     </a:t>
            </a:r>
            <a:endParaRPr lang="pt-BR" sz="3200" baseline="30000" dirty="0"/>
          </a:p>
          <a:p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23E72-1BA6-C33A-EC93-A9A07B16C92D}"/>
              </a:ext>
            </a:extLst>
          </p:cNvPr>
          <p:cNvSpPr txBox="1"/>
          <p:nvPr/>
        </p:nvSpPr>
        <p:spPr>
          <a:xfrm>
            <a:off x="2677886" y="4115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O(n^(5/6))</a:t>
            </a:r>
          </a:p>
        </p:txBody>
      </p:sp>
    </p:spTree>
    <p:extLst>
      <p:ext uri="{BB962C8B-B14F-4D97-AF65-F5344CB8AC3E}">
        <p14:creationId xmlns:p14="http://schemas.microsoft.com/office/powerpoint/2010/main" val="517000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20.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 err="1"/>
              <a:t>int</a:t>
            </a:r>
            <a:r>
              <a:rPr lang="en-IN" sz="3200" dirty="0"/>
              <a:t> fun1 (</a:t>
            </a:r>
            <a:r>
              <a:rPr lang="en-IN" sz="3200" dirty="0" err="1"/>
              <a:t>int</a:t>
            </a:r>
            <a:r>
              <a:rPr lang="en-IN" sz="3200" dirty="0"/>
              <a:t> n){</a:t>
            </a:r>
            <a:br>
              <a:rPr lang="en-IN" sz="3200" dirty="0"/>
            </a:br>
            <a:r>
              <a:rPr lang="en-IN" sz="3200" dirty="0"/>
              <a:t>      </a:t>
            </a: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, j, k, p, q = 0;</a:t>
            </a:r>
            <a:br>
              <a:rPr lang="en-IN" sz="3200" dirty="0"/>
            </a:br>
            <a:r>
              <a:rPr lang="en-IN" sz="3200" dirty="0"/>
              <a:t>      for (</a:t>
            </a:r>
            <a:r>
              <a:rPr lang="en-IN" sz="3200" dirty="0" err="1"/>
              <a:t>i</a:t>
            </a:r>
            <a:r>
              <a:rPr lang="en-IN" sz="3200" dirty="0"/>
              <a:t> = 1; </a:t>
            </a:r>
            <a:r>
              <a:rPr lang="en-IN" sz="3200" dirty="0" err="1"/>
              <a:t>i</a:t>
            </a:r>
            <a:r>
              <a:rPr lang="en-IN" sz="3200" dirty="0"/>
              <a:t> &lt; n; ++</a:t>
            </a:r>
            <a:r>
              <a:rPr lang="en-IN" sz="3200" dirty="0" err="1"/>
              <a:t>i</a:t>
            </a:r>
            <a:r>
              <a:rPr lang="en-IN" sz="3200" dirty="0"/>
              <a:t>) {</a:t>
            </a:r>
            <a:br>
              <a:rPr lang="en-IN" sz="3200" dirty="0"/>
            </a:br>
            <a:r>
              <a:rPr lang="en-IN" sz="3200" dirty="0"/>
              <a:t>            p = 0;</a:t>
            </a:r>
            <a:br>
              <a:rPr lang="en-IN" sz="3200" dirty="0"/>
            </a:br>
            <a:r>
              <a:rPr lang="en-IN" sz="3200" dirty="0"/>
              <a:t>           for(j = n; j &gt; 1; j = j/2)</a:t>
            </a:r>
            <a:br>
              <a:rPr lang="en-IN" sz="3200" dirty="0"/>
            </a:br>
            <a:r>
              <a:rPr lang="en-IN" sz="3200" dirty="0"/>
              <a:t>                 ++p;</a:t>
            </a:r>
            <a:br>
              <a:rPr lang="en-IN" sz="3200" dirty="0"/>
            </a:br>
            <a:r>
              <a:rPr lang="en-IN" sz="3200" dirty="0"/>
              <a:t>           for(k =1; k &lt; p; k = k*2)</a:t>
            </a:r>
            <a:br>
              <a:rPr lang="en-IN" sz="3200" dirty="0"/>
            </a:br>
            <a:r>
              <a:rPr lang="en-IN" sz="3200" dirty="0"/>
              <a:t>                ++q;</a:t>
            </a:r>
            <a:br>
              <a:rPr lang="en-IN" sz="3200" dirty="0"/>
            </a:br>
            <a:r>
              <a:rPr lang="en-IN" sz="3200" dirty="0"/>
              <a:t>      }</a:t>
            </a:r>
            <a:br>
              <a:rPr lang="en-IN" sz="3200" dirty="0"/>
            </a:br>
            <a:r>
              <a:rPr lang="en-IN" sz="3200" dirty="0"/>
              <a:t>      return q;</a:t>
            </a:r>
            <a:br>
              <a:rPr lang="en-IN" sz="3200" dirty="0"/>
            </a:br>
            <a:r>
              <a:rPr lang="en-IN" sz="3200" dirty="0"/>
              <a:t>}</a:t>
            </a:r>
            <a:r>
              <a:rPr lang="pt-BR" sz="3200" dirty="0"/>
              <a:t>       </a:t>
            </a:r>
          </a:p>
          <a:p>
            <a:r>
              <a:rPr lang="pt-BR" sz="3200" dirty="0"/>
              <a:t>     </a:t>
            </a:r>
            <a:endParaRPr lang="pt-BR" sz="3200" baseline="30000" dirty="0"/>
          </a:p>
          <a:p>
            <a:endParaRPr lang="pt-B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4C4A5-646B-EB3A-537D-EC8EA430AF37}"/>
              </a:ext>
            </a:extLst>
          </p:cNvPr>
          <p:cNvSpPr txBox="1"/>
          <p:nvPr/>
        </p:nvSpPr>
        <p:spPr>
          <a:xfrm>
            <a:off x="6096000" y="5856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 log(log n)</a:t>
            </a:r>
          </a:p>
        </p:txBody>
      </p:sp>
    </p:spTree>
    <p:extLst>
      <p:ext uri="{BB962C8B-B14F-4D97-AF65-F5344CB8AC3E}">
        <p14:creationId xmlns:p14="http://schemas.microsoft.com/office/powerpoint/2010/main" val="3384085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Complexity Analysis of Recursive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28687" y="1605647"/>
            <a:ext cx="1028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Time complexity of a recursive function can be written as a mathematical recurrence relation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A recurrence relation is an equation that recursively defines a sequence where the next term is a function of the previous terms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Expressing </a:t>
            </a:r>
            <a:r>
              <a:rPr lang="en-IN" sz="2400" dirty="0" err="1"/>
              <a:t>F</a:t>
            </a:r>
            <a:r>
              <a:rPr lang="en-IN" sz="2400" baseline="-25000" dirty="0" err="1"/>
              <a:t>n</a:t>
            </a:r>
            <a:r>
              <a:rPr lang="en-IN" sz="2400" dirty="0"/>
              <a:t> as some combination of F</a:t>
            </a:r>
            <a:r>
              <a:rPr lang="en-IN" sz="2400" baseline="-25000" dirty="0"/>
              <a:t>i</a:t>
            </a:r>
            <a:r>
              <a:rPr lang="en-IN" sz="2400" dirty="0"/>
              <a:t> with </a:t>
            </a:r>
            <a:r>
              <a:rPr lang="en-IN" sz="2400" dirty="0" err="1"/>
              <a:t>i</a:t>
            </a:r>
            <a:r>
              <a:rPr lang="en-IN" sz="2400" dirty="0"/>
              <a:t>&lt;n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 e.g. Factorial calculation, Fibonacci series generation</a:t>
            </a:r>
          </a:p>
        </p:txBody>
      </p:sp>
    </p:spTree>
    <p:extLst>
      <p:ext uri="{BB962C8B-B14F-4D97-AF65-F5344CB8AC3E}">
        <p14:creationId xmlns:p14="http://schemas.microsoft.com/office/powerpoint/2010/main" val="1563401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Ways for solving recurrences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Substitution Method</a:t>
            </a:r>
            <a:r>
              <a:rPr lang="en-IN" sz="2400" dirty="0"/>
              <a:t>: We make a guess for the solution and then we use mathematical induction to prove the guess is correct or incorrect.</a:t>
            </a:r>
          </a:p>
          <a:p>
            <a:pPr marL="342900" indent="-342900">
              <a:buAutoNum type="arabicPeriod"/>
            </a:pPr>
            <a:endParaRPr lang="en-IN" sz="2400" dirty="0"/>
          </a:p>
          <a:p>
            <a:pPr marL="342900" indent="-342900">
              <a:buAutoNum type="arabicPeriod"/>
            </a:pPr>
            <a:r>
              <a:rPr lang="en-IN" sz="2400" b="1" dirty="0"/>
              <a:t>Recurrence Tree Method:</a:t>
            </a:r>
            <a:r>
              <a:rPr lang="en-IN" sz="2400" dirty="0"/>
              <a:t> In this method, we draw a recurrence tree and calculate the time taken by every level of tree. Finally, we sum the work done at all levels.</a:t>
            </a:r>
          </a:p>
        </p:txBody>
      </p:sp>
    </p:spTree>
    <p:extLst>
      <p:ext uri="{BB962C8B-B14F-4D97-AF65-F5344CB8AC3E}">
        <p14:creationId xmlns:p14="http://schemas.microsoft.com/office/powerpoint/2010/main" val="299813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Definition: Fact(n):       if (n==0) then </a:t>
            </a:r>
          </a:p>
          <a:p>
            <a:r>
              <a:rPr lang="en-IN" sz="2400" dirty="0"/>
              <a:t>				return  1</a:t>
            </a:r>
          </a:p>
          <a:p>
            <a:r>
              <a:rPr lang="en-IN" sz="2400" dirty="0"/>
              <a:t>                                   	else </a:t>
            </a:r>
          </a:p>
          <a:p>
            <a:r>
              <a:rPr lang="en-IN" sz="2400" dirty="0"/>
              <a:t>				return n * Fact(n-1)</a:t>
            </a:r>
          </a:p>
          <a:p>
            <a:endParaRPr lang="en-IN" sz="2400" dirty="0"/>
          </a:p>
          <a:p>
            <a:r>
              <a:rPr lang="en-IN" sz="2400" dirty="0"/>
              <a:t>Assume 1 operation takes 1 unit of time</a:t>
            </a:r>
          </a:p>
          <a:p>
            <a:endParaRPr lang="en-IN" sz="2400" dirty="0"/>
          </a:p>
          <a:p>
            <a:r>
              <a:rPr lang="en-IN" sz="2400" dirty="0" err="1"/>
              <a:t>Comparision</a:t>
            </a:r>
            <a:r>
              <a:rPr lang="en-IN" sz="2400" dirty="0"/>
              <a:t> (n==0) -&gt; 1 Unit</a:t>
            </a:r>
          </a:p>
          <a:p>
            <a:r>
              <a:rPr lang="en-IN" sz="2400" dirty="0"/>
              <a:t>n-1		          -&gt; 1 Unit		3 Units of time</a:t>
            </a:r>
          </a:p>
          <a:p>
            <a:r>
              <a:rPr lang="en-IN" sz="2400" dirty="0"/>
              <a:t>*		          -&gt; 1 Unit  </a:t>
            </a:r>
          </a:p>
          <a:p>
            <a:endParaRPr lang="en-IN" sz="2400" dirty="0"/>
          </a:p>
          <a:p>
            <a:r>
              <a:rPr lang="en-IN" sz="2400" dirty="0"/>
              <a:t>As per definition,</a:t>
            </a:r>
          </a:p>
          <a:p>
            <a:r>
              <a:rPr lang="en-IN" sz="2400" dirty="0"/>
              <a:t>	T(n) = T(n-1) + 3</a:t>
            </a:r>
          </a:p>
          <a:p>
            <a:r>
              <a:rPr lang="en-IN" sz="2400" dirty="0"/>
              <a:t>	T(0) = 1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772025" y="3771900"/>
            <a:ext cx="200025" cy="10715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14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Complexity Analysis of Factorial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T(n) 	= T(n-1) + 3</a:t>
            </a:r>
          </a:p>
          <a:p>
            <a:r>
              <a:rPr lang="en-IN" sz="2400" dirty="0"/>
              <a:t>		= T(n-2) + 6</a:t>
            </a:r>
          </a:p>
          <a:p>
            <a:r>
              <a:rPr lang="en-IN" sz="2400" dirty="0"/>
              <a:t>		= T(n-3) + 9</a:t>
            </a:r>
          </a:p>
          <a:p>
            <a:r>
              <a:rPr lang="en-IN" sz="2400" dirty="0"/>
              <a:t>		   …….</a:t>
            </a:r>
          </a:p>
          <a:p>
            <a:r>
              <a:rPr lang="en-IN" sz="2400" dirty="0"/>
              <a:t>		= T(n-k) + 3 *k    ------  eq. 1</a:t>
            </a:r>
          </a:p>
          <a:p>
            <a:endParaRPr lang="en-IN" sz="2400" dirty="0"/>
          </a:p>
          <a:p>
            <a:r>
              <a:rPr lang="en-IN" sz="2400" dirty="0"/>
              <a:t>We want to go till (n-k) = 0 or k = n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Substituting k eq. 1,  T(n) = T(0) + 3 * n</a:t>
            </a:r>
          </a:p>
          <a:p>
            <a:r>
              <a:rPr lang="en-IN" sz="2400" dirty="0"/>
              <a:t> Since T(0) = 1,            T(n)  =  1 + 3 * n        which is   O(n)</a:t>
            </a:r>
          </a:p>
          <a:p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113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Definition: Fib(n):       if (n&lt;=1) then </a:t>
            </a:r>
          </a:p>
          <a:p>
            <a:r>
              <a:rPr lang="en-IN" sz="2400" dirty="0"/>
              <a:t>				    return  n</a:t>
            </a:r>
          </a:p>
          <a:p>
            <a:r>
              <a:rPr lang="en-IN" sz="2400" dirty="0"/>
              <a:t>                                                     else </a:t>
            </a:r>
          </a:p>
          <a:p>
            <a:r>
              <a:rPr lang="en-IN" sz="2400" dirty="0"/>
              <a:t>			                 return Fib(n-1) + Fib(n-2)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6336" y="2684085"/>
            <a:ext cx="77962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Assume 1 operation takes 1 unit of time</a:t>
            </a:r>
          </a:p>
          <a:p>
            <a:pPr lvl="0"/>
            <a:endParaRPr lang="en-IN" sz="2400" dirty="0">
              <a:solidFill>
                <a:prstClr val="black"/>
              </a:solidFill>
            </a:endParaRPr>
          </a:p>
          <a:p>
            <a:pPr lvl="0"/>
            <a:r>
              <a:rPr lang="en-IN" sz="2400" dirty="0" err="1">
                <a:solidFill>
                  <a:prstClr val="black"/>
                </a:solidFill>
              </a:rPr>
              <a:t>Comparision</a:t>
            </a:r>
            <a:r>
              <a:rPr lang="en-IN" sz="2400" dirty="0">
                <a:solidFill>
                  <a:prstClr val="black"/>
                </a:solidFill>
              </a:rPr>
              <a:t> (n&lt;=0) -&gt; 1 Unit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n-1		          -&gt; 1 Unit		4 Units of time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n-2		          -&gt; 1 Unit  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+		          -&gt; 1Unit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74442" y="3514725"/>
            <a:ext cx="283371" cy="1314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176336" y="50596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As per definition,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T(n) = T(n-1) + T(n-2) + 4</a:t>
            </a:r>
          </a:p>
          <a:p>
            <a:pPr lvl="0"/>
            <a:r>
              <a:rPr lang="en-IN" sz="2400" dirty="0">
                <a:solidFill>
                  <a:prstClr val="black"/>
                </a:solidFill>
              </a:rPr>
              <a:t>	T(0) = T(1) = 1</a:t>
            </a:r>
          </a:p>
        </p:txBody>
      </p:sp>
    </p:spTree>
    <p:extLst>
      <p:ext uri="{BB962C8B-B14F-4D97-AF65-F5344CB8AC3E}">
        <p14:creationId xmlns:p14="http://schemas.microsoft.com/office/powerpoint/2010/main" val="635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242888"/>
            <a:ext cx="1100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Complexity Analysis of Fibonacci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813" y="1114425"/>
            <a:ext cx="107870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T(n) 	= T(n-1) + T(n-2) + 4      </a:t>
            </a:r>
          </a:p>
          <a:p>
            <a:r>
              <a:rPr lang="en-IN" sz="2400" dirty="0"/>
              <a:t>                           Since, T(n-1) ≈ T(n-2)</a:t>
            </a:r>
          </a:p>
          <a:p>
            <a:r>
              <a:rPr lang="en-IN" sz="2400" dirty="0"/>
              <a:t>	T(n)	=2*(T(n-2)) + C  , Similarly</a:t>
            </a:r>
          </a:p>
          <a:p>
            <a:r>
              <a:rPr lang="en-IN" sz="2400" dirty="0"/>
              <a:t>		= 2*(2*T(n-4) +C) +C   </a:t>
            </a:r>
          </a:p>
          <a:p>
            <a:r>
              <a:rPr lang="en-IN" sz="2400" dirty="0"/>
              <a:t>		= 4*(T(n-4)  + 3*C)</a:t>
            </a:r>
          </a:p>
          <a:p>
            <a:r>
              <a:rPr lang="en-IN" sz="2400" dirty="0"/>
              <a:t>		= 8*(T(n-6) + 7*C)</a:t>
            </a:r>
          </a:p>
          <a:p>
            <a:r>
              <a:rPr lang="en-IN" sz="2400" dirty="0"/>
              <a:t>		= 16*(T(n-8) + 15*C)</a:t>
            </a:r>
          </a:p>
          <a:p>
            <a:r>
              <a:rPr lang="en-IN" sz="2400" dirty="0"/>
              <a:t>  		=	…….</a:t>
            </a:r>
          </a:p>
          <a:p>
            <a:r>
              <a:rPr lang="en-IN" sz="2400" dirty="0"/>
              <a:t>		=2</a:t>
            </a:r>
            <a:r>
              <a:rPr lang="en-IN" sz="2400" baseline="30000" dirty="0"/>
              <a:t>k</a:t>
            </a:r>
            <a:r>
              <a:rPr lang="en-IN" sz="2400" dirty="0"/>
              <a:t>*(T(n-2*k) + (2</a:t>
            </a:r>
            <a:r>
              <a:rPr lang="en-IN" sz="2400" baseline="30000" dirty="0"/>
              <a:t>k</a:t>
            </a:r>
            <a:r>
              <a:rPr lang="en-IN" sz="2400" dirty="0"/>
              <a:t> – 1)*C )   	------  eq. 1</a:t>
            </a:r>
          </a:p>
          <a:p>
            <a:endParaRPr lang="en-IN" sz="2400" dirty="0"/>
          </a:p>
          <a:p>
            <a:r>
              <a:rPr lang="en-IN" sz="2400" dirty="0"/>
              <a:t>We want to go till (n-2*k) = 0 or k = n/2     	</a:t>
            </a:r>
          </a:p>
          <a:p>
            <a:endParaRPr lang="en-IN" sz="2400" dirty="0"/>
          </a:p>
          <a:p>
            <a:r>
              <a:rPr lang="en-IN" sz="2400" dirty="0"/>
              <a:t>Substituting k eq. 1,  T(n) = 2</a:t>
            </a:r>
            <a:r>
              <a:rPr lang="en-IN" sz="2400" baseline="30000" dirty="0"/>
              <a:t>n/2</a:t>
            </a:r>
            <a:r>
              <a:rPr lang="en-IN" sz="2400" dirty="0"/>
              <a:t> *(T(0) + (2</a:t>
            </a:r>
            <a:r>
              <a:rPr lang="en-IN" sz="2400" baseline="30000" dirty="0"/>
              <a:t>n/2</a:t>
            </a:r>
            <a:r>
              <a:rPr lang="en-IN" sz="2400" dirty="0"/>
              <a:t> -1)*C)</a:t>
            </a:r>
            <a:endParaRPr lang="en-IN" sz="2400" baseline="30000" dirty="0"/>
          </a:p>
          <a:p>
            <a:r>
              <a:rPr lang="en-IN" sz="2400" dirty="0"/>
              <a:t> Since T(0) = 1,            T(n)  = 2</a:t>
            </a:r>
            <a:r>
              <a:rPr lang="en-IN" sz="2400" baseline="30000" dirty="0"/>
              <a:t>n/2</a:t>
            </a:r>
            <a:r>
              <a:rPr lang="en-IN" sz="2400" dirty="0"/>
              <a:t> *(1+ (2</a:t>
            </a:r>
            <a:r>
              <a:rPr lang="en-IN" sz="2400" baseline="30000" dirty="0"/>
              <a:t>n/2</a:t>
            </a:r>
            <a:r>
              <a:rPr lang="en-IN" sz="2400" dirty="0"/>
              <a:t> -1)*C)  which is   O(2</a:t>
            </a:r>
            <a:r>
              <a:rPr lang="en-IN" sz="2400" baseline="30000" dirty="0"/>
              <a:t>n</a:t>
            </a:r>
            <a:r>
              <a:rPr lang="en-IN" sz="2400" dirty="0"/>
              <a:t>)</a:t>
            </a:r>
          </a:p>
          <a:p>
            <a:r>
              <a:rPr lang="en-I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51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22" y="1822636"/>
            <a:ext cx="10376083" cy="42419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6141" y="201706"/>
            <a:ext cx="87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Understanding auxiliary space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1122" y="921026"/>
            <a:ext cx="277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Array rotation</a:t>
            </a:r>
          </a:p>
        </p:txBody>
      </p:sp>
    </p:spTree>
    <p:extLst>
      <p:ext uri="{BB962C8B-B14F-4D97-AF65-F5344CB8AC3E}">
        <p14:creationId xmlns:p14="http://schemas.microsoft.com/office/powerpoint/2010/main" val="237550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21.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 err="1"/>
              <a:t>def</a:t>
            </a:r>
            <a:r>
              <a:rPr lang="en-IN" sz="3200" dirty="0"/>
              <a:t> </a:t>
            </a:r>
            <a:r>
              <a:rPr lang="en-IN" sz="3200" dirty="0" err="1"/>
              <a:t>gcd</a:t>
            </a:r>
            <a:r>
              <a:rPr lang="en-IN" sz="3200" dirty="0"/>
              <a:t>(a, b):</a:t>
            </a:r>
          </a:p>
          <a:p>
            <a:r>
              <a:rPr lang="en-IN" sz="3200" dirty="0"/>
              <a:t>	if (a &lt; b) swap(a, b)</a:t>
            </a:r>
          </a:p>
          <a:p>
            <a:r>
              <a:rPr lang="en-IN" sz="3200" dirty="0"/>
              <a:t>	if (b == 0) return a;</a:t>
            </a:r>
          </a:p>
          <a:p>
            <a:r>
              <a:rPr lang="en-IN" sz="3200" dirty="0"/>
              <a:t>	else return </a:t>
            </a:r>
            <a:r>
              <a:rPr lang="en-IN" sz="3200" dirty="0" err="1"/>
              <a:t>gcd</a:t>
            </a:r>
            <a:r>
              <a:rPr lang="en-IN" sz="3200" dirty="0"/>
              <a:t>(b, a % b)</a:t>
            </a:r>
            <a:endParaRPr lang="pt-B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DBFCF-1690-174B-A6DF-106A3C2B7C7F}"/>
              </a:ext>
            </a:extLst>
          </p:cNvPr>
          <p:cNvSpPr txBox="1"/>
          <p:nvPr/>
        </p:nvSpPr>
        <p:spPr>
          <a:xfrm>
            <a:off x="2144486" y="53452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N) where n is maximum between a and b</a:t>
            </a:r>
          </a:p>
        </p:txBody>
      </p:sp>
    </p:spTree>
    <p:extLst>
      <p:ext uri="{BB962C8B-B14F-4D97-AF65-F5344CB8AC3E}">
        <p14:creationId xmlns:p14="http://schemas.microsoft.com/office/powerpoint/2010/main" val="249170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6141" y="201706"/>
            <a:ext cx="878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Understanding auxiliary space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1122" y="921026"/>
            <a:ext cx="277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/>
              <a:t>Array rotation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06" y="1578791"/>
            <a:ext cx="3601853" cy="55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22" y="2327873"/>
            <a:ext cx="10383428" cy="2391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244" y="4915307"/>
            <a:ext cx="3566274" cy="11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2.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int a = 0; </a:t>
            </a:r>
          </a:p>
          <a:p>
            <a:r>
              <a:rPr lang="pt-BR" sz="3200" dirty="0"/>
              <a:t>for (i = 0; i &lt; N; i++) { </a:t>
            </a:r>
          </a:p>
          <a:p>
            <a:r>
              <a:rPr lang="pt-BR" sz="3200" dirty="0"/>
              <a:t>	for (j = N; j &gt; i; j--) { </a:t>
            </a:r>
          </a:p>
          <a:p>
            <a:r>
              <a:rPr lang="pt-BR" sz="3200" dirty="0"/>
              <a:t>		a = a + i + j; </a:t>
            </a:r>
          </a:p>
          <a:p>
            <a:r>
              <a:rPr lang="pt-BR" sz="3200" dirty="0"/>
              <a:t>	} </a:t>
            </a:r>
          </a:p>
          <a:p>
            <a:r>
              <a:rPr lang="pt-BR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8F9D2A-8877-7B71-4988-8AFAC47DF928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O(N*N)</a:t>
            </a:r>
          </a:p>
        </p:txBody>
      </p:sp>
    </p:spTree>
    <p:extLst>
      <p:ext uri="{BB962C8B-B14F-4D97-AF65-F5344CB8AC3E}">
        <p14:creationId xmlns:p14="http://schemas.microsoft.com/office/powerpoint/2010/main" val="24727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3.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int i, j, k = 0; </a:t>
            </a:r>
          </a:p>
          <a:p>
            <a:r>
              <a:rPr lang="pt-BR" sz="3200" dirty="0"/>
              <a:t>for (i = n / 2; i &lt;= n; i++) { </a:t>
            </a:r>
          </a:p>
          <a:p>
            <a:r>
              <a:rPr lang="pt-BR" sz="3200" dirty="0"/>
              <a:t>	for (j = 2; j &lt;= n; j = j * 2) { </a:t>
            </a:r>
          </a:p>
          <a:p>
            <a:r>
              <a:rPr lang="pt-BR" sz="3200" dirty="0"/>
              <a:t>		k = k + n / 2; </a:t>
            </a:r>
          </a:p>
          <a:p>
            <a:r>
              <a:rPr lang="pt-BR" sz="3200" dirty="0"/>
              <a:t>	} </a:t>
            </a:r>
          </a:p>
          <a:p>
            <a:r>
              <a:rPr lang="pt-BR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181A6-6184-FA0E-EDBE-11CF740A8C1B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</a:t>
            </a:r>
            <a:r>
              <a:rPr lang="en-IN" dirty="0" err="1"/>
              <a:t>nLogn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43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3036" y="584538"/>
            <a:ext cx="111072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4.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int a = 0, i = N; </a:t>
            </a:r>
          </a:p>
          <a:p>
            <a:r>
              <a:rPr lang="pt-BR" sz="3200" dirty="0"/>
              <a:t>while (i &gt; 0) { </a:t>
            </a:r>
          </a:p>
          <a:p>
            <a:r>
              <a:rPr lang="pt-BR" sz="3200" dirty="0"/>
              <a:t>	a += i; </a:t>
            </a:r>
          </a:p>
          <a:p>
            <a:r>
              <a:rPr lang="pt-BR" sz="3200" dirty="0"/>
              <a:t>	i /= 2; </a:t>
            </a:r>
          </a:p>
          <a:p>
            <a:r>
              <a:rPr lang="pt-BR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B95AB-759E-910B-09C6-FC2DC5F5B7DD}"/>
              </a:ext>
            </a:extLst>
          </p:cNvPr>
          <p:cNvSpPr txBox="1"/>
          <p:nvPr/>
        </p:nvSpPr>
        <p:spPr>
          <a:xfrm>
            <a:off x="2800701" y="573649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29106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5.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void fun(int n, int k) </a:t>
            </a:r>
          </a:p>
          <a:p>
            <a:r>
              <a:rPr lang="pt-BR" sz="3200" dirty="0"/>
              <a:t>{ </a:t>
            </a:r>
          </a:p>
          <a:p>
            <a:r>
              <a:rPr lang="pt-BR" sz="3200" dirty="0"/>
              <a:t>	for (int i=1; i&lt;=n; i++) </a:t>
            </a:r>
          </a:p>
          <a:p>
            <a:r>
              <a:rPr lang="pt-BR" sz="3200" dirty="0"/>
              <a:t>	{ </a:t>
            </a:r>
          </a:p>
          <a:p>
            <a:r>
              <a:rPr lang="pt-BR" sz="3200" dirty="0"/>
              <a:t>	int p = pow(i, k); </a:t>
            </a:r>
          </a:p>
          <a:p>
            <a:r>
              <a:rPr lang="pt-BR" sz="3200" dirty="0"/>
              <a:t>	for (int j=1; j&lt;=p; j++) </a:t>
            </a:r>
          </a:p>
          <a:p>
            <a:r>
              <a:rPr lang="pt-BR" sz="3200" dirty="0"/>
              <a:t>	{ </a:t>
            </a:r>
          </a:p>
          <a:p>
            <a:r>
              <a:rPr lang="pt-BR" sz="3200" dirty="0"/>
              <a:t>		// Some O(1) work </a:t>
            </a:r>
          </a:p>
          <a:p>
            <a:r>
              <a:rPr lang="pt-BR" sz="3200" dirty="0"/>
              <a:t>	} </a:t>
            </a:r>
          </a:p>
          <a:p>
            <a:r>
              <a:rPr lang="pt-BR" sz="3200" dirty="0"/>
              <a:t>	} </a:t>
            </a:r>
          </a:p>
          <a:p>
            <a:r>
              <a:rPr lang="pt-BR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D54B8-A597-68B7-59FF-F78D6FD1C220}"/>
              </a:ext>
            </a:extLst>
          </p:cNvPr>
          <p:cNvSpPr txBox="1"/>
          <p:nvPr/>
        </p:nvSpPr>
        <p:spPr>
          <a:xfrm>
            <a:off x="2800701" y="5730885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O(n^(k+1))</a:t>
            </a:r>
          </a:p>
        </p:txBody>
      </p:sp>
    </p:spTree>
    <p:extLst>
      <p:ext uri="{BB962C8B-B14F-4D97-AF65-F5344CB8AC3E}">
        <p14:creationId xmlns:p14="http://schemas.microsoft.com/office/powerpoint/2010/main" val="172748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6142" y="363915"/>
            <a:ext cx="111072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6. What is the time complexity of following code:</a:t>
            </a:r>
            <a:endParaRPr lang="en-IN" sz="3200" dirty="0"/>
          </a:p>
          <a:p>
            <a:endParaRPr lang="en-IN" sz="3200" dirty="0"/>
          </a:p>
          <a:p>
            <a:r>
              <a:rPr lang="pt-BR" sz="3200" dirty="0"/>
              <a:t>int result=0;                           </a:t>
            </a:r>
          </a:p>
          <a:p>
            <a:r>
              <a:rPr lang="pt-BR" sz="3200" dirty="0"/>
              <a:t>for (int i=0; i&lt;N; i++)</a:t>
            </a:r>
          </a:p>
          <a:p>
            <a:r>
              <a:rPr lang="pt-BR" sz="3200" dirty="0"/>
              <a:t>for (int j=i; j&lt;N; j++) {             </a:t>
            </a:r>
          </a:p>
          <a:p>
            <a:r>
              <a:rPr lang="pt-BR" sz="3200" dirty="0"/>
              <a:t>for (int k=0; k&lt;M; k++) {           </a:t>
            </a:r>
          </a:p>
          <a:p>
            <a:r>
              <a:rPr lang="pt-BR" sz="3200" dirty="0"/>
              <a:t>int x=0;                          </a:t>
            </a:r>
          </a:p>
          <a:p>
            <a:r>
              <a:rPr lang="pt-BR" sz="3200" dirty="0"/>
              <a:t>while (x&lt;N) { result++; x+=3; }</a:t>
            </a:r>
          </a:p>
          <a:p>
            <a:r>
              <a:rPr lang="pt-BR" sz="3200" dirty="0"/>
              <a:t>}</a:t>
            </a:r>
          </a:p>
          <a:p>
            <a:r>
              <a:rPr lang="pt-BR" sz="3200" dirty="0"/>
              <a:t>for (int k=0; k&lt;2*M; k++)</a:t>
            </a:r>
          </a:p>
          <a:p>
            <a:r>
              <a:rPr lang="pt-BR" sz="3200" dirty="0"/>
              <a:t>if (k%7 == 4) result++;           </a:t>
            </a:r>
          </a:p>
          <a:p>
            <a:r>
              <a:rPr lang="pt-BR" sz="3200" dirty="0"/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382EBD-27DE-1562-EE37-776CDF9B9EE1}"/>
              </a:ext>
            </a:extLst>
          </p:cNvPr>
          <p:cNvSpPr txBox="1"/>
          <p:nvPr/>
        </p:nvSpPr>
        <p:spPr>
          <a:xfrm>
            <a:off x="5032272" y="6124753"/>
            <a:ext cx="6095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O(MN^3)</a:t>
            </a:r>
          </a:p>
        </p:txBody>
      </p:sp>
    </p:spTree>
    <p:extLst>
      <p:ext uri="{BB962C8B-B14F-4D97-AF65-F5344CB8AC3E}">
        <p14:creationId xmlns:p14="http://schemas.microsoft.com/office/powerpoint/2010/main" val="42746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2077</Words>
  <Application>Microsoft Office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Aman Singh</cp:lastModifiedBy>
  <cp:revision>45</cp:revision>
  <dcterms:created xsi:type="dcterms:W3CDTF">2020-08-02T07:47:32Z</dcterms:created>
  <dcterms:modified xsi:type="dcterms:W3CDTF">2025-07-15T05:05:17Z</dcterms:modified>
</cp:coreProperties>
</file>