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4"/>
  </p:notes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85" r:id="rId20"/>
    <p:sldId id="283" r:id="rId21"/>
    <p:sldId id="284" r:id="rId22"/>
    <p:sldId id="286" r:id="rId23"/>
    <p:sldId id="276" r:id="rId24"/>
    <p:sldId id="281" r:id="rId25"/>
    <p:sldId id="282" r:id="rId26"/>
    <p:sldId id="277" r:id="rId27"/>
    <p:sldId id="278" r:id="rId28"/>
    <p:sldId id="279" r:id="rId29"/>
    <p:sldId id="280" r:id="rId30"/>
    <p:sldId id="287" r:id="rId31"/>
    <p:sldId id="288" r:id="rId32"/>
    <p:sldId id="289" r:id="rId3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34615" autoAdjust="0"/>
    <p:restoredTop sz="96029" autoAdjust="0"/>
  </p:normalViewPr>
  <p:slideViewPr>
    <p:cSldViewPr>
      <p:cViewPr>
        <p:scale>
          <a:sx n="70" d="100"/>
          <a:sy n="70" d="100"/>
        </p:scale>
        <p:origin x="-810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797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A7B1FF9-CB60-4617-BE89-DCA569C4F9BB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F6BEF7-9614-4C5B-9DA2-DA42CB26ECE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604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https://hevodata.com/learn/tableau-groups/#:~:text=In%20Tableau%2C%20grouping%20is%20the,used%20to%20process%20Tableau%20Groups.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6BEF7-9614-4C5B-9DA2-DA42CB26ECE8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9218776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IN" dirty="0" smtClean="0"/>
              <a:t>https://hevodata.com/learn/tableau-groups/#:~:text=In%20Tableau%2C%20grouping%20is%20the,used%20to%20process%20Tableau%20Groups.</a:t>
            </a:r>
          </a:p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F6BEF7-9614-4C5B-9DA2-DA42CB26ECE8}" type="slidenum">
              <a:rPr lang="en-IN" smtClean="0"/>
              <a:t>23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5620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6366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577189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9263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27688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107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936335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9945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41099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02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706768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1280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97E6B1-B685-4978-BBF4-36FFC82BA4EF}" type="datetimeFigureOut">
              <a:rPr lang="en-IN" smtClean="0"/>
              <a:t>18-01-2024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4FF2B6-DC8A-4051-8FB6-A15501619E5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14019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17.xml"/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Relationship Id="rId6" Type="http://schemas.openxmlformats.org/officeDocument/2006/relationships/slide" Target="slide30.xml"/><Relationship Id="rId5" Type="http://schemas.openxmlformats.org/officeDocument/2006/relationships/slide" Target="slide27.xml"/><Relationship Id="rId4" Type="http://schemas.openxmlformats.org/officeDocument/2006/relationships/slide" Target="slide2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3.png"/><Relationship Id="rId4" Type="http://schemas.openxmlformats.org/officeDocument/2006/relationships/image" Target="../media/image4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LSrM_ZDl1yc" TargetMode="Externa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 smtClean="0"/>
              <a:t>DATA VISUALIZATION (Practical)</a:t>
            </a:r>
            <a:endParaRPr lang="en-IN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 err="1" smtClean="0"/>
              <a:t>Amanpal</a:t>
            </a:r>
            <a:r>
              <a:rPr lang="en-IN" dirty="0" smtClean="0"/>
              <a:t> Singh </a:t>
            </a:r>
            <a:r>
              <a:rPr lang="en-IN" dirty="0" err="1" smtClean="0"/>
              <a:t>Rayat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250098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Code for the calculative field</a:t>
            </a:r>
            <a:endParaRPr lang="en-IN" dirty="0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079" y="1650057"/>
            <a:ext cx="3552825" cy="516331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59696" y="1556792"/>
            <a:ext cx="4876800" cy="244827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1960" y="4113512"/>
            <a:ext cx="4824536" cy="269986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97942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Remove columns, add calculated field</a:t>
            </a:r>
            <a:endParaRPr lang="en-IN" dirty="0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7544" y="1556792"/>
            <a:ext cx="7745413" cy="22288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1657" y="4221088"/>
            <a:ext cx="6516687" cy="2114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71376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Select the desired Parameter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700808"/>
            <a:ext cx="8595320" cy="51571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0177518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2. Concepts of </a:t>
            </a:r>
            <a:r>
              <a:rPr lang="en-US" dirty="0" smtClean="0">
                <a:solidFill>
                  <a:srgbClr val="FF0000"/>
                </a:solidFill>
              </a:rPr>
              <a:t>filters</a:t>
            </a:r>
            <a:r>
              <a:rPr lang="en-US" dirty="0" smtClean="0"/>
              <a:t> in Tableau.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344" y="1412796"/>
            <a:ext cx="9060160" cy="54360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1800" y="2089906"/>
            <a:ext cx="3045320" cy="38166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126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796"/>
            <a:ext cx="9144000" cy="5529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34471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12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6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Explore Filter option for more / </a:t>
            </a:r>
            <a:br>
              <a:rPr lang="en-IN" dirty="0" smtClean="0"/>
            </a:br>
            <a:r>
              <a:rPr lang="en-IN" dirty="0" smtClean="0"/>
              <a:t>sorting ways</a:t>
            </a:r>
            <a:endParaRPr lang="en-IN" dirty="0"/>
          </a:p>
        </p:txBody>
      </p:sp>
      <p:pic>
        <p:nvPicPr>
          <p:cNvPr id="12291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38844" y="1484784"/>
            <a:ext cx="5150467" cy="86409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" y="2841450"/>
            <a:ext cx="2990850" cy="38004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2293" name="Picture 5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2670001"/>
            <a:ext cx="3048000" cy="4143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7199904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22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22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Parameters option inside Filter</a:t>
            </a:r>
            <a:endParaRPr lang="en-IN" dirty="0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41518"/>
            <a:ext cx="3689736" cy="4565541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5976" y="1196752"/>
            <a:ext cx="4608512" cy="50550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2396226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Show</a:t>
            </a:r>
            <a:r>
              <a:rPr lang="en-IN" baseline="0" dirty="0" smtClean="0"/>
              <a:t> p</a:t>
            </a:r>
            <a:r>
              <a:rPr lang="en-IN" dirty="0" smtClean="0"/>
              <a:t>arameter</a:t>
            </a:r>
            <a:r>
              <a:rPr lang="en-IN" baseline="0" dirty="0" smtClean="0"/>
              <a:t> </a:t>
            </a:r>
            <a:endParaRPr lang="en-IN" dirty="0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1559768"/>
            <a:ext cx="3838575" cy="51816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433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3" y="2977070"/>
            <a:ext cx="2026649" cy="196409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954049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43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4. Concepts of </a:t>
            </a:r>
            <a:r>
              <a:rPr lang="en-US" dirty="0" smtClean="0">
                <a:solidFill>
                  <a:srgbClr val="FF0000"/>
                </a:solidFill>
              </a:rPr>
              <a:t>groups</a:t>
            </a:r>
            <a:r>
              <a:rPr lang="en-US" dirty="0" smtClean="0"/>
              <a:t> in Tableau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A </a:t>
            </a:r>
            <a:r>
              <a:rPr lang="en-US" dirty="0"/>
              <a:t>collection of multiple members in a single dimension that is combined to form a higher category. </a:t>
            </a:r>
            <a:endParaRPr lang="en-US" dirty="0" smtClean="0"/>
          </a:p>
          <a:p>
            <a:pPr algn="just"/>
            <a:r>
              <a:rPr lang="en-US" dirty="0" smtClean="0"/>
              <a:t>Tableau </a:t>
            </a:r>
            <a:r>
              <a:rPr lang="en-US" dirty="0"/>
              <a:t>allows single-dimensional members to be grouped together and automatically creates a new dimension with the Tableau </a:t>
            </a:r>
            <a:r>
              <a:rPr lang="en-US" dirty="0" smtClean="0"/>
              <a:t>Group at the end of the name. </a:t>
            </a:r>
          </a:p>
          <a:p>
            <a:pPr algn="just"/>
            <a:r>
              <a:rPr lang="en-US" dirty="0" smtClean="0"/>
              <a:t>Tableau </a:t>
            </a:r>
            <a:r>
              <a:rPr lang="en-US" dirty="0"/>
              <a:t>makes no adjustments to the members’ original dimensions.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243494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Select Group &gt;&gt; select and click Group</a:t>
            </a:r>
            <a:endParaRPr lang="en-IN" dirty="0"/>
          </a:p>
        </p:txBody>
      </p:sp>
      <p:pic>
        <p:nvPicPr>
          <p:cNvPr id="15363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016" y="1628800"/>
            <a:ext cx="4283968" cy="510991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4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024" y="2060848"/>
            <a:ext cx="3829050" cy="41624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5366" name="Picture 6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5873" y="2079898"/>
            <a:ext cx="3838575" cy="41433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3854914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536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153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Drag Group into column</a:t>
            </a:r>
            <a:endParaRPr lang="en-IN" dirty="0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080" y="1988840"/>
            <a:ext cx="9080424" cy="468052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Left Arrow 3"/>
          <p:cNvSpPr/>
          <p:nvPr/>
        </p:nvSpPr>
        <p:spPr>
          <a:xfrm>
            <a:off x="1619672" y="5301208"/>
            <a:ext cx="648072" cy="216024"/>
          </a:xfrm>
          <a:prstGeom prst="lef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16569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Create a visualization to demonstrate the: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91264" cy="4525963"/>
          </a:xfrm>
        </p:spPr>
        <p:txBody>
          <a:bodyPr numCol="2">
            <a:normAutofit fontScale="70000" lnSpcReduction="2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concepts of </a:t>
            </a:r>
            <a:r>
              <a:rPr lang="en-US" dirty="0" smtClean="0">
                <a:solidFill>
                  <a:srgbClr val="FF0000"/>
                </a:solidFill>
              </a:rPr>
              <a:t>parameters</a:t>
            </a:r>
            <a:r>
              <a:rPr lang="en-US" dirty="0" smtClean="0"/>
              <a:t> in Tableau.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2" action="ppaction://hlinksldjump"/>
              </a:rPr>
              <a:t>concepts of </a:t>
            </a:r>
            <a:r>
              <a:rPr lang="en-US" dirty="0" smtClean="0">
                <a:solidFill>
                  <a:srgbClr val="FF0000"/>
                </a:solidFill>
                <a:hlinkClick r:id="rId2" action="ppaction://hlinksldjump"/>
              </a:rPr>
              <a:t>filters</a:t>
            </a:r>
            <a:r>
              <a:rPr lang="en-US" dirty="0" smtClean="0">
                <a:hlinkClick r:id="rId2" action="ppaction://hlinksldjump"/>
              </a:rPr>
              <a:t> in Tableau.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3" action="ppaction://hlinksldjump"/>
              </a:rPr>
              <a:t>concepts of </a:t>
            </a:r>
            <a:r>
              <a:rPr lang="en-US" dirty="0" smtClean="0">
                <a:solidFill>
                  <a:srgbClr val="FF0000"/>
                </a:solidFill>
                <a:hlinkClick r:id="rId3" action="ppaction://hlinksldjump"/>
              </a:rPr>
              <a:t>groups</a:t>
            </a:r>
            <a:r>
              <a:rPr lang="en-US" dirty="0" smtClean="0">
                <a:hlinkClick r:id="rId3" action="ppaction://hlinksldjump"/>
              </a:rPr>
              <a:t> in Tableau.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sz="3400" dirty="0" smtClean="0">
                <a:hlinkClick r:id="rId4" action="ppaction://hlinksldjump"/>
              </a:rPr>
              <a:t>concepts of </a:t>
            </a:r>
            <a:r>
              <a:rPr lang="en-US" sz="3400" dirty="0" smtClean="0">
                <a:solidFill>
                  <a:srgbClr val="FF0000"/>
                </a:solidFill>
                <a:hlinkClick r:id="rId4" action="ppaction://hlinksldjump"/>
              </a:rPr>
              <a:t>sets</a:t>
            </a:r>
            <a:r>
              <a:rPr lang="en-US" sz="3400" dirty="0" smtClean="0">
                <a:hlinkClick r:id="rId4" action="ppaction://hlinksldjump"/>
              </a:rPr>
              <a:t> in the Tableau</a:t>
            </a:r>
            <a:r>
              <a:rPr lang="en-US" dirty="0" smtClean="0">
                <a:hlinkClick r:id="rId4" action="ppaction://hlinksldjump"/>
              </a:rPr>
              <a:t>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5" action="ppaction://hlinksldjump"/>
              </a:rPr>
              <a:t>concepts of </a:t>
            </a:r>
            <a:r>
              <a:rPr lang="en-US" dirty="0" smtClean="0">
                <a:solidFill>
                  <a:srgbClr val="FF0000"/>
                </a:solidFill>
                <a:hlinkClick r:id="rId5" action="ppaction://hlinksldjump"/>
              </a:rPr>
              <a:t>joins</a:t>
            </a:r>
            <a:r>
              <a:rPr lang="en-US" dirty="0" smtClean="0">
                <a:hlinkClick r:id="rId5" action="ppaction://hlinksldjump"/>
              </a:rPr>
              <a:t> in Tableau.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>
                <a:hlinkClick r:id="rId6" action="ppaction://hlinksldjump"/>
              </a:rPr>
              <a:t>concepts of </a:t>
            </a:r>
            <a:r>
              <a:rPr lang="en-US" dirty="0" smtClean="0">
                <a:solidFill>
                  <a:srgbClr val="FF0000"/>
                </a:solidFill>
                <a:hlinkClick r:id="rId6" action="ppaction://hlinksldjump"/>
              </a:rPr>
              <a:t>data blending </a:t>
            </a:r>
            <a:r>
              <a:rPr lang="en-US" dirty="0" smtClean="0">
                <a:hlinkClick r:id="rId6" action="ppaction://hlinksldjump"/>
              </a:rPr>
              <a:t>in Tableau.</a:t>
            </a: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 various charts in the Tableau.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concept of clustering in Tableau.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mathematical functions in Tableau.</a:t>
            </a:r>
          </a:p>
          <a:p>
            <a:pPr marL="514350" indent="-153988">
              <a:buFont typeface="+mj-lt"/>
              <a:buAutoNum type="arabicPeriod"/>
            </a:pPr>
            <a:r>
              <a:rPr lang="en-US" dirty="0" smtClean="0"/>
              <a:t>LOD expressions in Tableau.</a:t>
            </a:r>
          </a:p>
          <a:p>
            <a:pPr marL="514350" indent="-153988">
              <a:buFont typeface="+mj-lt"/>
              <a:buAutoNum type="arabicPeriod"/>
            </a:pPr>
            <a:r>
              <a:rPr lang="en-US" dirty="0" smtClean="0"/>
              <a:t>animations in Tableau.</a:t>
            </a:r>
          </a:p>
          <a:p>
            <a:pPr marL="514350" indent="-153988">
              <a:buFont typeface="+mj-lt"/>
              <a:buAutoNum type="arabicPeriod"/>
            </a:pPr>
            <a:r>
              <a:rPr lang="en-US" dirty="0" smtClean="0"/>
              <a:t>dashboard in Tableau.</a:t>
            </a:r>
          </a:p>
          <a:p>
            <a:pPr marL="514350" indent="-153988">
              <a:buFont typeface="+mj-lt"/>
              <a:buAutoNum type="arabicPeriod"/>
            </a:pPr>
            <a:r>
              <a:rPr lang="en-US" dirty="0" smtClean="0"/>
              <a:t>story telling in Tableau.</a:t>
            </a:r>
          </a:p>
          <a:p>
            <a:pPr marL="514350" indent="-153988">
              <a:buFont typeface="+mj-lt"/>
              <a:buAutoNum type="arabicPeriod"/>
            </a:pPr>
            <a:r>
              <a:rPr lang="en-US" dirty="0" smtClean="0"/>
              <a:t> difference between live and extract</a:t>
            </a:r>
          </a:p>
          <a:p>
            <a:pPr marL="514350" indent="-153988">
              <a:buFont typeface="+mj-lt"/>
              <a:buAutoNum type="arabicPeriod"/>
            </a:pPr>
            <a:r>
              <a:rPr lang="en-US" dirty="0" smtClean="0"/>
              <a:t>connection in Tableau.</a:t>
            </a:r>
          </a:p>
          <a:p>
            <a:pPr marL="514350" indent="-514350">
              <a:buFont typeface="+mj-lt"/>
              <a:buAutoNum type="arabicPeriod"/>
            </a:pPr>
            <a:endParaRPr lang="en-US" dirty="0" smtClean="0"/>
          </a:p>
          <a:p>
            <a:pPr marL="514350" indent="-514350">
              <a:buFont typeface="+mj-lt"/>
              <a:buAutoNum type="arabicPeriod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684178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Alt way group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3848" y="1484784"/>
            <a:ext cx="2162175" cy="484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80567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Implement the group with sub-cat.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484784"/>
            <a:ext cx="8772128" cy="526327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5277434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output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1686406"/>
            <a:ext cx="8424936" cy="5054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440706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Concepts of </a:t>
            </a:r>
            <a:r>
              <a:rPr lang="en-US" dirty="0" smtClean="0">
                <a:solidFill>
                  <a:srgbClr val="FF0000"/>
                </a:solidFill>
              </a:rPr>
              <a:t>sets</a:t>
            </a:r>
            <a:r>
              <a:rPr lang="en-US" dirty="0" smtClean="0"/>
              <a:t> in the Tableau.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algn="just"/>
            <a:r>
              <a:rPr lang="en-US" dirty="0" smtClean="0"/>
              <a:t>Custom </a:t>
            </a:r>
            <a:r>
              <a:rPr lang="en-US" dirty="0"/>
              <a:t>fields that are used to keep a subset of data based on a condition. </a:t>
            </a:r>
            <a:endParaRPr lang="en-US" dirty="0" smtClean="0"/>
          </a:p>
          <a:p>
            <a:pPr algn="just"/>
            <a:r>
              <a:rPr lang="en-US" dirty="0" smtClean="0"/>
              <a:t>Can </a:t>
            </a:r>
            <a:r>
              <a:rPr lang="en-US" dirty="0"/>
              <a:t>also be used to create subsets of data based on user-defined conditions. </a:t>
            </a:r>
            <a:endParaRPr lang="en-US" dirty="0" smtClean="0"/>
          </a:p>
          <a:p>
            <a:pPr algn="just"/>
            <a:r>
              <a:rPr lang="en-US" dirty="0" smtClean="0"/>
              <a:t>For </a:t>
            </a:r>
            <a:r>
              <a:rPr lang="en-US" dirty="0"/>
              <a:t>instance, a Tableau Set could be created to contain a subset of data from the top ten customers with the highest sales. </a:t>
            </a:r>
            <a:endParaRPr lang="en-US" dirty="0" smtClean="0"/>
          </a:p>
          <a:p>
            <a:pPr algn="just"/>
            <a:r>
              <a:rPr lang="en-US" dirty="0" smtClean="0"/>
              <a:t>Tableau </a:t>
            </a:r>
            <a:r>
              <a:rPr lang="en-US" dirty="0"/>
              <a:t>Sets allow you to control aspects of your analysis by interacting directly with visualizations or dashboards</a:t>
            </a:r>
            <a:r>
              <a:rPr lang="en-US" dirty="0" smtClean="0"/>
              <a:t>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6793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Set</a:t>
            </a:r>
            <a:endParaRPr lang="en-IN" dirty="0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254166"/>
            <a:ext cx="3799309" cy="496443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7412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9110" y="1254166"/>
            <a:ext cx="5139394" cy="4967479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3003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 smtClean="0"/>
              <a:t>Set as a filter</a:t>
            </a:r>
            <a:endParaRPr lang="en-IN" dirty="0"/>
          </a:p>
        </p:txBody>
      </p:sp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60" y="1484784"/>
            <a:ext cx="7865151" cy="516277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73193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Group </a:t>
            </a:r>
            <a:r>
              <a:rPr lang="en-IN" dirty="0" err="1" smtClean="0"/>
              <a:t>Vs</a:t>
            </a:r>
            <a:r>
              <a:rPr lang="en-IN" dirty="0" smtClean="0"/>
              <a:t> Set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dirty="0" smtClean="0"/>
              <a:t>The process of combining multiple members from a single</a:t>
            </a:r>
            <a:r>
              <a:rPr lang="en-US" b="1" dirty="0" smtClean="0"/>
              <a:t> </a:t>
            </a:r>
            <a:r>
              <a:rPr lang="en-US" dirty="0" smtClean="0"/>
              <a:t>dimension into a higher category,</a:t>
            </a:r>
          </a:p>
          <a:p>
            <a:pPr algn="just"/>
            <a:r>
              <a:rPr lang="en-US" dirty="0" smtClean="0"/>
              <a:t> whereas creating a set is the process of combining members from multi-dimensions and/or conditions into a dynamic or constant Group. </a:t>
            </a:r>
          </a:p>
          <a:p>
            <a:pPr algn="just"/>
            <a:r>
              <a:rPr lang="en-US" dirty="0" smtClean="0"/>
              <a:t>Standard dimensions filters are used to process Tableau Groups.</a:t>
            </a:r>
            <a:endParaRPr lang="en-IN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843803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rmAutofit/>
          </a:bodyPr>
          <a:lstStyle/>
          <a:p>
            <a:r>
              <a:rPr lang="en-US" dirty="0" smtClean="0"/>
              <a:t>5. Concepts of </a:t>
            </a:r>
            <a:r>
              <a:rPr lang="en-US" dirty="0" smtClean="0">
                <a:solidFill>
                  <a:srgbClr val="FF0000"/>
                </a:solidFill>
              </a:rPr>
              <a:t>joins</a:t>
            </a:r>
            <a:r>
              <a:rPr lang="en-US" dirty="0" smtClean="0"/>
              <a:t> in Tableau.</a:t>
            </a:r>
            <a:endParaRPr lang="en-IN" dirty="0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072607"/>
            <a:ext cx="4657725" cy="14859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2531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2120" y="1552575"/>
            <a:ext cx="3178158" cy="45259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755576" y="6309320"/>
            <a:ext cx="650986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Reference: https://www.youtube.com/watch?v=F2szczrXXqQ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971286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Joins are created in physical layer </a:t>
            </a:r>
            <a:br>
              <a:rPr lang="en-IN" dirty="0" smtClean="0"/>
            </a:br>
            <a:r>
              <a:rPr lang="en-IN" dirty="0" smtClean="0"/>
              <a:t>in tableau</a:t>
            </a:r>
            <a:endParaRPr lang="en-IN" dirty="0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772816"/>
            <a:ext cx="6507163" cy="36099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355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3763" y="1772816"/>
            <a:ext cx="7954963" cy="374441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539552" y="6165304"/>
            <a:ext cx="8216737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/>
              <a:t>Drag another sheet/table to the physical layer to create the JOIN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344118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35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35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Click on the join to have more options</a:t>
            </a:r>
            <a:endParaRPr lang="en-IN" dirty="0"/>
          </a:p>
        </p:txBody>
      </p:sp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9" y="1268761"/>
            <a:ext cx="5616624" cy="223224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79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20" y="3541737"/>
            <a:ext cx="5688633" cy="2695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2267744" y="6309798"/>
            <a:ext cx="3519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Close it to return to the logical view</a:t>
            </a:r>
            <a:endParaRPr lang="en-IN" dirty="0"/>
          </a:p>
        </p:txBody>
      </p:sp>
      <p:pic>
        <p:nvPicPr>
          <p:cNvPr id="24580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3933056"/>
            <a:ext cx="2295525" cy="10382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4581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6216" y="1961021"/>
            <a:ext cx="2343150" cy="8477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5" name="Rectangle 4"/>
          <p:cNvSpPr/>
          <p:nvPr/>
        </p:nvSpPr>
        <p:spPr>
          <a:xfrm>
            <a:off x="6681488" y="2924944"/>
            <a:ext cx="20669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Symbol without join</a:t>
            </a:r>
            <a:endParaRPr lang="en-IN" dirty="0"/>
          </a:p>
        </p:txBody>
      </p:sp>
      <p:sp>
        <p:nvSpPr>
          <p:cNvPr id="6" name="Rectangle 5"/>
          <p:cNvSpPr/>
          <p:nvPr/>
        </p:nvSpPr>
        <p:spPr>
          <a:xfrm>
            <a:off x="6790790" y="5301208"/>
            <a:ext cx="1746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Symbol with join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8557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1. </a:t>
            </a:r>
            <a:r>
              <a:rPr lang="en-US" dirty="0" smtClean="0"/>
              <a:t>concepts of parameters in Tableau.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2509" y="1340768"/>
            <a:ext cx="9121013" cy="54726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0621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dirty="0" smtClean="0"/>
              <a:t>6. </a:t>
            </a:r>
            <a:r>
              <a:rPr lang="en-US" dirty="0" smtClean="0"/>
              <a:t>concepts of </a:t>
            </a:r>
            <a:r>
              <a:rPr lang="en-US" dirty="0" smtClean="0">
                <a:solidFill>
                  <a:srgbClr val="FF0000"/>
                </a:solidFill>
              </a:rPr>
              <a:t>data blending </a:t>
            </a:r>
            <a:r>
              <a:rPr lang="en-US" dirty="0" smtClean="0"/>
              <a:t>in Tableau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Is a </a:t>
            </a:r>
            <a:r>
              <a:rPr lang="en-US" dirty="0"/>
              <a:t>method for combining data from multiple sources. </a:t>
            </a:r>
            <a:endParaRPr lang="en-US" dirty="0" smtClean="0"/>
          </a:p>
          <a:p>
            <a:r>
              <a:rPr lang="en-US" dirty="0" smtClean="0"/>
              <a:t>It brings </a:t>
            </a:r>
            <a:r>
              <a:rPr lang="en-US" dirty="0"/>
              <a:t>in additional information from a secondary data source and </a:t>
            </a:r>
            <a:endParaRPr lang="en-US" dirty="0" smtClean="0"/>
          </a:p>
          <a:p>
            <a:r>
              <a:rPr lang="en-US" dirty="0" smtClean="0"/>
              <a:t>displays </a:t>
            </a:r>
            <a:r>
              <a:rPr lang="en-US" dirty="0"/>
              <a:t>it with data from the primary data source directly in the view.</a:t>
            </a:r>
          </a:p>
          <a:p>
            <a:r>
              <a:rPr lang="en-US" dirty="0" smtClean="0"/>
              <a:t>useful </a:t>
            </a:r>
            <a:r>
              <a:rPr lang="en-US" dirty="0"/>
              <a:t>when the blend relationship—the linking fields—need to vary on a sheet-by-sheet </a:t>
            </a:r>
            <a:r>
              <a:rPr lang="en-US" dirty="0" smtClean="0"/>
              <a:t>basis.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21596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Blends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1650845"/>
            <a:ext cx="8229600" cy="4525963"/>
          </a:xfrm>
        </p:spPr>
        <p:txBody>
          <a:bodyPr>
            <a:normAutofit fontScale="85000" lnSpcReduction="10000"/>
          </a:bodyPr>
          <a:lstStyle/>
          <a:p>
            <a:pPr algn="just"/>
            <a:r>
              <a:rPr lang="en-US" dirty="0" smtClean="0"/>
              <a:t>Unlike relationships or joins, never combine the data directly. </a:t>
            </a:r>
          </a:p>
          <a:p>
            <a:pPr algn="just"/>
            <a:r>
              <a:rPr lang="en-US" dirty="0" smtClean="0"/>
              <a:t>Instead, blends query each data source independently, </a:t>
            </a:r>
          </a:p>
          <a:p>
            <a:pPr algn="just"/>
            <a:r>
              <a:rPr lang="en-US" dirty="0" smtClean="0"/>
              <a:t>Aggregate the results to the appropriate level, then present the results together visually in the view.</a:t>
            </a:r>
          </a:p>
          <a:p>
            <a:pPr algn="just"/>
            <a:r>
              <a:rPr lang="en-US" dirty="0" smtClean="0"/>
              <a:t>It can handle different levels of detail and also work with published data sources. </a:t>
            </a:r>
          </a:p>
          <a:p>
            <a:pPr algn="just"/>
            <a:r>
              <a:rPr lang="en-US" dirty="0" smtClean="0"/>
              <a:t>Blends don't create a new, blended data source Instead, they are simply blended results visualized per sheet.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755576" y="5949280"/>
            <a:ext cx="705678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Watch: </a:t>
            </a:r>
            <a:r>
              <a:rPr lang="en-IN" dirty="0" smtClean="0">
                <a:hlinkClick r:id="rId2"/>
              </a:rPr>
              <a:t>https://www.youtube.com/watch?v=LSrM_ZDl1yc</a:t>
            </a:r>
            <a:r>
              <a:rPr lang="en-IN" dirty="0" smtClean="0"/>
              <a:t>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61238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5823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Drag Order Table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93912"/>
            <a:ext cx="8985787" cy="539147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20958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Drag the pill as per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12" y="1484785"/>
            <a:ext cx="8880986" cy="53285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5702480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the create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519" y="1484784"/>
            <a:ext cx="8724123" cy="5234474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81089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Fill the list as per the requirement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4368" y="1556792"/>
            <a:ext cx="8556104" cy="51336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072331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 on &gt;&gt; Show Parameter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504" y="1340768"/>
            <a:ext cx="8844136" cy="53064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2865" y="2151115"/>
            <a:ext cx="1628775" cy="18097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469502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Click&gt;&gt; Create Calculated Field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96" y="1412776"/>
            <a:ext cx="8988152" cy="539289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8554" y="2420888"/>
            <a:ext cx="3246061" cy="195661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762345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17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1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1F497D"/>
    </a:dk2>
    <a:lt2>
      <a:srgbClr val="EEECE1"/>
    </a:lt2>
    <a:accent1>
      <a:srgbClr val="4F81BD"/>
    </a:accent1>
    <a:accent2>
      <a:srgbClr val="C0504D"/>
    </a:accent2>
    <a:accent3>
      <a:srgbClr val="9BBB59"/>
    </a:accent3>
    <a:accent4>
      <a:srgbClr val="8064A2"/>
    </a:accent4>
    <a:accent5>
      <a:srgbClr val="4BACC6"/>
    </a:accent5>
    <a:accent6>
      <a:srgbClr val="F79646"/>
    </a:accent6>
    <a:hlink>
      <a:srgbClr val="0000FF"/>
    </a:hlink>
    <a:folHlink>
      <a:srgbClr val="800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1554</TotalTime>
  <Words>555</Words>
  <Application>Microsoft Office PowerPoint</Application>
  <PresentationFormat>On-screen Show (4:3)</PresentationFormat>
  <Paragraphs>76</Paragraphs>
  <Slides>32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32</vt:i4>
      </vt:variant>
    </vt:vector>
  </HeadingPairs>
  <TitlesOfParts>
    <vt:vector size="33" baseType="lpstr">
      <vt:lpstr>Office Theme</vt:lpstr>
      <vt:lpstr>DATA VISUALIZATION (Practical)</vt:lpstr>
      <vt:lpstr>Create a visualization to demonstrate the:</vt:lpstr>
      <vt:lpstr>1. concepts of parameters in Tableau.</vt:lpstr>
      <vt:lpstr>Drag Order Table</vt:lpstr>
      <vt:lpstr>Drag the pill as per requirement</vt:lpstr>
      <vt:lpstr>Click on the create Parameter</vt:lpstr>
      <vt:lpstr>Fill the list as per the requirement</vt:lpstr>
      <vt:lpstr>Click on &gt;&gt; Show Parameter</vt:lpstr>
      <vt:lpstr>Click&gt;&gt; Create Calculated Field</vt:lpstr>
      <vt:lpstr>Code for the calculative field</vt:lpstr>
      <vt:lpstr>Remove columns, add calculated field</vt:lpstr>
      <vt:lpstr>Select the desired Parameter </vt:lpstr>
      <vt:lpstr>2. Concepts of filters in Tableau.</vt:lpstr>
      <vt:lpstr>Explore Filter option for more /  sorting ways</vt:lpstr>
      <vt:lpstr>Parameters option inside Filter</vt:lpstr>
      <vt:lpstr>Show parameter </vt:lpstr>
      <vt:lpstr>4. Concepts of groups in Tableau</vt:lpstr>
      <vt:lpstr>Select Group &gt;&gt; select and click Group</vt:lpstr>
      <vt:lpstr>Drag Group into column</vt:lpstr>
      <vt:lpstr>Alt way group </vt:lpstr>
      <vt:lpstr>Implement the group with sub-cat.</vt:lpstr>
      <vt:lpstr>Group output</vt:lpstr>
      <vt:lpstr>Concepts of sets in the Tableau.</vt:lpstr>
      <vt:lpstr>Set</vt:lpstr>
      <vt:lpstr>Set as a filter</vt:lpstr>
      <vt:lpstr>Group Vs Set</vt:lpstr>
      <vt:lpstr>5. Concepts of joins in Tableau.</vt:lpstr>
      <vt:lpstr>Joins are created in physical layer  in tableau</vt:lpstr>
      <vt:lpstr>Click on the join to have more options</vt:lpstr>
      <vt:lpstr>6. concepts of data blending in Tableau</vt:lpstr>
      <vt:lpstr>Blends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Aman</dc:creator>
  <cp:lastModifiedBy>Aman</cp:lastModifiedBy>
  <cp:revision>34</cp:revision>
  <dcterms:created xsi:type="dcterms:W3CDTF">2024-01-11T06:06:04Z</dcterms:created>
  <dcterms:modified xsi:type="dcterms:W3CDTF">2024-01-18T06:00:11Z</dcterms:modified>
</cp:coreProperties>
</file>