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73" r:id="rId3"/>
    <p:sldId id="274" r:id="rId4"/>
    <p:sldId id="275" r:id="rId5"/>
    <p:sldId id="276" r:id="rId6"/>
    <p:sldId id="277" r:id="rId7"/>
    <p:sldId id="278" r:id="rId8"/>
    <p:sldId id="257" r:id="rId9"/>
    <p:sldId id="258" r:id="rId10"/>
    <p:sldId id="259" r:id="rId11"/>
    <p:sldId id="260" r:id="rId12"/>
    <p:sldId id="263" r:id="rId13"/>
    <p:sldId id="264" r:id="rId14"/>
    <p:sldId id="265" r:id="rId15"/>
    <p:sldId id="266" r:id="rId16"/>
    <p:sldId id="267" r:id="rId17"/>
    <p:sldId id="268" r:id="rId18"/>
    <p:sldId id="269" r:id="rId19"/>
    <p:sldId id="270" r:id="rId20"/>
    <p:sldId id="271" r:id="rId21"/>
    <p:sldId id="272" r:id="rId22"/>
    <p:sldId id="279"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vBHN+sbVXOSbEoZG8G4I1+dcX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CCCBA7-A35A-448D-803D-7FD28FF944FA}">
  <a:tblStyle styleId="{9DCCCBA7-A35A-448D-803D-7FD28FF944FA}"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197"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764936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34440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55113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33204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54328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2196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1406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120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c1bf714f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73" name="Google Shape;73;g25c1bf714f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 name="Google Shape;74;g25c1bf714fb_0_0: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sz="1400"/>
          </a:p>
        </p:txBody>
      </p:sp>
    </p:spTree>
    <p:extLst>
      <p:ext uri="{BB962C8B-B14F-4D97-AF65-F5344CB8AC3E}">
        <p14:creationId xmlns:p14="http://schemas.microsoft.com/office/powerpoint/2010/main" val="3858792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c1bf714f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80" name="Google Shape;80;g25c1bf714fb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g25c1bf714fb_0_6: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sz="1400"/>
          </a:p>
        </p:txBody>
      </p:sp>
    </p:spTree>
    <p:extLst>
      <p:ext uri="{BB962C8B-B14F-4D97-AF65-F5344CB8AC3E}">
        <p14:creationId xmlns:p14="http://schemas.microsoft.com/office/powerpoint/2010/main" val="2697477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39711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06786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07342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73471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72138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896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685440" y="2129984"/>
            <a:ext cx="7773120" cy="1470394"/>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372321" y="3885528"/>
            <a:ext cx="6400800" cy="1752664"/>
          </a:xfrm>
          <a:prstGeom prst="rect">
            <a:avLst/>
          </a:prstGeom>
          <a:noFill/>
          <a:ln>
            <a:noFill/>
          </a:ln>
        </p:spPr>
        <p:txBody>
          <a:bodyPr spcFirstLastPara="1" wrap="square" lIns="0" tIns="157400" rIns="0" bIns="0" anchor="t" anchorCtr="0">
            <a:noAutofit/>
          </a:bodyPr>
          <a:lstStyle>
            <a:lvl1pPr lvl="0" algn="ctr">
              <a:lnSpc>
                <a:spcPct val="97000"/>
              </a:lnSpc>
              <a:spcBef>
                <a:spcPts val="0"/>
              </a:spcBef>
              <a:spcAft>
                <a:spcPts val="0"/>
              </a:spcAft>
              <a:buSzPts val="2900"/>
              <a:buNone/>
              <a:defRPr/>
            </a:lvl1pPr>
            <a:lvl2pPr lvl="1" algn="ctr">
              <a:lnSpc>
                <a:spcPct val="97000"/>
              </a:lnSpc>
              <a:spcBef>
                <a:spcPts val="1288"/>
              </a:spcBef>
              <a:spcAft>
                <a:spcPts val="0"/>
              </a:spcAft>
              <a:buSzPts val="2500"/>
              <a:buNone/>
              <a:defRPr/>
            </a:lvl2pPr>
            <a:lvl3pPr lvl="2" algn="ctr">
              <a:lnSpc>
                <a:spcPct val="97000"/>
              </a:lnSpc>
              <a:spcBef>
                <a:spcPts val="1038"/>
              </a:spcBef>
              <a:spcAft>
                <a:spcPts val="0"/>
              </a:spcAft>
              <a:buSzPts val="2200"/>
              <a:buNone/>
              <a:defRPr/>
            </a:lvl3pPr>
            <a:lvl4pPr lvl="3" algn="ctr">
              <a:lnSpc>
                <a:spcPct val="97000"/>
              </a:lnSpc>
              <a:spcBef>
                <a:spcPts val="775"/>
              </a:spcBef>
              <a:spcAft>
                <a:spcPts val="0"/>
              </a:spcAft>
              <a:buSzPts val="2000"/>
              <a:buNone/>
              <a:defRPr/>
            </a:lvl4pPr>
            <a:lvl5pPr lvl="4" algn="ctr">
              <a:lnSpc>
                <a:spcPct val="97000"/>
              </a:lnSpc>
              <a:spcBef>
                <a:spcPts val="525"/>
              </a:spcBef>
              <a:spcAft>
                <a:spcPts val="0"/>
              </a:spcAft>
              <a:buSzPts val="2000"/>
              <a:buNone/>
              <a:defRPr/>
            </a:lvl5pPr>
            <a:lvl6pPr lvl="5" algn="ctr">
              <a:lnSpc>
                <a:spcPct val="97000"/>
              </a:lnSpc>
              <a:spcBef>
                <a:spcPts val="263"/>
              </a:spcBef>
              <a:spcAft>
                <a:spcPts val="0"/>
              </a:spcAft>
              <a:buSzPts val="1800"/>
              <a:buNone/>
              <a:defRPr/>
            </a:lvl6pPr>
            <a:lvl7pPr lvl="6" algn="ctr">
              <a:lnSpc>
                <a:spcPct val="97000"/>
              </a:lnSpc>
              <a:spcBef>
                <a:spcPts val="261"/>
              </a:spcBef>
              <a:spcAft>
                <a:spcPts val="0"/>
              </a:spcAft>
              <a:buSzPts val="1800"/>
              <a:buNone/>
              <a:defRPr/>
            </a:lvl7pPr>
            <a:lvl8pPr lvl="7" algn="ctr">
              <a:lnSpc>
                <a:spcPct val="97000"/>
              </a:lnSpc>
              <a:spcBef>
                <a:spcPts val="261"/>
              </a:spcBef>
              <a:spcAft>
                <a:spcPts val="0"/>
              </a:spcAft>
              <a:buSzPts val="1800"/>
              <a:buNone/>
              <a:defRPr/>
            </a:lvl8pPr>
            <a:lvl9pPr lvl="8" algn="ctr">
              <a:lnSpc>
                <a:spcPct val="97000"/>
              </a:lnSpc>
              <a:spcBef>
                <a:spcPts val="261"/>
              </a:spcBef>
              <a:spcAft>
                <a:spcPts val="261"/>
              </a:spcAft>
              <a:buSzPts val="1800"/>
              <a:buNone/>
              <a:defRPr/>
            </a:lvl9pPr>
          </a:lstStyle>
          <a:p>
            <a:endParaRPr/>
          </a:p>
        </p:txBody>
      </p:sp>
      <p:sp>
        <p:nvSpPr>
          <p:cNvPr id="18" name="Google Shape;18;p18"/>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457921" y="275070"/>
            <a:ext cx="8229600" cy="1142039"/>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1" name="Google Shape;51;p27"/>
          <p:cNvSpPr txBox="1">
            <a:spLocks noGrp="1"/>
          </p:cNvSpPr>
          <p:nvPr>
            <p:ph type="body" idx="1"/>
          </p:nvPr>
        </p:nvSpPr>
        <p:spPr>
          <a:xfrm>
            <a:off x="457920" y="1535201"/>
            <a:ext cx="403920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52" name="Google Shape;52;p27"/>
          <p:cNvSpPr txBox="1">
            <a:spLocks noGrp="1"/>
          </p:cNvSpPr>
          <p:nvPr>
            <p:ph type="body" idx="2"/>
          </p:nvPr>
        </p:nvSpPr>
        <p:spPr>
          <a:xfrm>
            <a:off x="457920" y="2174628"/>
            <a:ext cx="403920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53" name="Google Shape;53;p27"/>
          <p:cNvSpPr txBox="1">
            <a:spLocks noGrp="1"/>
          </p:cNvSpPr>
          <p:nvPr>
            <p:ph type="body" idx="3"/>
          </p:nvPr>
        </p:nvSpPr>
        <p:spPr>
          <a:xfrm>
            <a:off x="4645441" y="1535201"/>
            <a:ext cx="404208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54" name="Google Shape;54;p27"/>
          <p:cNvSpPr txBox="1">
            <a:spLocks noGrp="1"/>
          </p:cNvSpPr>
          <p:nvPr>
            <p:ph type="body" idx="4"/>
          </p:nvPr>
        </p:nvSpPr>
        <p:spPr>
          <a:xfrm>
            <a:off x="4645441" y="2174628"/>
            <a:ext cx="404208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55" name="Google Shape;55;p27"/>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8" name="Google Shape;58;p28"/>
          <p:cNvSpPr txBox="1">
            <a:spLocks noGrp="1"/>
          </p:cNvSpPr>
          <p:nvPr>
            <p:ph type="body" idx="1"/>
          </p:nvPr>
        </p:nvSpPr>
        <p:spPr>
          <a:xfrm>
            <a:off x="456481" y="1604329"/>
            <a:ext cx="398304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88"/>
              </a:spcBef>
              <a:spcAft>
                <a:spcPts val="0"/>
              </a:spcAft>
              <a:buSzPts val="2200"/>
              <a:buChar char="–"/>
              <a:defRPr sz="22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1"/>
              </a:spcBef>
              <a:spcAft>
                <a:spcPts val="0"/>
              </a:spcAft>
              <a:buSzPts val="1400"/>
              <a:buNone/>
              <a:defRPr sz="1600"/>
            </a:lvl7pPr>
            <a:lvl8pPr marL="3657600" lvl="7" indent="-228600" algn="l">
              <a:lnSpc>
                <a:spcPct val="97000"/>
              </a:lnSpc>
              <a:spcBef>
                <a:spcPts val="261"/>
              </a:spcBef>
              <a:spcAft>
                <a:spcPts val="0"/>
              </a:spcAft>
              <a:buSzPts val="1400"/>
              <a:buNone/>
              <a:defRPr sz="1600"/>
            </a:lvl8pPr>
            <a:lvl9pPr marL="4114800" lvl="8" indent="-228600" algn="l">
              <a:lnSpc>
                <a:spcPct val="97000"/>
              </a:lnSpc>
              <a:spcBef>
                <a:spcPts val="261"/>
              </a:spcBef>
              <a:spcAft>
                <a:spcPts val="261"/>
              </a:spcAft>
              <a:buSzPts val="1400"/>
              <a:buNone/>
              <a:defRPr sz="1600"/>
            </a:lvl9pPr>
          </a:lstStyle>
          <a:p>
            <a:endParaRPr/>
          </a:p>
        </p:txBody>
      </p:sp>
      <p:sp>
        <p:nvSpPr>
          <p:cNvPr id="59" name="Google Shape;59;p28"/>
          <p:cNvSpPr txBox="1">
            <a:spLocks noGrp="1"/>
          </p:cNvSpPr>
          <p:nvPr>
            <p:ph type="body" idx="2"/>
          </p:nvPr>
        </p:nvSpPr>
        <p:spPr>
          <a:xfrm>
            <a:off x="4577760" y="1604329"/>
            <a:ext cx="398448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88"/>
              </a:spcBef>
              <a:spcAft>
                <a:spcPts val="0"/>
              </a:spcAft>
              <a:buSzPts val="2200"/>
              <a:buChar char="–"/>
              <a:defRPr sz="22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1"/>
              </a:spcBef>
              <a:spcAft>
                <a:spcPts val="0"/>
              </a:spcAft>
              <a:buSzPts val="1400"/>
              <a:buNone/>
              <a:defRPr sz="1600"/>
            </a:lvl7pPr>
            <a:lvl8pPr marL="3657600" lvl="7" indent="-228600" algn="l">
              <a:lnSpc>
                <a:spcPct val="97000"/>
              </a:lnSpc>
              <a:spcBef>
                <a:spcPts val="261"/>
              </a:spcBef>
              <a:spcAft>
                <a:spcPts val="0"/>
              </a:spcAft>
              <a:buSzPts val="1400"/>
              <a:buNone/>
              <a:defRPr sz="1600"/>
            </a:lvl8pPr>
            <a:lvl9pPr marL="4114800" lvl="8" indent="-228600" algn="l">
              <a:lnSpc>
                <a:spcPct val="97000"/>
              </a:lnSpc>
              <a:spcBef>
                <a:spcPts val="261"/>
              </a:spcBef>
              <a:spcAft>
                <a:spcPts val="261"/>
              </a:spcAft>
              <a:buSzPts val="1400"/>
              <a:buNone/>
              <a:defRPr sz="1600"/>
            </a:lvl9pPr>
          </a:lstStyle>
          <a:p>
            <a:endParaRPr/>
          </a:p>
        </p:txBody>
      </p:sp>
      <p:sp>
        <p:nvSpPr>
          <p:cNvPr id="60" name="Google Shape;60;p28"/>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722880" y="4406863"/>
            <a:ext cx="7771680" cy="1362383"/>
          </a:xfrm>
          <a:prstGeom prst="rect">
            <a:avLst/>
          </a:prstGeom>
          <a:noFill/>
          <a:ln>
            <a:noFill/>
          </a:ln>
        </p:spPr>
        <p:txBody>
          <a:bodyPr spcFirstLastPara="1" wrap="square" lIns="81625" tIns="42450" rIns="81625" bIns="42450" anchor="t" anchorCtr="0">
            <a:noAutofit/>
          </a:bodyPr>
          <a:lstStyle>
            <a:lvl1pPr lvl="0" algn="l">
              <a:lnSpc>
                <a:spcPct val="97000"/>
              </a:lnSpc>
              <a:spcBef>
                <a:spcPts val="0"/>
              </a:spcBef>
              <a:spcAft>
                <a:spcPts val="0"/>
              </a:spcAft>
              <a:buSzPts val="1400"/>
              <a:buNone/>
              <a:defRPr sz="3600" b="1"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3" name="Google Shape;63;p29"/>
          <p:cNvSpPr txBox="1">
            <a:spLocks noGrp="1"/>
          </p:cNvSpPr>
          <p:nvPr>
            <p:ph type="body" idx="1"/>
          </p:nvPr>
        </p:nvSpPr>
        <p:spPr>
          <a:xfrm>
            <a:off x="722880" y="2906225"/>
            <a:ext cx="7771680" cy="1500638"/>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1800"/>
              <a:buNone/>
              <a:defRPr sz="1800"/>
            </a:lvl1pPr>
            <a:lvl2pPr marL="914400" lvl="1" indent="-228600" algn="l">
              <a:lnSpc>
                <a:spcPct val="97000"/>
              </a:lnSpc>
              <a:spcBef>
                <a:spcPts val="1288"/>
              </a:spcBef>
              <a:spcAft>
                <a:spcPts val="0"/>
              </a:spcAft>
              <a:buSzPts val="1600"/>
              <a:buNone/>
              <a:defRPr sz="1600"/>
            </a:lvl2pPr>
            <a:lvl3pPr marL="1371600" lvl="2" indent="-228600" algn="l">
              <a:lnSpc>
                <a:spcPct val="97000"/>
              </a:lnSpc>
              <a:spcBef>
                <a:spcPts val="1038"/>
              </a:spcBef>
              <a:spcAft>
                <a:spcPts val="0"/>
              </a:spcAft>
              <a:buSzPts val="1500"/>
              <a:buNone/>
              <a:defRPr sz="1500"/>
            </a:lvl3pPr>
            <a:lvl4pPr marL="1828800" lvl="3" indent="-228600" algn="l">
              <a:lnSpc>
                <a:spcPct val="97000"/>
              </a:lnSpc>
              <a:spcBef>
                <a:spcPts val="775"/>
              </a:spcBef>
              <a:spcAft>
                <a:spcPts val="0"/>
              </a:spcAft>
              <a:buSzPts val="1300"/>
              <a:buNone/>
              <a:defRPr sz="1300"/>
            </a:lvl4pPr>
            <a:lvl5pPr marL="2286000" lvl="4" indent="-228600" algn="l">
              <a:lnSpc>
                <a:spcPct val="97000"/>
              </a:lnSpc>
              <a:spcBef>
                <a:spcPts val="525"/>
              </a:spcBef>
              <a:spcAft>
                <a:spcPts val="0"/>
              </a:spcAft>
              <a:buSzPts val="1300"/>
              <a:buNone/>
              <a:defRPr sz="1300"/>
            </a:lvl5pPr>
            <a:lvl6pPr marL="2743200" lvl="5" indent="-228600" algn="l">
              <a:lnSpc>
                <a:spcPct val="97000"/>
              </a:lnSpc>
              <a:spcBef>
                <a:spcPts val="263"/>
              </a:spcBef>
              <a:spcAft>
                <a:spcPts val="0"/>
              </a:spcAft>
              <a:buSzPts val="1300"/>
              <a:buNone/>
              <a:defRPr sz="1300"/>
            </a:lvl6pPr>
            <a:lvl7pPr marL="3200400" lvl="6" indent="-228600" algn="l">
              <a:lnSpc>
                <a:spcPct val="97000"/>
              </a:lnSpc>
              <a:spcBef>
                <a:spcPts val="261"/>
              </a:spcBef>
              <a:spcAft>
                <a:spcPts val="0"/>
              </a:spcAft>
              <a:buSzPts val="1300"/>
              <a:buNone/>
              <a:defRPr sz="1300"/>
            </a:lvl7pPr>
            <a:lvl8pPr marL="3657600" lvl="7" indent="-228600" algn="l">
              <a:lnSpc>
                <a:spcPct val="97000"/>
              </a:lnSpc>
              <a:spcBef>
                <a:spcPts val="261"/>
              </a:spcBef>
              <a:spcAft>
                <a:spcPts val="0"/>
              </a:spcAft>
              <a:buSzPts val="1300"/>
              <a:buNone/>
              <a:defRPr sz="1300"/>
            </a:lvl8pPr>
            <a:lvl9pPr marL="4114800" lvl="8" indent="-228600" algn="l">
              <a:lnSpc>
                <a:spcPct val="97000"/>
              </a:lnSpc>
              <a:spcBef>
                <a:spcPts val="261"/>
              </a:spcBef>
              <a:spcAft>
                <a:spcPts val="261"/>
              </a:spcAft>
              <a:buSzPts val="1300"/>
              <a:buNone/>
              <a:defRPr sz="1300"/>
            </a:lvl9pPr>
          </a:lstStyle>
          <a:p>
            <a:endParaRPr/>
          </a:p>
        </p:txBody>
      </p:sp>
      <p:sp>
        <p:nvSpPr>
          <p:cNvPr id="64" name="Google Shape;64;p29"/>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1" name="Google Shape;21;p19"/>
          <p:cNvSpPr txBox="1">
            <a:spLocks noGrp="1"/>
          </p:cNvSpPr>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22" name="Google Shape;22;p19"/>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456481" y="273629"/>
            <a:ext cx="8105760" cy="1022507"/>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5" name="Google Shape;25;p20"/>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rot="5400000">
            <a:off x="4681859" y="2127930"/>
            <a:ext cx="5734682" cy="202608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8" name="Google Shape;28;p21"/>
          <p:cNvSpPr txBox="1">
            <a:spLocks noGrp="1"/>
          </p:cNvSpPr>
          <p:nvPr>
            <p:ph type="body" idx="1"/>
          </p:nvPr>
        </p:nvSpPr>
        <p:spPr>
          <a:xfrm rot="5400000">
            <a:off x="559860" y="170250"/>
            <a:ext cx="5734682" cy="5941440"/>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29" name="Google Shape;29;p21"/>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2" name="Google Shape;32;p22"/>
          <p:cNvSpPr txBox="1">
            <a:spLocks noGrp="1"/>
          </p:cNvSpPr>
          <p:nvPr>
            <p:ph type="body" idx="1"/>
          </p:nvPr>
        </p:nvSpPr>
        <p:spPr>
          <a:xfrm rot="5400000">
            <a:off x="2308225" y="-246063"/>
            <a:ext cx="4403725" cy="810577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33" name="Google Shape;33;p22"/>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1792801" y="4800025"/>
            <a:ext cx="5486400" cy="567420"/>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6" name="Google Shape;36;p23"/>
          <p:cNvSpPr>
            <a:spLocks noGrp="1"/>
          </p:cNvSpPr>
          <p:nvPr>
            <p:ph type="pic" idx="2"/>
          </p:nvPr>
        </p:nvSpPr>
        <p:spPr>
          <a:xfrm>
            <a:off x="1792801" y="612065"/>
            <a:ext cx="5486400" cy="4115952"/>
          </a:xfrm>
          <a:prstGeom prst="rect">
            <a:avLst/>
          </a:prstGeom>
          <a:noFill/>
          <a:ln>
            <a:noFill/>
          </a:ln>
        </p:spPr>
      </p:sp>
      <p:sp>
        <p:nvSpPr>
          <p:cNvPr id="37" name="Google Shape;37;p23"/>
          <p:cNvSpPr txBox="1">
            <a:spLocks noGrp="1"/>
          </p:cNvSpPr>
          <p:nvPr>
            <p:ph type="body" idx="1"/>
          </p:nvPr>
        </p:nvSpPr>
        <p:spPr>
          <a:xfrm>
            <a:off x="1792801" y="5367444"/>
            <a:ext cx="5486400" cy="805044"/>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38" name="Google Shape;38;p23"/>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24"/>
          <p:cNvSpPr txBox="1">
            <a:spLocks noGrp="1"/>
          </p:cNvSpPr>
          <p:nvPr>
            <p:ph type="title"/>
          </p:nvPr>
        </p:nvSpPr>
        <p:spPr>
          <a:xfrm>
            <a:off x="457920" y="273629"/>
            <a:ext cx="3008160" cy="1160762"/>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1" name="Google Shape;41;p24"/>
          <p:cNvSpPr txBox="1">
            <a:spLocks noGrp="1"/>
          </p:cNvSpPr>
          <p:nvPr>
            <p:ph type="body" idx="1"/>
          </p:nvPr>
        </p:nvSpPr>
        <p:spPr>
          <a:xfrm>
            <a:off x="3575521" y="273629"/>
            <a:ext cx="5112000" cy="5852774"/>
          </a:xfrm>
          <a:prstGeom prst="rect">
            <a:avLst/>
          </a:prstGeom>
          <a:noFill/>
          <a:ln>
            <a:noFill/>
          </a:ln>
        </p:spPr>
        <p:txBody>
          <a:bodyPr spcFirstLastPara="1" wrap="square" lIns="0" tIns="157400" rIns="0" bIns="0" anchor="t" anchorCtr="0">
            <a:noAutofit/>
          </a:bodyPr>
          <a:lstStyle>
            <a:lvl1pPr marL="457200" lvl="0" indent="-412750" algn="l">
              <a:lnSpc>
                <a:spcPct val="97000"/>
              </a:lnSpc>
              <a:spcBef>
                <a:spcPts val="0"/>
              </a:spcBef>
              <a:spcAft>
                <a:spcPts val="0"/>
              </a:spcAft>
              <a:buSzPts val="2900"/>
              <a:buChar char="•"/>
              <a:defRPr sz="2900"/>
            </a:lvl1pPr>
            <a:lvl2pPr marL="914400" lvl="1" indent="-387350" algn="l">
              <a:lnSpc>
                <a:spcPct val="97000"/>
              </a:lnSpc>
              <a:spcBef>
                <a:spcPts val="1288"/>
              </a:spcBef>
              <a:spcAft>
                <a:spcPts val="0"/>
              </a:spcAft>
              <a:buSzPts val="2500"/>
              <a:buChar char="–"/>
              <a:defRPr sz="2500"/>
            </a:lvl2pPr>
            <a:lvl3pPr marL="1371600" lvl="2" indent="-368300" algn="l">
              <a:lnSpc>
                <a:spcPct val="97000"/>
              </a:lnSpc>
              <a:spcBef>
                <a:spcPts val="1038"/>
              </a:spcBef>
              <a:spcAft>
                <a:spcPts val="0"/>
              </a:spcAft>
              <a:buSzPts val="2200"/>
              <a:buChar char="•"/>
              <a:defRPr sz="2200"/>
            </a:lvl3pPr>
            <a:lvl4pPr marL="1828800" lvl="3" indent="-342900" algn="l">
              <a:lnSpc>
                <a:spcPct val="97000"/>
              </a:lnSpc>
              <a:spcBef>
                <a:spcPts val="775"/>
              </a:spcBef>
              <a:spcAft>
                <a:spcPts val="0"/>
              </a:spcAft>
              <a:buSzPts val="1800"/>
              <a:buChar char="–"/>
              <a:defRPr sz="1800"/>
            </a:lvl4pPr>
            <a:lvl5pPr marL="2286000" lvl="4" indent="-342900" algn="l">
              <a:lnSpc>
                <a:spcPct val="97000"/>
              </a:lnSpc>
              <a:spcBef>
                <a:spcPts val="525"/>
              </a:spcBef>
              <a:spcAft>
                <a:spcPts val="0"/>
              </a:spcAft>
              <a:buSzPts val="1800"/>
              <a:buChar char="»"/>
              <a:defRPr sz="1800"/>
            </a:lvl5pPr>
            <a:lvl6pPr marL="2743200" lvl="5" indent="-228600" algn="l">
              <a:lnSpc>
                <a:spcPct val="97000"/>
              </a:lnSpc>
              <a:spcBef>
                <a:spcPts val="263"/>
              </a:spcBef>
              <a:spcAft>
                <a:spcPts val="0"/>
              </a:spcAft>
              <a:buSzPts val="1400"/>
              <a:buNone/>
              <a:defRPr sz="1800"/>
            </a:lvl6pPr>
            <a:lvl7pPr marL="3200400" lvl="6" indent="-228600" algn="l">
              <a:lnSpc>
                <a:spcPct val="97000"/>
              </a:lnSpc>
              <a:spcBef>
                <a:spcPts val="261"/>
              </a:spcBef>
              <a:spcAft>
                <a:spcPts val="0"/>
              </a:spcAft>
              <a:buSzPts val="1400"/>
              <a:buNone/>
              <a:defRPr sz="1800"/>
            </a:lvl7pPr>
            <a:lvl8pPr marL="3657600" lvl="7" indent="-228600" algn="l">
              <a:lnSpc>
                <a:spcPct val="97000"/>
              </a:lnSpc>
              <a:spcBef>
                <a:spcPts val="261"/>
              </a:spcBef>
              <a:spcAft>
                <a:spcPts val="0"/>
              </a:spcAft>
              <a:buSzPts val="1400"/>
              <a:buNone/>
              <a:defRPr sz="1800"/>
            </a:lvl8pPr>
            <a:lvl9pPr marL="4114800" lvl="8" indent="-228600" algn="l">
              <a:lnSpc>
                <a:spcPct val="97000"/>
              </a:lnSpc>
              <a:spcBef>
                <a:spcPts val="261"/>
              </a:spcBef>
              <a:spcAft>
                <a:spcPts val="261"/>
              </a:spcAft>
              <a:buSzPts val="1400"/>
              <a:buNone/>
              <a:defRPr sz="1800"/>
            </a:lvl9pPr>
          </a:lstStyle>
          <a:p>
            <a:endParaRPr/>
          </a:p>
        </p:txBody>
      </p:sp>
      <p:sp>
        <p:nvSpPr>
          <p:cNvPr id="42" name="Google Shape;42;p24"/>
          <p:cNvSpPr txBox="1">
            <a:spLocks noGrp="1"/>
          </p:cNvSpPr>
          <p:nvPr>
            <p:ph type="body" idx="2"/>
          </p:nvPr>
        </p:nvSpPr>
        <p:spPr>
          <a:xfrm>
            <a:off x="457920" y="1434391"/>
            <a:ext cx="3008160" cy="4692013"/>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43" name="Google Shape;43;p24"/>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25"/>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marR="0" lvl="0"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9pPr>
          </a:lstStyle>
          <a:p>
            <a:endParaRPr/>
          </a:p>
        </p:txBody>
      </p:sp>
      <p:sp>
        <p:nvSpPr>
          <p:cNvPr id="11" name="Google Shape;11;p17"/>
          <p:cNvSpPr txBox="1">
            <a:spLocks noGrp="1"/>
          </p:cNvSpPr>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1"/>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1"/>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1"/>
              </a:spcBef>
              <a:spcAft>
                <a:spcPts val="261"/>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7"/>
          <p:cNvSpPr txBox="1"/>
          <p:nvPr/>
        </p:nvSpPr>
        <p:spPr>
          <a:xfrm>
            <a:off x="457200" y="6246812"/>
            <a:ext cx="2127250" cy="471487"/>
          </a:xfrm>
          <a:prstGeom prst="rect">
            <a:avLst/>
          </a:prstGeom>
          <a:noFill/>
          <a:ln>
            <a:noFill/>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7"/>
          <p:cNvSpPr txBox="1"/>
          <p:nvPr/>
        </p:nvSpPr>
        <p:spPr>
          <a:xfrm>
            <a:off x="3127375" y="6246812"/>
            <a:ext cx="2897187" cy="471487"/>
          </a:xfrm>
          <a:prstGeom prst="rect">
            <a:avLst/>
          </a:prstGeom>
          <a:noFill/>
          <a:ln>
            <a:noFill/>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 name="Google Shape;14;p17"/>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hackerrank.com/domains/data-structur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spoj.com/problems/classical/" TargetMode="External"/><Relationship Id="rId5" Type="http://schemas.openxmlformats.org/officeDocument/2006/relationships/hyperlink" Target="https://leetcode.com/explore/" TargetMode="External"/><Relationship Id="rId4" Type="http://schemas.openxmlformats.org/officeDocument/2006/relationships/hyperlink" Target="https://www.codechef.com/selflearning?itm_medium=navmenu&amp;itm_campaign=learnc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subTitle" idx="1"/>
          </p:nvPr>
        </p:nvSpPr>
        <p:spPr>
          <a:xfrm>
            <a:off x="1371600" y="3734400"/>
            <a:ext cx="6400800" cy="1904400"/>
          </a:xfrm>
          <a:prstGeom prst="rect">
            <a:avLst/>
          </a:prstGeom>
          <a:noFill/>
          <a:ln>
            <a:noFill/>
          </a:ln>
        </p:spPr>
        <p:txBody>
          <a:bodyPr spcFirstLastPara="1" wrap="square" lIns="0" tIns="157400" rIns="0" bIns="0" anchor="t" anchorCtr="0">
            <a:noAutofit/>
          </a:bodyPr>
          <a:lstStyle/>
          <a:p>
            <a:pPr marL="0" lvl="0" indent="0" algn="ctr" rtl="0">
              <a:lnSpc>
                <a:spcPct val="97000"/>
              </a:lnSpc>
              <a:spcBef>
                <a:spcPts val="0"/>
              </a:spcBef>
              <a:spcAft>
                <a:spcPts val="0"/>
              </a:spcAft>
              <a:buSzPts val="2900"/>
              <a:buNone/>
            </a:pPr>
            <a:r>
              <a:rPr lang="en-US" sz="3600" b="1" i="0" u="none" dirty="0">
                <a:solidFill>
                  <a:srgbClr val="000000"/>
                </a:solidFill>
                <a:latin typeface="Times New Roman"/>
                <a:ea typeface="Times New Roman"/>
                <a:cs typeface="Times New Roman"/>
                <a:sym typeface="Times New Roman"/>
              </a:rPr>
              <a:t>Lecture 0</a:t>
            </a:r>
            <a:endParaRPr sz="3600" dirty="0"/>
          </a:p>
        </p:txBody>
      </p:sp>
      <p:sp>
        <p:nvSpPr>
          <p:cNvPr id="70" name="Google Shape;70;p1"/>
          <p:cNvSpPr txBox="1">
            <a:spLocks noGrp="1"/>
          </p:cNvSpPr>
          <p:nvPr>
            <p:ph type="ctrTitle"/>
          </p:nvPr>
        </p:nvSpPr>
        <p:spPr>
          <a:xfrm>
            <a:off x="457200" y="1506537"/>
            <a:ext cx="8229600" cy="1470025"/>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IN" b="1" dirty="0">
                <a:solidFill>
                  <a:srgbClr val="C00000"/>
                </a:solidFill>
                <a:latin typeface="Times New Roman"/>
                <a:cs typeface="Times New Roman"/>
              </a:rPr>
              <a:t>COMPETITIVE CODING APPROACHES-TECHNIQUES</a:t>
            </a:r>
            <a:br>
              <a:rPr lang="en-IN" b="1" dirty="0">
                <a:solidFill>
                  <a:srgbClr val="C00000"/>
                </a:solidFill>
                <a:latin typeface="Times New Roman"/>
                <a:cs typeface="Times New Roman"/>
              </a:rPr>
            </a:br>
            <a:r>
              <a:rPr lang="en-US" b="1" dirty="0">
                <a:solidFill>
                  <a:srgbClr val="C00000"/>
                </a:solidFill>
                <a:latin typeface="Times New Roman"/>
                <a:cs typeface="Times New Roman"/>
                <a:sym typeface="Times New Roman"/>
              </a:rPr>
              <a:t>CSE330</a:t>
            </a:r>
            <a:endParaRPr b="1" dirty="0">
              <a:solidFill>
                <a:srgbClr val="C00000"/>
              </a:solidFill>
              <a:latin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800"/>
              <a:buNone/>
            </a:pPr>
            <a:r>
              <a:rPr lang="en-US" sz="4800" b="0" i="0" u="none">
                <a:solidFill>
                  <a:srgbClr val="C00000"/>
                </a:solidFill>
                <a:latin typeface="Calibri"/>
                <a:ea typeface="Calibri"/>
                <a:cs typeface="Calibri"/>
                <a:sym typeface="Calibri"/>
              </a:rPr>
              <a:t>Course details</a:t>
            </a:r>
            <a:endParaRPr/>
          </a:p>
        </p:txBody>
      </p:sp>
      <p:sp>
        <p:nvSpPr>
          <p:cNvPr id="90" name="Google Shape;90;p2"/>
          <p:cNvSpPr txBox="1">
            <a:spLocks noGrp="1"/>
          </p:cNvSpPr>
          <p:nvPr>
            <p:ph type="body" idx="1"/>
          </p:nvPr>
        </p:nvSpPr>
        <p:spPr>
          <a:xfrm>
            <a:off x="228600" y="1455737"/>
            <a:ext cx="4160520" cy="5068887"/>
          </a:xfrm>
          <a:prstGeom prst="rect">
            <a:avLst/>
          </a:prstGeom>
          <a:noFill/>
          <a:ln>
            <a:noFill/>
          </a:ln>
        </p:spPr>
        <p:txBody>
          <a:bodyPr spcFirstLastPara="1" wrap="square" lIns="0" tIns="157400" rIns="0" bIns="0" anchor="t" anchorCtr="0">
            <a:normAutofit/>
          </a:bodyPr>
          <a:lstStyle/>
          <a:p>
            <a:pPr marL="309562" marR="0" lvl="0" indent="-309562" algn="l" rtl="0">
              <a:lnSpc>
                <a:spcPct val="97000"/>
              </a:lnSpc>
              <a:spcBef>
                <a:spcPts val="0"/>
              </a:spcBef>
              <a:spcAft>
                <a:spcPts val="0"/>
              </a:spcAft>
              <a:buClr>
                <a:srgbClr val="000000"/>
              </a:buClr>
              <a:buSzPts val="2300"/>
              <a:buFont typeface="Times New Roman"/>
              <a:buChar char="•"/>
            </a:pPr>
            <a:r>
              <a:rPr lang="en-US" sz="2300" b="0" i="0" u="none" strike="noStrike" cap="none" dirty="0">
                <a:solidFill>
                  <a:srgbClr val="C00000"/>
                </a:solidFill>
                <a:latin typeface="Times New Roman"/>
                <a:ea typeface="Times New Roman"/>
                <a:cs typeface="Times New Roman"/>
                <a:sym typeface="Times New Roman"/>
              </a:rPr>
              <a:t>LTP – 0 0 3 </a:t>
            </a:r>
          </a:p>
          <a:p>
            <a:pPr marL="309562" marR="0" lvl="0" indent="-309562" algn="l" rtl="0">
              <a:lnSpc>
                <a:spcPct val="97000"/>
              </a:lnSpc>
              <a:spcBef>
                <a:spcPts val="0"/>
              </a:spcBef>
              <a:spcAft>
                <a:spcPts val="0"/>
              </a:spcAft>
              <a:buClr>
                <a:srgbClr val="000000"/>
              </a:buClr>
              <a:buSzPts val="2300"/>
              <a:buFont typeface="Times New Roman"/>
              <a:buChar char="•"/>
            </a:pPr>
            <a:r>
              <a:rPr lang="en-US" sz="2300" b="0" i="0" u="none" strike="noStrike" cap="none" dirty="0">
                <a:solidFill>
                  <a:srgbClr val="C00000"/>
                </a:solidFill>
                <a:latin typeface="Times New Roman"/>
                <a:ea typeface="Times New Roman"/>
                <a:cs typeface="Times New Roman"/>
                <a:sym typeface="Times New Roman"/>
              </a:rPr>
              <a:t>[Three Practical /week]</a:t>
            </a:r>
            <a:endParaRPr sz="2300" b="0" i="0" u="none" strike="noStrike" cap="none" dirty="0">
              <a:solidFill>
                <a:srgbClr val="C00000"/>
              </a:solidFill>
              <a:latin typeface="Times New Roman"/>
              <a:ea typeface="Times New Roman"/>
              <a:cs typeface="Times New Roman"/>
              <a:sym typeface="Times New Roman"/>
            </a:endParaRPr>
          </a:p>
          <a:p>
            <a:pPr marL="309562" marR="0" lvl="0" indent="-309562" algn="l" rtl="0">
              <a:lnSpc>
                <a:spcPct val="97000"/>
              </a:lnSpc>
              <a:spcBef>
                <a:spcPts val="1200"/>
              </a:spcBef>
              <a:spcAft>
                <a:spcPts val="0"/>
              </a:spcAft>
              <a:buClr>
                <a:srgbClr val="000000"/>
              </a:buClr>
              <a:buSzPts val="2300"/>
              <a:buFont typeface="Times New Roman"/>
              <a:buNone/>
            </a:pPr>
            <a:r>
              <a:rPr lang="en-US" sz="2300" b="1" i="0" u="none" strike="noStrike" cap="none" dirty="0">
                <a:solidFill>
                  <a:srgbClr val="606060"/>
                </a:solidFill>
                <a:latin typeface="Times New Roman"/>
                <a:ea typeface="Times New Roman"/>
                <a:cs typeface="Times New Roman"/>
                <a:sym typeface="Times New Roman"/>
              </a:rPr>
              <a:t>Reference Book</a:t>
            </a:r>
            <a:endParaRPr dirty="0"/>
          </a:p>
          <a:p>
            <a:pPr marL="673100" marR="0" lvl="1" indent="-258762" algn="l" rtl="0">
              <a:lnSpc>
                <a:spcPct val="97000"/>
              </a:lnSpc>
              <a:spcBef>
                <a:spcPts val="1200"/>
              </a:spcBef>
              <a:spcAft>
                <a:spcPts val="0"/>
              </a:spcAft>
              <a:buClr>
                <a:srgbClr val="000000"/>
              </a:buClr>
              <a:buSzPts val="2300"/>
              <a:buFont typeface="Noto Sans Symbols"/>
              <a:buChar char="▪"/>
            </a:pPr>
            <a:r>
              <a:rPr lang="en-US" sz="2300" b="0" i="0" u="none" strike="noStrike" cap="none" dirty="0">
                <a:solidFill>
                  <a:srgbClr val="002060"/>
                </a:solidFill>
                <a:latin typeface="Times New Roman"/>
                <a:ea typeface="Times New Roman"/>
                <a:cs typeface="Times New Roman"/>
                <a:sym typeface="Times New Roman"/>
              </a:rPr>
              <a:t>Cracking the Coding Interview</a:t>
            </a:r>
            <a:endParaRPr dirty="0"/>
          </a:p>
          <a:p>
            <a:pPr marL="1658936" marR="0" lvl="4" indent="0" algn="l" rtl="0">
              <a:lnSpc>
                <a:spcPct val="97000"/>
              </a:lnSpc>
              <a:spcBef>
                <a:spcPts val="1000"/>
              </a:spcBef>
              <a:spcAft>
                <a:spcPts val="0"/>
              </a:spcAft>
              <a:buClr>
                <a:srgbClr val="000000"/>
              </a:buClr>
              <a:buSzPts val="1800"/>
              <a:buFont typeface="Times New Roman"/>
              <a:buNone/>
            </a:pPr>
            <a:r>
              <a:rPr lang="en-US" sz="1800" b="0" i="0" u="none" strike="noStrike" cap="none" dirty="0">
                <a:solidFill>
                  <a:srgbClr val="002060"/>
                </a:solidFill>
                <a:latin typeface="Times New Roman"/>
                <a:ea typeface="Times New Roman"/>
                <a:cs typeface="Times New Roman"/>
                <a:sym typeface="Times New Roman"/>
              </a:rPr>
              <a:t>- </a:t>
            </a:r>
            <a:r>
              <a:rPr lang="en-US" sz="1800" b="0" i="0" u="none" strike="noStrike" cap="none" dirty="0">
                <a:solidFill>
                  <a:srgbClr val="000000"/>
                </a:solidFill>
                <a:latin typeface="Times New Roman"/>
                <a:ea typeface="Times New Roman"/>
                <a:cs typeface="Times New Roman"/>
                <a:sym typeface="Times New Roman"/>
              </a:rPr>
              <a:t>Gayle </a:t>
            </a:r>
            <a:r>
              <a:rPr lang="en-US" sz="1800" b="0" i="0" u="none" strike="noStrike" cap="none" dirty="0" err="1">
                <a:solidFill>
                  <a:srgbClr val="000000"/>
                </a:solidFill>
                <a:latin typeface="Times New Roman"/>
                <a:ea typeface="Times New Roman"/>
                <a:cs typeface="Times New Roman"/>
                <a:sym typeface="Times New Roman"/>
              </a:rPr>
              <a:t>Laakmann</a:t>
            </a:r>
            <a:r>
              <a:rPr lang="en-US" sz="1800" b="0" i="0" u="none" strike="noStrike" cap="none" dirty="0">
                <a:solidFill>
                  <a:srgbClr val="000000"/>
                </a:solidFill>
                <a:latin typeface="Times New Roman"/>
                <a:ea typeface="Times New Roman"/>
                <a:cs typeface="Times New Roman"/>
                <a:sym typeface="Times New Roman"/>
              </a:rPr>
              <a:t> </a:t>
            </a:r>
            <a:r>
              <a:rPr lang="en-US" sz="1800" b="0" i="0" u="none" strike="noStrike" cap="none" dirty="0" err="1">
                <a:solidFill>
                  <a:srgbClr val="000000"/>
                </a:solidFill>
                <a:latin typeface="Times New Roman"/>
                <a:ea typeface="Times New Roman"/>
                <a:cs typeface="Times New Roman"/>
                <a:sym typeface="Times New Roman"/>
              </a:rPr>
              <a:t>Mcdowell</a:t>
            </a:r>
            <a:r>
              <a:rPr lang="en-US" sz="1800" b="0" i="0" u="none" strike="noStrike" cap="none" dirty="0">
                <a:solidFill>
                  <a:srgbClr val="000000"/>
                </a:solidFill>
                <a:latin typeface="Times New Roman"/>
                <a:ea typeface="Times New Roman"/>
                <a:cs typeface="Times New Roman"/>
                <a:sym typeface="Times New Roman"/>
              </a:rPr>
              <a:t>, </a:t>
            </a:r>
            <a:r>
              <a:rPr lang="en-US" sz="1800" b="0" i="0" u="none" strike="noStrike" cap="none" dirty="0" err="1">
                <a:solidFill>
                  <a:srgbClr val="000000"/>
                </a:solidFill>
                <a:latin typeface="Times New Roman"/>
                <a:ea typeface="Times New Roman"/>
                <a:cs typeface="Times New Roman"/>
                <a:sym typeface="Times New Roman"/>
              </a:rPr>
              <a:t>Careercup</a:t>
            </a:r>
            <a:r>
              <a:rPr lang="en-US" sz="1800" b="0" i="0" u="none" strike="noStrike" cap="none" dirty="0">
                <a:solidFill>
                  <a:srgbClr val="000000"/>
                </a:solidFill>
                <a:latin typeface="Calibri"/>
                <a:ea typeface="Calibri"/>
                <a:cs typeface="Calibri"/>
                <a:sym typeface="Calibri"/>
              </a:rPr>
              <a:t>  </a:t>
            </a:r>
            <a:endParaRPr sz="1800" b="0" i="0" u="none" strike="noStrike" cap="none" dirty="0">
              <a:solidFill>
                <a:srgbClr val="002060"/>
              </a:solidFill>
              <a:latin typeface="Times New Roman"/>
              <a:ea typeface="Times New Roman"/>
              <a:cs typeface="Times New Roman"/>
              <a:sym typeface="Times New Roman"/>
            </a:endParaRPr>
          </a:p>
          <a:p>
            <a:pPr marL="673100" marR="0" lvl="1" indent="-258762" algn="l" rtl="0">
              <a:lnSpc>
                <a:spcPct val="97000"/>
              </a:lnSpc>
              <a:spcBef>
                <a:spcPts val="200"/>
              </a:spcBef>
              <a:spcAft>
                <a:spcPts val="0"/>
              </a:spcAft>
              <a:buClr>
                <a:srgbClr val="000000"/>
              </a:buClr>
              <a:buSzPts val="2300"/>
              <a:buFont typeface="Noto Sans Symbols"/>
              <a:buChar char="▪"/>
            </a:pPr>
            <a:r>
              <a:rPr lang="en-US" sz="2300" b="0" i="0" u="none" strike="noStrike" cap="none" dirty="0">
                <a:solidFill>
                  <a:srgbClr val="002060"/>
                </a:solidFill>
                <a:latin typeface="Times New Roman"/>
                <a:ea typeface="Times New Roman"/>
                <a:cs typeface="Times New Roman"/>
                <a:sym typeface="Times New Roman"/>
              </a:rPr>
              <a:t>PROGRAMMING PEARLS , PEARSON 				</a:t>
            </a:r>
            <a:r>
              <a:rPr lang="en-US" sz="1800" b="0" i="0" u="none" strike="noStrike" cap="none" dirty="0">
                <a:solidFill>
                  <a:srgbClr val="002060"/>
                </a:solidFill>
                <a:latin typeface="Times New Roman"/>
                <a:ea typeface="Times New Roman"/>
                <a:cs typeface="Times New Roman"/>
                <a:sym typeface="Times New Roman"/>
              </a:rPr>
              <a:t>- JOE BENTLEY</a:t>
            </a:r>
            <a:endParaRPr dirty="0"/>
          </a:p>
          <a:p>
            <a:pPr marL="309563" marR="0" lvl="0" indent="-195263" algn="l" rtl="0">
              <a:lnSpc>
                <a:spcPct val="97000"/>
              </a:lnSpc>
              <a:spcBef>
                <a:spcPts val="1000"/>
              </a:spcBef>
              <a:spcAft>
                <a:spcPts val="0"/>
              </a:spcAft>
              <a:buClr>
                <a:srgbClr val="000000"/>
              </a:buClr>
              <a:buSzPts val="1800"/>
              <a:buFont typeface="Times New Roman"/>
              <a:buNone/>
            </a:pPr>
            <a:endParaRPr sz="1800" b="0" i="0" u="none" strike="noStrike" cap="none" dirty="0">
              <a:solidFill>
                <a:srgbClr val="002060"/>
              </a:solidFill>
              <a:latin typeface="Times New Roman"/>
              <a:ea typeface="Times New Roman"/>
              <a:cs typeface="Times New Roman"/>
              <a:sym typeface="Times New Roman"/>
            </a:endParaRPr>
          </a:p>
        </p:txBody>
      </p:sp>
      <p:cxnSp>
        <p:nvCxnSpPr>
          <p:cNvPr id="91" name="Google Shape;91;p2"/>
          <p:cNvCxnSpPr/>
          <p:nvPr/>
        </p:nvCxnSpPr>
        <p:spPr>
          <a:xfrm>
            <a:off x="611187" y="1268412"/>
            <a:ext cx="7056437" cy="0"/>
          </a:xfrm>
          <a:prstGeom prst="straightConnector1">
            <a:avLst/>
          </a:prstGeom>
          <a:noFill/>
          <a:ln w="38100" cap="flat" cmpd="sng">
            <a:solidFill>
              <a:srgbClr val="2D2DB9"/>
            </a:solidFill>
            <a:prstDash val="solid"/>
            <a:miter lim="800000"/>
            <a:headEnd type="none" w="sm" len="sm"/>
            <a:tailEnd type="none" w="sm" len="sm"/>
          </a:ln>
          <a:effectLst>
            <a:outerShdw blurRad="63500" dist="23000" dir="5400000">
              <a:srgbClr val="000000">
                <a:alpha val="34117"/>
              </a:srgbClr>
            </a:outerShdw>
          </a:effectLst>
        </p:spPr>
      </p:cxnSp>
      <p:sp>
        <p:nvSpPr>
          <p:cNvPr id="92" name="Google Shape;92;p2"/>
          <p:cNvSpPr txBox="1"/>
          <p:nvPr/>
        </p:nvSpPr>
        <p:spPr>
          <a:xfrm>
            <a:off x="6556375" y="6246812"/>
            <a:ext cx="2006600" cy="350837"/>
          </a:xfrm>
          <a:prstGeom prst="rect">
            <a:avLst/>
          </a:prstGeom>
          <a:noFill/>
          <a:ln>
            <a:noFill/>
          </a:ln>
        </p:spPr>
        <p:txBody>
          <a:bodyPr spcFirstLastPara="1" wrap="square" lIns="91425" tIns="45700" rIns="91425" bIns="45700" anchor="t" anchorCtr="0">
            <a:noAutofit/>
          </a:bodyPr>
          <a:lstStyle/>
          <a:p>
            <a:pPr marL="0" marR="0" lvl="0" indent="0" algn="r" rtl="0">
              <a:lnSpc>
                <a:spcPct val="78000"/>
              </a:lnSpc>
              <a:spcBef>
                <a:spcPts val="0"/>
              </a:spcBef>
              <a:spcAft>
                <a:spcPts val="0"/>
              </a:spcAft>
              <a:buClr>
                <a:srgbClr val="000000"/>
              </a:buClr>
              <a:buSzPts val="1300"/>
              <a:buFont typeface="Times New Roman"/>
              <a:buNone/>
            </a:pPr>
            <a:r>
              <a:rPr lang="en-US" sz="13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pic>
        <p:nvPicPr>
          <p:cNvPr id="2050" name="Picture 2" descr="Cracking the Coding Interview: 189 Programming Questions and Solutions ...">
            <a:extLst>
              <a:ext uri="{FF2B5EF4-FFF2-40B4-BE49-F238E27FC236}">
                <a16:creationId xmlns:a16="http://schemas.microsoft.com/office/drawing/2014/main" id="{49571B81-BA50-1863-B67D-D6F3FA32A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882" y="1373147"/>
            <a:ext cx="2188753" cy="31267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ogramming Pearls : Bentley, Joe: Amazon.es: Libros">
            <a:extLst>
              <a:ext uri="{FF2B5EF4-FFF2-40B4-BE49-F238E27FC236}">
                <a16:creationId xmlns:a16="http://schemas.microsoft.com/office/drawing/2014/main" id="{0EDCB482-F4F2-CA35-B461-0D947AB4D1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5457" y="4135633"/>
            <a:ext cx="2006599" cy="2722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0" i="0" u="none">
                <a:solidFill>
                  <a:srgbClr val="000000"/>
                </a:solidFill>
                <a:latin typeface="Calibri"/>
                <a:ea typeface="Calibri"/>
                <a:cs typeface="Calibri"/>
                <a:sym typeface="Calibri"/>
              </a:rPr>
              <a:t>Scheme for CA</a:t>
            </a:r>
            <a:endParaRPr/>
          </a:p>
        </p:txBody>
      </p:sp>
      <p:graphicFrame>
        <p:nvGraphicFramePr>
          <p:cNvPr id="98" name="Google Shape;98;p3"/>
          <p:cNvGraphicFramePr/>
          <p:nvPr>
            <p:extLst>
              <p:ext uri="{D42A27DB-BD31-4B8C-83A1-F6EECF244321}">
                <p14:modId xmlns:p14="http://schemas.microsoft.com/office/powerpoint/2010/main" val="2547838430"/>
              </p:ext>
            </p:extLst>
          </p:nvPr>
        </p:nvGraphicFramePr>
        <p:xfrm>
          <a:off x="0" y="1397000"/>
          <a:ext cx="9171296" cy="3038156"/>
        </p:xfrm>
        <a:graphic>
          <a:graphicData uri="http://schemas.openxmlformats.org/drawingml/2006/table">
            <a:tbl>
              <a:tblPr>
                <a:noFill/>
                <a:tableStyleId>{9DCCCBA7-A35A-448D-803D-7FD28FF944FA}</a:tableStyleId>
              </a:tblPr>
              <a:tblGrid>
                <a:gridCol w="3362818">
                  <a:extLst>
                    <a:ext uri="{9D8B030D-6E8A-4147-A177-3AD203B41FA5}">
                      <a16:colId xmlns:a16="http://schemas.microsoft.com/office/drawing/2014/main" val="20000"/>
                    </a:ext>
                  </a:extLst>
                </a:gridCol>
                <a:gridCol w="1604981">
                  <a:extLst>
                    <a:ext uri="{9D8B030D-6E8A-4147-A177-3AD203B41FA5}">
                      <a16:colId xmlns:a16="http://schemas.microsoft.com/office/drawing/2014/main" val="20001"/>
                    </a:ext>
                  </a:extLst>
                </a:gridCol>
                <a:gridCol w="1431414">
                  <a:extLst>
                    <a:ext uri="{9D8B030D-6E8A-4147-A177-3AD203B41FA5}">
                      <a16:colId xmlns:a16="http://schemas.microsoft.com/office/drawing/2014/main" val="20002"/>
                    </a:ext>
                  </a:extLst>
                </a:gridCol>
                <a:gridCol w="2772083">
                  <a:extLst>
                    <a:ext uri="{9D8B030D-6E8A-4147-A177-3AD203B41FA5}">
                      <a16:colId xmlns:a16="http://schemas.microsoft.com/office/drawing/2014/main" val="20003"/>
                    </a:ext>
                  </a:extLst>
                </a:gridCol>
              </a:tblGrid>
              <a:tr h="539519">
                <a:tc>
                  <a:txBody>
                    <a:bodyPr/>
                    <a:lstStyle/>
                    <a:p>
                      <a:pPr marL="0" marR="0" lvl="0" indent="0" algn="l" rtl="0">
                        <a:lnSpc>
                          <a:spcPct val="100000"/>
                        </a:lnSpc>
                        <a:spcBef>
                          <a:spcPts val="0"/>
                        </a:spcBef>
                        <a:spcAft>
                          <a:spcPts val="0"/>
                        </a:spcAft>
                        <a:buClr>
                          <a:srgbClr val="FFFFFF"/>
                        </a:buClr>
                        <a:buSzPts val="1600"/>
                        <a:buFont typeface="Arial Rounded"/>
                        <a:buNone/>
                      </a:pPr>
                      <a:r>
                        <a:rPr lang="en-US" sz="1600" b="1" i="0" u="none" strike="noStrike" cap="none" dirty="0">
                          <a:solidFill>
                            <a:srgbClr val="FFFFFF"/>
                          </a:solidFill>
                          <a:latin typeface="Arial Rounded"/>
                          <a:ea typeface="Arial Rounded"/>
                          <a:cs typeface="Arial Rounded"/>
                          <a:sym typeface="Arial Rounded"/>
                        </a:rPr>
                        <a:t>Component</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600"/>
                        <a:buFont typeface="Arial Rounded"/>
                        <a:buNone/>
                      </a:pPr>
                      <a:r>
                        <a:rPr lang="en-US" sz="1600" b="1" i="0" u="none" strike="noStrike" cap="none">
                          <a:solidFill>
                            <a:srgbClr val="FFFFFF"/>
                          </a:solidFill>
                          <a:latin typeface="Arial Rounded"/>
                          <a:ea typeface="Arial Rounded"/>
                          <a:cs typeface="Arial Rounded"/>
                          <a:sym typeface="Arial Rounded"/>
                        </a:rPr>
                        <a:t>Weightage (%)</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600"/>
                        <a:buFont typeface="Arial Rounded"/>
                        <a:buNone/>
                      </a:pPr>
                      <a:r>
                        <a:rPr lang="en-US" sz="1600" b="1" i="0" u="none" strike="noStrike" cap="none">
                          <a:solidFill>
                            <a:srgbClr val="FFFFFF"/>
                          </a:solidFill>
                          <a:latin typeface="Arial Rounded"/>
                          <a:ea typeface="Arial Rounded"/>
                          <a:cs typeface="Arial Rounded"/>
                          <a:sym typeface="Arial Rounded"/>
                        </a:rPr>
                        <a:t>Mode</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600"/>
                        <a:buFont typeface="Arial Rounded"/>
                        <a:buNone/>
                      </a:pPr>
                      <a:r>
                        <a:rPr lang="en-US" sz="1600" b="1" i="0" u="none" strike="noStrike" cap="none">
                          <a:solidFill>
                            <a:srgbClr val="FFFFFF"/>
                          </a:solidFill>
                          <a:latin typeface="Arial Rounded"/>
                          <a:ea typeface="Arial Rounded"/>
                          <a:cs typeface="Arial Rounded"/>
                          <a:sym typeface="Arial Rounded"/>
                        </a:rPr>
                        <a:t>Timeline</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832879">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Test- Situation based problem solving 1</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ctr" rtl="0">
                        <a:lnSpc>
                          <a:spcPct val="100000"/>
                        </a:lnSpc>
                        <a:spcBef>
                          <a:spcPts val="0"/>
                        </a:spcBef>
                        <a:spcAft>
                          <a:spcPts val="0"/>
                        </a:spcAft>
                        <a:buClr>
                          <a:srgbClr val="000000"/>
                        </a:buClr>
                        <a:buSzPts val="2400"/>
                        <a:buFont typeface="Times New Roman"/>
                        <a:buNone/>
                      </a:pPr>
                      <a:r>
                        <a:rPr lang="en-US" sz="2400" u="none" strike="noStrike" cap="none" dirty="0">
                          <a:latin typeface="Times New Roman"/>
                          <a:ea typeface="Times New Roman"/>
                          <a:cs typeface="Times New Roman"/>
                          <a:sym typeface="Times New Roman"/>
                        </a:rPr>
                        <a:t>50</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strike="noStrike" cap="none">
                          <a:solidFill>
                            <a:srgbClr val="000000"/>
                          </a:solidFill>
                          <a:latin typeface="Times New Roman"/>
                          <a:ea typeface="Times New Roman"/>
                          <a:cs typeface="Times New Roman"/>
                          <a:sym typeface="Times New Roman"/>
                        </a:rPr>
                        <a:t>Online</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u="none" strike="noStrike" cap="none" dirty="0">
                          <a:latin typeface="Times New Roman"/>
                          <a:ea typeface="Times New Roman"/>
                          <a:cs typeface="Times New Roman"/>
                          <a:sym typeface="Times New Roman"/>
                        </a:rPr>
                        <a:t>4</a:t>
                      </a:r>
                      <a:r>
                        <a:rPr lang="en-US" sz="2400" b="0" i="0" u="none" strike="noStrike" cap="none" baseline="30000" dirty="0">
                          <a:solidFill>
                            <a:srgbClr val="000000"/>
                          </a:solidFill>
                          <a:latin typeface="Times New Roman"/>
                          <a:ea typeface="Times New Roman"/>
                          <a:cs typeface="Times New Roman"/>
                          <a:sym typeface="Times New Roman"/>
                        </a:rPr>
                        <a:t>th</a:t>
                      </a:r>
                      <a:r>
                        <a:rPr lang="en-US" sz="2400" b="0" i="0" u="none" strike="noStrike" cap="none" dirty="0">
                          <a:solidFill>
                            <a:srgbClr val="000000"/>
                          </a:solidFill>
                          <a:latin typeface="Times New Roman"/>
                          <a:ea typeface="Times New Roman"/>
                          <a:cs typeface="Times New Roman"/>
                          <a:sym typeface="Times New Roman"/>
                        </a:rPr>
                        <a:t> or </a:t>
                      </a:r>
                      <a:r>
                        <a:rPr lang="en-US" sz="2400" u="none" strike="noStrike" cap="none" dirty="0">
                          <a:latin typeface="Times New Roman"/>
                          <a:ea typeface="Times New Roman"/>
                          <a:cs typeface="Times New Roman"/>
                          <a:sym typeface="Times New Roman"/>
                        </a:rPr>
                        <a:t>5</a:t>
                      </a:r>
                      <a:r>
                        <a:rPr lang="en-US" sz="2400" b="0" i="0" u="none" strike="noStrike" cap="none" baseline="30000" dirty="0">
                          <a:solidFill>
                            <a:srgbClr val="000000"/>
                          </a:solidFill>
                          <a:latin typeface="Times New Roman"/>
                          <a:ea typeface="Times New Roman"/>
                          <a:cs typeface="Times New Roman"/>
                          <a:sym typeface="Times New Roman"/>
                        </a:rPr>
                        <a:t>th</a:t>
                      </a:r>
                      <a:r>
                        <a:rPr lang="en-US" sz="2400" b="0" i="0" u="none" strike="noStrike" cap="none" dirty="0">
                          <a:solidFill>
                            <a:srgbClr val="000000"/>
                          </a:solidFill>
                          <a:latin typeface="Times New Roman"/>
                          <a:ea typeface="Times New Roman"/>
                          <a:cs typeface="Times New Roman"/>
                          <a:sym typeface="Times New Roman"/>
                        </a:rPr>
                        <a:t> Week</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extLst>
                  <a:ext uri="{0D108BD9-81ED-4DB2-BD59-A6C34878D82A}">
                    <a16:rowId xmlns:a16="http://schemas.microsoft.com/office/drawing/2014/main" val="10001"/>
                  </a:ext>
                </a:extLst>
              </a:tr>
              <a:tr h="832879">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Test- Situation based problem solving 2</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7F6EF"/>
                    </a:solidFill>
                  </a:tcPr>
                </a:tc>
                <a:tc>
                  <a:txBody>
                    <a:bodyPr/>
                    <a:lstStyle/>
                    <a:p>
                      <a:pPr marL="0" marR="0" lvl="0" indent="0" algn="ctr" rtl="0">
                        <a:lnSpc>
                          <a:spcPct val="100000"/>
                        </a:lnSpc>
                        <a:spcBef>
                          <a:spcPts val="0"/>
                        </a:spcBef>
                        <a:spcAft>
                          <a:spcPts val="0"/>
                        </a:spcAft>
                        <a:buClr>
                          <a:srgbClr val="000000"/>
                        </a:buClr>
                        <a:buSzPts val="2400"/>
                        <a:buFont typeface="Times New Roman"/>
                        <a:buNone/>
                      </a:pPr>
                      <a:r>
                        <a:rPr lang="en-US" sz="2400" u="none" strike="noStrike" cap="none" dirty="0">
                          <a:latin typeface="Times New Roman"/>
                          <a:ea typeface="Times New Roman"/>
                          <a:cs typeface="Times New Roman"/>
                          <a:sym typeface="Times New Roman"/>
                        </a:rPr>
                        <a:t>50</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7F6EF"/>
                    </a:solidFill>
                  </a:tcPr>
                </a:tc>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Online</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7F6EF"/>
                    </a:solidFill>
                  </a:tcPr>
                </a:tc>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u="none" strike="noStrike" cap="none" dirty="0">
                          <a:latin typeface="Times New Roman"/>
                          <a:ea typeface="Times New Roman"/>
                          <a:cs typeface="Times New Roman"/>
                          <a:sym typeface="Times New Roman"/>
                        </a:rPr>
                        <a:t>8</a:t>
                      </a:r>
                      <a:r>
                        <a:rPr lang="en-US" sz="2400" b="0" i="0" u="none" strike="noStrike" cap="none" baseline="30000" dirty="0">
                          <a:solidFill>
                            <a:srgbClr val="000000"/>
                          </a:solidFill>
                          <a:latin typeface="Times New Roman"/>
                          <a:ea typeface="Times New Roman"/>
                          <a:cs typeface="Times New Roman"/>
                          <a:sym typeface="Times New Roman"/>
                        </a:rPr>
                        <a:t>th</a:t>
                      </a:r>
                      <a:r>
                        <a:rPr lang="en-US" sz="2400" b="0" i="0" u="none" strike="noStrike" cap="none" dirty="0">
                          <a:solidFill>
                            <a:srgbClr val="000000"/>
                          </a:solidFill>
                          <a:latin typeface="Times New Roman"/>
                          <a:ea typeface="Times New Roman"/>
                          <a:cs typeface="Times New Roman"/>
                          <a:sym typeface="Times New Roman"/>
                        </a:rPr>
                        <a:t> or </a:t>
                      </a:r>
                      <a:r>
                        <a:rPr lang="en-US" sz="2400" u="none" strike="noStrike" cap="none" dirty="0">
                          <a:latin typeface="Times New Roman"/>
                          <a:ea typeface="Times New Roman"/>
                          <a:cs typeface="Times New Roman"/>
                          <a:sym typeface="Times New Roman"/>
                        </a:rPr>
                        <a:t>9</a:t>
                      </a:r>
                      <a:r>
                        <a:rPr lang="en-US" sz="2400" b="0" i="0" u="none" strike="noStrike" cap="none" baseline="30000" dirty="0">
                          <a:solidFill>
                            <a:srgbClr val="000000"/>
                          </a:solidFill>
                          <a:latin typeface="Times New Roman"/>
                          <a:ea typeface="Times New Roman"/>
                          <a:cs typeface="Times New Roman"/>
                          <a:sym typeface="Times New Roman"/>
                        </a:rPr>
                        <a:t>th</a:t>
                      </a:r>
                      <a:r>
                        <a:rPr lang="en-US" sz="2400" b="0" i="0" u="none" strike="noStrike" cap="none" dirty="0">
                          <a:solidFill>
                            <a:srgbClr val="000000"/>
                          </a:solidFill>
                          <a:latin typeface="Times New Roman"/>
                          <a:ea typeface="Times New Roman"/>
                          <a:cs typeface="Times New Roman"/>
                          <a:sym typeface="Times New Roman"/>
                        </a:rPr>
                        <a:t> Week</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7F6EF"/>
                    </a:solidFill>
                  </a:tcPr>
                </a:tc>
                <a:extLst>
                  <a:ext uri="{0D108BD9-81ED-4DB2-BD59-A6C34878D82A}">
                    <a16:rowId xmlns:a16="http://schemas.microsoft.com/office/drawing/2014/main" val="10002"/>
                  </a:ext>
                </a:extLst>
              </a:tr>
              <a:tr h="832879">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solidFill>
                            <a:schemeClr val="dk1"/>
                          </a:solidFill>
                          <a:latin typeface="Times New Roman"/>
                          <a:ea typeface="Times New Roman"/>
                          <a:cs typeface="Times New Roman"/>
                          <a:sym typeface="Times New Roman"/>
                        </a:rPr>
                        <a:t>Test- Situation based problem solving 3</a:t>
                      </a:r>
                      <a:endParaRPr sz="2400" u="none" strike="noStrike" cap="none" dirty="0">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latin typeface="Times New Roman"/>
                          <a:ea typeface="Times New Roman"/>
                          <a:cs typeface="Times New Roman"/>
                          <a:sym typeface="Times New Roman"/>
                        </a:rPr>
                        <a:t>50</a:t>
                      </a:r>
                      <a:endParaRPr sz="2400" b="0" i="0" u="none" strike="noStrike" cap="none" dirty="0">
                        <a:solidFill>
                          <a:srgbClr val="000000"/>
                        </a:solidFill>
                        <a:latin typeface="Times New Roman"/>
                        <a:ea typeface="Times New Roman"/>
                        <a:cs typeface="Times New Roman"/>
                        <a:sym typeface="Times New Roman"/>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latin typeface="Times New Roman"/>
                          <a:ea typeface="Times New Roman"/>
                          <a:cs typeface="Times New Roman"/>
                          <a:sym typeface="Times New Roman"/>
                        </a:rPr>
                        <a:t>Online</a:t>
                      </a:r>
                      <a:endParaRPr sz="2400" b="0" i="0" u="none" strike="noStrike" cap="none" dirty="0">
                        <a:solidFill>
                          <a:srgbClr val="000000"/>
                        </a:solidFill>
                        <a:latin typeface="Times New Roman"/>
                        <a:ea typeface="Times New Roman"/>
                        <a:cs typeface="Times New Roman"/>
                        <a:sym typeface="Times New Roman"/>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latin typeface="Times New Roman"/>
                          <a:ea typeface="Times New Roman"/>
                          <a:cs typeface="Times New Roman"/>
                          <a:sym typeface="Times New Roman"/>
                        </a:rPr>
                        <a:t>10</a:t>
                      </a:r>
                      <a:r>
                        <a:rPr lang="en-US" sz="2400" u="none" strike="noStrike" cap="none" baseline="30000" dirty="0">
                          <a:solidFill>
                            <a:schemeClr val="dk1"/>
                          </a:solidFill>
                          <a:latin typeface="Times New Roman"/>
                          <a:ea typeface="Times New Roman"/>
                          <a:cs typeface="Times New Roman"/>
                          <a:sym typeface="Times New Roman"/>
                        </a:rPr>
                        <a:t>th</a:t>
                      </a:r>
                      <a:r>
                        <a:rPr lang="en-US" sz="2400" u="none" strike="noStrike" cap="none" dirty="0">
                          <a:latin typeface="Times New Roman"/>
                          <a:ea typeface="Times New Roman"/>
                          <a:cs typeface="Times New Roman"/>
                          <a:sym typeface="Times New Roman"/>
                        </a:rPr>
                        <a:t> or 14</a:t>
                      </a:r>
                      <a:r>
                        <a:rPr lang="en-US" sz="2400" u="none" strike="noStrike" cap="none" baseline="30000" dirty="0">
                          <a:solidFill>
                            <a:schemeClr val="dk1"/>
                          </a:solidFill>
                          <a:latin typeface="Times New Roman"/>
                          <a:ea typeface="Times New Roman"/>
                          <a:cs typeface="Times New Roman"/>
                          <a:sym typeface="Times New Roman"/>
                        </a:rPr>
                        <a:t>th</a:t>
                      </a:r>
                      <a:r>
                        <a:rPr lang="en-US" sz="2400" u="none" strike="noStrike" cap="none" dirty="0">
                          <a:latin typeface="Times New Roman"/>
                          <a:ea typeface="Times New Roman"/>
                          <a:cs typeface="Times New Roman"/>
                          <a:sym typeface="Times New Roman"/>
                        </a:rPr>
                        <a:t> Week</a:t>
                      </a:r>
                      <a:endParaRPr sz="2400" b="0" i="0" u="none" strike="noStrike" cap="none" dirty="0">
                        <a:solidFill>
                          <a:srgbClr val="000000"/>
                        </a:solidFill>
                        <a:latin typeface="Times New Roman"/>
                        <a:ea typeface="Times New Roman"/>
                        <a:cs typeface="Times New Roman"/>
                        <a:sym typeface="Times New Roman"/>
                      </a:endParaRPr>
                    </a:p>
                  </a:txBody>
                  <a:tcPr marL="91450" marR="91450" marT="45725" marB="45725">
                    <a:lnL w="12700" cap="flat" cmpd="sng" algn="ctr">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extLst>
                  <a:ext uri="{0D108BD9-81ED-4DB2-BD59-A6C34878D82A}">
                    <a16:rowId xmlns:a16="http://schemas.microsoft.com/office/drawing/2014/main" val="10003"/>
                  </a:ext>
                </a:extLst>
              </a:tr>
            </a:tbl>
          </a:graphicData>
        </a:graphic>
      </p:graphicFrame>
      <p:sp>
        <p:nvSpPr>
          <p:cNvPr id="99" name="Google Shape;99;p3"/>
          <p:cNvSpPr txBox="1"/>
          <p:nvPr/>
        </p:nvSpPr>
        <p:spPr>
          <a:xfrm>
            <a:off x="654825" y="5267925"/>
            <a:ext cx="8077200" cy="4002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Arial"/>
                <a:ea typeface="Arial"/>
                <a:cs typeface="Arial"/>
                <a:sym typeface="Arial"/>
              </a:rPr>
              <a:t> CA Category of this Course: A0203 (2 best out of 3)</a:t>
            </a:r>
            <a:endParaRPr sz="1400" b="0" i="0" u="none" strike="noStrike" cap="none" dirty="0">
              <a:solidFill>
                <a:srgbClr val="000000"/>
              </a:solidFill>
              <a:latin typeface="Arial"/>
              <a:ea typeface="Arial"/>
              <a:cs typeface="Arial"/>
              <a:sym typeface="Arial"/>
            </a:endParaRPr>
          </a:p>
        </p:txBody>
      </p:sp>
    </p:spTree>
  </p:cSld>
  <p:clrMapOvr>
    <a:masterClrMapping/>
  </p:clrMapOvr>
  <p:transition advClick="0" advTm="2147255000">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304800" y="4508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Course Assessment Model</a:t>
            </a:r>
            <a:endParaRPr/>
          </a:p>
        </p:txBody>
      </p:sp>
      <p:sp>
        <p:nvSpPr>
          <p:cNvPr id="119" name="Google Shape;119;p4"/>
          <p:cNvSpPr txBox="1">
            <a:spLocks noGrp="1"/>
          </p:cNvSpPr>
          <p:nvPr>
            <p:ph type="body" idx="1"/>
          </p:nvPr>
        </p:nvSpPr>
        <p:spPr>
          <a:xfrm>
            <a:off x="304800" y="1455737"/>
            <a:ext cx="8382000" cy="5068887"/>
          </a:xfrm>
          <a:prstGeom prst="rect">
            <a:avLst/>
          </a:prstGeom>
          <a:noFill/>
          <a:ln>
            <a:noFill/>
          </a:ln>
        </p:spPr>
        <p:txBody>
          <a:bodyPr spcFirstLastPara="1" wrap="square" lIns="0" tIns="157400" rIns="0" bIns="0" anchor="t" anchorCtr="0">
            <a:normAutofit/>
          </a:bodyPr>
          <a:lstStyle/>
          <a:p>
            <a:pPr marL="309562" marR="0" lvl="0" indent="-309562" algn="l" rtl="0">
              <a:lnSpc>
                <a:spcPct val="97000"/>
              </a:lnSpc>
              <a:spcBef>
                <a:spcPts val="0"/>
              </a:spcBef>
              <a:spcAft>
                <a:spcPts val="0"/>
              </a:spcAft>
              <a:buClr>
                <a:srgbClr val="000000"/>
              </a:buClr>
              <a:buSzPts val="2800"/>
              <a:buFont typeface="Times New Roman"/>
              <a:buChar char="•"/>
            </a:pPr>
            <a:r>
              <a:rPr lang="en-US" sz="2800" b="1" i="0" u="none" dirty="0">
                <a:solidFill>
                  <a:srgbClr val="002060"/>
                </a:solidFill>
                <a:latin typeface="Times New Roman"/>
                <a:ea typeface="Times New Roman"/>
                <a:cs typeface="Times New Roman"/>
                <a:sym typeface="Times New Roman"/>
              </a:rPr>
              <a:t>Marks break up*</a:t>
            </a:r>
            <a:endParaRPr dirty="0"/>
          </a:p>
          <a:p>
            <a:pPr marL="309562" marR="0" lvl="0" indent="-309562" algn="l" rtl="0">
              <a:lnSpc>
                <a:spcPct val="97000"/>
              </a:lnSpc>
              <a:spcBef>
                <a:spcPts val="1200"/>
              </a:spcBef>
              <a:spcAft>
                <a:spcPts val="0"/>
              </a:spcAft>
              <a:buClr>
                <a:srgbClr val="000000"/>
              </a:buClr>
              <a:buSzPts val="2800"/>
              <a:buFont typeface="Times New Roman"/>
              <a:buChar char="•"/>
            </a:pPr>
            <a:r>
              <a:rPr lang="en-US" sz="2800" b="0" i="0" u="none" dirty="0">
                <a:solidFill>
                  <a:srgbClr val="C00000"/>
                </a:solidFill>
                <a:latin typeface="Times New Roman"/>
                <a:ea typeface="Times New Roman"/>
                <a:cs typeface="Times New Roman"/>
                <a:sym typeface="Times New Roman"/>
              </a:rPr>
              <a:t>Attendance                                                     5</a:t>
            </a:r>
            <a:endParaRPr dirty="0"/>
          </a:p>
          <a:p>
            <a:pPr marL="309562" marR="0" lvl="0" indent="-309562" algn="l" rtl="0">
              <a:lnSpc>
                <a:spcPct val="97000"/>
              </a:lnSpc>
              <a:spcBef>
                <a:spcPts val="1200"/>
              </a:spcBef>
              <a:spcAft>
                <a:spcPts val="0"/>
              </a:spcAft>
              <a:buClr>
                <a:srgbClr val="000000"/>
              </a:buClr>
              <a:buSzPts val="2800"/>
              <a:buFont typeface="Times New Roman"/>
              <a:buChar char="•"/>
            </a:pPr>
            <a:r>
              <a:rPr lang="en-US" sz="2800" b="0" i="0" u="none" dirty="0">
                <a:solidFill>
                  <a:srgbClr val="C00000"/>
                </a:solidFill>
                <a:latin typeface="Times New Roman"/>
                <a:ea typeface="Times New Roman"/>
                <a:cs typeface="Times New Roman"/>
                <a:sym typeface="Times New Roman"/>
              </a:rPr>
              <a:t>CA (Two best out of </a:t>
            </a:r>
            <a:r>
              <a:rPr lang="en-US" sz="2800" dirty="0">
                <a:solidFill>
                  <a:srgbClr val="C00000"/>
                </a:solidFill>
                <a:latin typeface="Times New Roman"/>
                <a:ea typeface="Times New Roman"/>
                <a:cs typeface="Times New Roman"/>
                <a:sym typeface="Times New Roman"/>
              </a:rPr>
              <a:t>Three </a:t>
            </a:r>
            <a:r>
              <a:rPr lang="en-US" sz="2800" b="0" i="0" u="none" dirty="0">
                <a:solidFill>
                  <a:srgbClr val="C00000"/>
                </a:solidFill>
                <a:latin typeface="Times New Roman"/>
                <a:ea typeface="Times New Roman"/>
                <a:cs typeface="Times New Roman"/>
                <a:sym typeface="Times New Roman"/>
              </a:rPr>
              <a:t>tasks)                45</a:t>
            </a:r>
            <a:endParaRPr dirty="0"/>
          </a:p>
          <a:p>
            <a:pPr marL="309562" marR="0" lvl="0" indent="-309562" algn="l" rtl="0">
              <a:lnSpc>
                <a:spcPct val="97000"/>
              </a:lnSpc>
              <a:spcBef>
                <a:spcPts val="1200"/>
              </a:spcBef>
              <a:spcAft>
                <a:spcPts val="0"/>
              </a:spcAft>
              <a:buClr>
                <a:srgbClr val="000000"/>
              </a:buClr>
              <a:buSzPts val="2800"/>
              <a:buFont typeface="Times New Roman"/>
              <a:buChar char="•"/>
            </a:pPr>
            <a:r>
              <a:rPr lang="en-US" sz="2800" b="0" i="0" u="none" dirty="0">
                <a:solidFill>
                  <a:srgbClr val="C00000"/>
                </a:solidFill>
                <a:latin typeface="Times New Roman"/>
                <a:ea typeface="Times New Roman"/>
                <a:cs typeface="Times New Roman"/>
                <a:sym typeface="Times New Roman"/>
              </a:rPr>
              <a:t>ETE	                                                     50</a:t>
            </a:r>
            <a:endParaRPr dirty="0"/>
          </a:p>
          <a:p>
            <a:pPr marL="309562" marR="0" lvl="0" indent="-309562" algn="l" rtl="0">
              <a:lnSpc>
                <a:spcPct val="97000"/>
              </a:lnSpc>
              <a:spcBef>
                <a:spcPts val="1200"/>
              </a:spcBef>
              <a:spcAft>
                <a:spcPts val="0"/>
              </a:spcAft>
              <a:buClr>
                <a:srgbClr val="000000"/>
              </a:buClr>
              <a:buSzPts val="2800"/>
              <a:buFont typeface="Times New Roman"/>
              <a:buChar char="•"/>
            </a:pPr>
            <a:r>
              <a:rPr lang="en-US" sz="2800" b="1" i="0" u="none" dirty="0">
                <a:solidFill>
                  <a:srgbClr val="002060"/>
                </a:solidFill>
                <a:latin typeface="Times New Roman"/>
                <a:ea typeface="Times New Roman"/>
                <a:cs typeface="Times New Roman"/>
                <a:sym typeface="Times New Roman"/>
              </a:rPr>
              <a:t>Total                                                            100						</a:t>
            </a:r>
            <a:endParaRPr dirty="0"/>
          </a:p>
        </p:txBody>
      </p:sp>
      <p:cxnSp>
        <p:nvCxnSpPr>
          <p:cNvPr id="120" name="Google Shape;120;p4"/>
          <p:cNvCxnSpPr/>
          <p:nvPr/>
        </p:nvCxnSpPr>
        <p:spPr>
          <a:xfrm>
            <a:off x="611187" y="1447800"/>
            <a:ext cx="7056437" cy="0"/>
          </a:xfrm>
          <a:prstGeom prst="straightConnector1">
            <a:avLst/>
          </a:prstGeom>
          <a:noFill/>
          <a:ln w="38100" cap="flat" cmpd="sng">
            <a:solidFill>
              <a:srgbClr val="2D2DB9"/>
            </a:solidFill>
            <a:prstDash val="solid"/>
            <a:miter lim="800000"/>
            <a:headEnd type="none" w="sm" len="sm"/>
            <a:tailEnd type="none" w="sm" len="sm"/>
          </a:ln>
          <a:effectLst>
            <a:outerShdw blurRad="63500" dist="23000" dir="5400000">
              <a:srgbClr val="000000">
                <a:alpha val="34117"/>
              </a:srgbClr>
            </a:outerShdw>
          </a:effectLst>
        </p:spPr>
      </p:cxnSp>
      <p:graphicFrame>
        <p:nvGraphicFramePr>
          <p:cNvPr id="121" name="Google Shape;121;p4"/>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3" imgW="1676400" imgH="679450" progId="">
                  <p:embed/>
                </p:oleObj>
              </mc:Choice>
              <mc:Fallback>
                <p:oleObj r:id="rId3" imgW="1676400" imgH="679450" progId="">
                  <p:embed/>
                  <p:pic>
                    <p:nvPicPr>
                      <p:cNvPr id="121" name="Google Shape;121;p4"/>
                      <p:cNvPicPr preferRelativeResize="0"/>
                      <p:nvPr/>
                    </p:nvPicPr>
                    <p:blipFill rotWithShape="1">
                      <a:blip r:embed="rId4">
                        <a:alphaModFix/>
                      </a:blip>
                      <a:srcRect/>
                      <a:stretch/>
                    </p:blipFill>
                    <p:spPr>
                      <a:xfrm>
                        <a:off x="7391400" y="85725"/>
                        <a:ext cx="1676400" cy="679450"/>
                      </a:xfrm>
                      <a:prstGeom prst="rect">
                        <a:avLst/>
                      </a:prstGeom>
                      <a:noFill/>
                      <a:ln>
                        <a:noFill/>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Course Outcome</a:t>
            </a:r>
            <a:endParaRPr/>
          </a:p>
        </p:txBody>
      </p:sp>
      <p:sp>
        <p:nvSpPr>
          <p:cNvPr id="128" name="Google Shape;128;p5"/>
          <p:cNvSpPr txBox="1">
            <a:spLocks noGrp="1"/>
          </p:cNvSpPr>
          <p:nvPr>
            <p:ph type="body" idx="1"/>
          </p:nvPr>
        </p:nvSpPr>
        <p:spPr>
          <a:xfrm>
            <a:off x="381000" y="914400"/>
            <a:ext cx="8515227" cy="5562600"/>
          </a:xfrm>
          <a:prstGeom prst="rect">
            <a:avLst/>
          </a:prstGeom>
          <a:noFill/>
          <a:ln>
            <a:noFill/>
          </a:ln>
        </p:spPr>
        <p:txBody>
          <a:bodyPr spcFirstLastPara="1" wrap="square" lIns="0" tIns="157400" rIns="0" bIns="0" anchor="t" anchorCtr="0">
            <a:normAutofit/>
          </a:bodyPr>
          <a:lstStyle/>
          <a:p>
            <a:pPr marL="309562" marR="0" lvl="0" indent="-309562" algn="just" rtl="0">
              <a:lnSpc>
                <a:spcPct val="77000"/>
              </a:lnSpc>
              <a:spcBef>
                <a:spcPts val="0"/>
              </a:spcBef>
              <a:spcAft>
                <a:spcPts val="0"/>
              </a:spcAft>
              <a:buClr>
                <a:srgbClr val="000000"/>
              </a:buClr>
              <a:buSzPts val="2600"/>
              <a:buFont typeface="Noto Sans Symbols"/>
              <a:buChar char="❑"/>
            </a:pPr>
            <a:r>
              <a:rPr lang="en-US" dirty="0"/>
              <a:t>Analyze the time and space complexity of an algorithm or a structure </a:t>
            </a:r>
          </a:p>
          <a:p>
            <a:pPr marL="309562" marR="0" lvl="0" indent="-309562" algn="just" rtl="0">
              <a:lnSpc>
                <a:spcPct val="77000"/>
              </a:lnSpc>
              <a:spcBef>
                <a:spcPts val="0"/>
              </a:spcBef>
              <a:spcAft>
                <a:spcPts val="0"/>
              </a:spcAft>
              <a:buClr>
                <a:srgbClr val="000000"/>
              </a:buClr>
              <a:buSzPts val="2600"/>
              <a:buFont typeface="Noto Sans Symbols"/>
              <a:buChar char="❑"/>
            </a:pPr>
            <a:r>
              <a:rPr lang="en-US" dirty="0"/>
              <a:t>Test primality efficiently using different algorithms </a:t>
            </a:r>
          </a:p>
          <a:p>
            <a:pPr marL="309562" marR="0" lvl="0" indent="-309562" algn="just" rtl="0">
              <a:lnSpc>
                <a:spcPct val="77000"/>
              </a:lnSpc>
              <a:spcBef>
                <a:spcPts val="0"/>
              </a:spcBef>
              <a:spcAft>
                <a:spcPts val="0"/>
              </a:spcAft>
              <a:buClr>
                <a:srgbClr val="000000"/>
              </a:buClr>
              <a:buSzPts val="2600"/>
              <a:buFont typeface="Noto Sans Symbols"/>
              <a:buChar char="❑"/>
            </a:pPr>
            <a:r>
              <a:rPr lang="en-US" dirty="0"/>
              <a:t>Use </a:t>
            </a:r>
            <a:r>
              <a:rPr lang="en-US" dirty="0" err="1"/>
              <a:t>nlogn</a:t>
            </a:r>
            <a:r>
              <a:rPr lang="en-US" dirty="0"/>
              <a:t> sorting techniques and recursion in effective way</a:t>
            </a:r>
          </a:p>
          <a:p>
            <a:pPr marL="309562" marR="0" lvl="0" indent="-309562" algn="just" rtl="0">
              <a:lnSpc>
                <a:spcPct val="77000"/>
              </a:lnSpc>
              <a:spcBef>
                <a:spcPts val="0"/>
              </a:spcBef>
              <a:spcAft>
                <a:spcPts val="0"/>
              </a:spcAft>
              <a:buClr>
                <a:srgbClr val="000000"/>
              </a:buClr>
              <a:buSzPts val="2600"/>
              <a:buFont typeface="Noto Sans Symbols"/>
              <a:buChar char="❑"/>
            </a:pPr>
            <a:r>
              <a:rPr lang="en-US" dirty="0"/>
              <a:t>Apply Tabulation and </a:t>
            </a:r>
            <a:r>
              <a:rPr lang="en-US" dirty="0" err="1"/>
              <a:t>Memoization</a:t>
            </a:r>
            <a:r>
              <a:rPr lang="en-US" dirty="0"/>
              <a:t> in standard Dynamic Programming problems </a:t>
            </a:r>
          </a:p>
          <a:p>
            <a:pPr marL="309562" marR="0" lvl="0" indent="-309562" algn="just" rtl="0">
              <a:lnSpc>
                <a:spcPct val="77000"/>
              </a:lnSpc>
              <a:spcBef>
                <a:spcPts val="0"/>
              </a:spcBef>
              <a:spcAft>
                <a:spcPts val="0"/>
              </a:spcAft>
              <a:buClr>
                <a:srgbClr val="000000"/>
              </a:buClr>
              <a:buSzPts val="2600"/>
              <a:buFont typeface="Noto Sans Symbols"/>
              <a:buChar char="❑"/>
            </a:pPr>
            <a:r>
              <a:rPr lang="en-US" dirty="0"/>
              <a:t>Apply the technique of recursion in different applications </a:t>
            </a:r>
          </a:p>
          <a:p>
            <a:pPr marL="309562" marR="0" lvl="0" indent="-309562" algn="just" rtl="0">
              <a:lnSpc>
                <a:spcPct val="77000"/>
              </a:lnSpc>
              <a:spcBef>
                <a:spcPts val="0"/>
              </a:spcBef>
              <a:spcAft>
                <a:spcPts val="0"/>
              </a:spcAft>
              <a:buClr>
                <a:srgbClr val="000000"/>
              </a:buClr>
              <a:buSzPts val="2600"/>
              <a:buFont typeface="Noto Sans Symbols"/>
              <a:buChar char="❑"/>
            </a:pPr>
            <a:r>
              <a:rPr lang="en-US" dirty="0"/>
              <a:t>Explain the concept of memory allocations in recursions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The Syllabus (UNIT - I)</a:t>
            </a:r>
            <a:endParaRPr/>
          </a:p>
        </p:txBody>
      </p:sp>
      <p:sp>
        <p:nvSpPr>
          <p:cNvPr id="134" name="Google Shape;134;p6"/>
          <p:cNvSpPr txBox="1">
            <a:spLocks noGrp="1"/>
          </p:cNvSpPr>
          <p:nvPr>
            <p:ph type="body" idx="1"/>
          </p:nvPr>
        </p:nvSpPr>
        <p:spPr>
          <a:xfrm>
            <a:off x="381000" y="914400"/>
            <a:ext cx="8686800" cy="5562600"/>
          </a:xfrm>
          <a:prstGeom prst="rect">
            <a:avLst/>
          </a:prstGeom>
          <a:noFill/>
          <a:ln>
            <a:noFill/>
          </a:ln>
        </p:spPr>
        <p:txBody>
          <a:bodyPr spcFirstLastPara="1" wrap="square" lIns="0" tIns="157400" rIns="0" bIns="0" anchor="t" anchorCtr="0">
            <a:noAutofit/>
          </a:bodyPr>
          <a:lstStyle/>
          <a:p>
            <a:pPr marL="0" marR="0" lvl="0" indent="0" algn="just" rtl="0">
              <a:lnSpc>
                <a:spcPct val="97000"/>
              </a:lnSpc>
              <a:spcBef>
                <a:spcPts val="0"/>
              </a:spcBef>
              <a:spcAft>
                <a:spcPts val="0"/>
              </a:spcAft>
              <a:buClr>
                <a:srgbClr val="000000"/>
              </a:buClr>
              <a:buSzPts val="2800"/>
              <a:buFont typeface="Times New Roman"/>
              <a:buNone/>
            </a:pPr>
            <a:r>
              <a:rPr lang="en-US" sz="2800" b="1" dirty="0" err="1"/>
              <a:t>Behaviour</a:t>
            </a:r>
            <a:r>
              <a:rPr lang="en-US" sz="2800" b="1" dirty="0"/>
              <a:t> Analysis :</a:t>
            </a:r>
            <a:endParaRPr dirty="0"/>
          </a:p>
          <a:p>
            <a:pPr marL="914400" marR="0" lvl="0" indent="0" algn="just" rtl="0">
              <a:lnSpc>
                <a:spcPct val="97000"/>
              </a:lnSpc>
              <a:spcBef>
                <a:spcPts val="1200"/>
              </a:spcBef>
              <a:spcAft>
                <a:spcPts val="0"/>
              </a:spcAft>
              <a:buSzPts val="1800"/>
              <a:buNone/>
            </a:pPr>
            <a:endParaRPr sz="2400" dirty="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1200"/>
              </a:spcBef>
              <a:spcAft>
                <a:spcPts val="0"/>
              </a:spcAft>
              <a:buClr>
                <a:schemeClr val="dk1"/>
              </a:buClr>
              <a:buSzPts val="2400"/>
              <a:buFont typeface="Times New Roman"/>
              <a:buChar char="●"/>
            </a:pPr>
            <a:r>
              <a:rPr lang="en-US" sz="2400" dirty="0"/>
              <a:t>Introduction to limits and </a:t>
            </a:r>
            <a:r>
              <a:rPr lang="en-US" sz="2400" dirty="0" err="1"/>
              <a:t>behaviour</a:t>
            </a:r>
            <a:r>
              <a:rPr lang="en-US" sz="2400" dirty="0"/>
              <a:t> of logic</a:t>
            </a:r>
          </a:p>
          <a:p>
            <a:pPr marL="457200" marR="0" lvl="0" indent="-381000" algn="just" rtl="0">
              <a:lnSpc>
                <a:spcPct val="97000"/>
              </a:lnSpc>
              <a:spcBef>
                <a:spcPts val="1200"/>
              </a:spcBef>
              <a:spcAft>
                <a:spcPts val="0"/>
              </a:spcAft>
              <a:buClr>
                <a:schemeClr val="dk1"/>
              </a:buClr>
              <a:buSzPts val="2400"/>
              <a:buFont typeface="Times New Roman"/>
              <a:buChar char="●"/>
            </a:pPr>
            <a:r>
              <a:rPr lang="en-US" sz="2400" dirty="0"/>
              <a:t> understanding taxonomy in worst case</a:t>
            </a:r>
          </a:p>
          <a:p>
            <a:pPr marL="457200" marR="0" lvl="0" indent="-381000" algn="just" rtl="0">
              <a:lnSpc>
                <a:spcPct val="97000"/>
              </a:lnSpc>
              <a:spcBef>
                <a:spcPts val="1200"/>
              </a:spcBef>
              <a:spcAft>
                <a:spcPts val="0"/>
              </a:spcAft>
              <a:buClr>
                <a:schemeClr val="dk1"/>
              </a:buClr>
              <a:buSzPts val="2400"/>
              <a:buFont typeface="Times New Roman"/>
              <a:buChar char="●"/>
            </a:pPr>
            <a:r>
              <a:rPr lang="en-US" sz="2400" dirty="0" err="1"/>
              <a:t>analysing</a:t>
            </a:r>
            <a:r>
              <a:rPr lang="en-US" sz="2400" dirty="0"/>
              <a:t> the effectiveness and efficiency of algorithms</a:t>
            </a:r>
          </a:p>
          <a:p>
            <a:pPr marL="457200" marR="0" lvl="0" indent="-381000" algn="just" rtl="0">
              <a:lnSpc>
                <a:spcPct val="97000"/>
              </a:lnSpc>
              <a:spcBef>
                <a:spcPts val="1200"/>
              </a:spcBef>
              <a:spcAft>
                <a:spcPts val="0"/>
              </a:spcAft>
              <a:buClr>
                <a:schemeClr val="dk1"/>
              </a:buClr>
              <a:buSzPts val="2400"/>
              <a:buFont typeface="Times New Roman"/>
              <a:buChar char="●"/>
            </a:pPr>
            <a:r>
              <a:rPr lang="en-US" sz="2400" dirty="0"/>
              <a:t>measuring time and space complexity of algorithm</a:t>
            </a:r>
          </a:p>
          <a:p>
            <a:pPr marL="457200" marR="0" lvl="0" indent="-381000" algn="just" rtl="0">
              <a:lnSpc>
                <a:spcPct val="97000"/>
              </a:lnSpc>
              <a:spcBef>
                <a:spcPts val="1200"/>
              </a:spcBef>
              <a:spcAft>
                <a:spcPts val="0"/>
              </a:spcAft>
              <a:buClr>
                <a:schemeClr val="dk1"/>
              </a:buClr>
              <a:buSzPts val="2400"/>
              <a:buFont typeface="Times New Roman"/>
              <a:buChar char="●"/>
            </a:pPr>
            <a:r>
              <a:rPr lang="en-US" sz="2400" dirty="0"/>
              <a:t>trade-off concept</a:t>
            </a:r>
            <a:endParaRPr sz="4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The Syllabus (UNIT - II)</a:t>
            </a:r>
            <a:endParaRPr/>
          </a:p>
        </p:txBody>
      </p:sp>
      <p:sp>
        <p:nvSpPr>
          <p:cNvPr id="140" name="Google Shape;140;p8"/>
          <p:cNvSpPr txBox="1">
            <a:spLocks noGrp="1"/>
          </p:cNvSpPr>
          <p:nvPr>
            <p:ph type="body" idx="1"/>
          </p:nvPr>
        </p:nvSpPr>
        <p:spPr>
          <a:xfrm>
            <a:off x="381000" y="914400"/>
            <a:ext cx="8686800" cy="5562600"/>
          </a:xfrm>
          <a:prstGeom prst="rect">
            <a:avLst/>
          </a:prstGeom>
          <a:noFill/>
          <a:ln>
            <a:noFill/>
          </a:ln>
        </p:spPr>
        <p:txBody>
          <a:bodyPr spcFirstLastPara="1" wrap="square" lIns="0" tIns="157400" rIns="0" bIns="0" anchor="t" anchorCtr="0">
            <a:normAutofit/>
          </a:bodyPr>
          <a:lstStyle/>
          <a:p>
            <a:pPr marL="0" marR="0" lvl="0" indent="0" algn="just" rtl="0">
              <a:lnSpc>
                <a:spcPct val="97000"/>
              </a:lnSpc>
              <a:spcBef>
                <a:spcPts val="0"/>
              </a:spcBef>
              <a:spcAft>
                <a:spcPts val="0"/>
              </a:spcAft>
              <a:buClr>
                <a:srgbClr val="000000"/>
              </a:buClr>
              <a:buSzPts val="2800"/>
              <a:buFont typeface="Times New Roman"/>
              <a:buNone/>
            </a:pPr>
            <a:r>
              <a:rPr lang="en-US" sz="2800" b="1" dirty="0"/>
              <a:t>Primality Testing</a:t>
            </a:r>
          </a:p>
          <a:p>
            <a:pPr marL="0" marR="0" lvl="0" indent="0" algn="just" rtl="0">
              <a:lnSpc>
                <a:spcPct val="97000"/>
              </a:lnSpc>
              <a:spcBef>
                <a:spcPts val="0"/>
              </a:spcBef>
              <a:spcAft>
                <a:spcPts val="0"/>
              </a:spcAft>
              <a:buClr>
                <a:srgbClr val="000000"/>
              </a:buClr>
              <a:buSzPts val="2800"/>
              <a:buFont typeface="Times New Roman"/>
              <a:buNone/>
            </a:pPr>
            <a:endParaRPr sz="2400" dirty="0">
              <a:latin typeface="Times New Roman"/>
              <a:ea typeface="Times New Roman"/>
              <a:cs typeface="Times New Roman"/>
              <a:sym typeface="Times New Roman"/>
            </a:endParaRPr>
          </a:p>
          <a:p>
            <a:pPr marL="457200" marR="0" lvl="0" indent="-381000" algn="l" rtl="0">
              <a:lnSpc>
                <a:spcPct val="97000"/>
              </a:lnSpc>
              <a:spcBef>
                <a:spcPts val="1000"/>
              </a:spcBef>
              <a:spcAft>
                <a:spcPts val="0"/>
              </a:spcAft>
              <a:buSzPts val="2400"/>
              <a:buFont typeface="Times New Roman"/>
              <a:buChar char="●"/>
            </a:pPr>
            <a:r>
              <a:rPr lang="en-US" sz="2400" dirty="0">
                <a:latin typeface="Times New Roman"/>
                <a:ea typeface="Times New Roman"/>
                <a:cs typeface="Times New Roman"/>
                <a:sym typeface="Times New Roman"/>
              </a:rPr>
              <a:t>Introduction to Primality Testing, </a:t>
            </a:r>
          </a:p>
          <a:p>
            <a:pPr marL="457200" marR="0" lvl="0" indent="-381000" algn="l" rtl="0">
              <a:lnSpc>
                <a:spcPct val="97000"/>
              </a:lnSpc>
              <a:spcBef>
                <a:spcPts val="1000"/>
              </a:spcBef>
              <a:spcAft>
                <a:spcPts val="0"/>
              </a:spcAft>
              <a:buSzPts val="2400"/>
              <a:buFont typeface="Times New Roman"/>
              <a:buChar char="●"/>
            </a:pPr>
            <a:r>
              <a:rPr lang="en-US" sz="2400" dirty="0">
                <a:latin typeface="Times New Roman"/>
                <a:ea typeface="Times New Roman"/>
                <a:cs typeface="Times New Roman"/>
                <a:sym typeface="Times New Roman"/>
              </a:rPr>
              <a:t>O(sqrt(n)) Algorithm for Primality Testing, </a:t>
            </a:r>
          </a:p>
          <a:p>
            <a:pPr marL="457200" marR="0" lvl="0" indent="-381000" algn="l" rtl="0">
              <a:lnSpc>
                <a:spcPct val="97000"/>
              </a:lnSpc>
              <a:spcBef>
                <a:spcPts val="1000"/>
              </a:spcBef>
              <a:spcAft>
                <a:spcPts val="0"/>
              </a:spcAft>
              <a:buSzPts val="2400"/>
              <a:buFont typeface="Times New Roman"/>
              <a:buChar char="●"/>
            </a:pPr>
            <a:r>
              <a:rPr lang="en-US" sz="2400" dirty="0">
                <a:latin typeface="Times New Roman"/>
                <a:ea typeface="Times New Roman"/>
                <a:cs typeface="Times New Roman"/>
                <a:sym typeface="Times New Roman"/>
              </a:rPr>
              <a:t>Factorization of a number,</a:t>
            </a:r>
          </a:p>
          <a:p>
            <a:pPr marL="457200" marR="0" lvl="0" indent="-381000" algn="l" rtl="0">
              <a:lnSpc>
                <a:spcPct val="97000"/>
              </a:lnSpc>
              <a:spcBef>
                <a:spcPts val="1000"/>
              </a:spcBef>
              <a:spcAft>
                <a:spcPts val="0"/>
              </a:spcAft>
              <a:buSzPts val="2400"/>
              <a:buFont typeface="Times New Roman"/>
              <a:buChar char="●"/>
            </a:pPr>
            <a:r>
              <a:rPr lang="en-US" sz="2400" dirty="0">
                <a:latin typeface="Times New Roman"/>
                <a:ea typeface="Times New Roman"/>
                <a:cs typeface="Times New Roman"/>
                <a:sym typeface="Times New Roman"/>
              </a:rPr>
              <a:t>Finding prime factors by taking the square root, </a:t>
            </a:r>
          </a:p>
          <a:p>
            <a:pPr marL="457200" marR="0" lvl="0" indent="-381000" algn="l" rtl="0">
              <a:lnSpc>
                <a:spcPct val="97000"/>
              </a:lnSpc>
              <a:spcBef>
                <a:spcPts val="1000"/>
              </a:spcBef>
              <a:spcAft>
                <a:spcPts val="0"/>
              </a:spcAft>
              <a:buSzPts val="2400"/>
              <a:buFont typeface="Times New Roman"/>
              <a:buChar char="●"/>
            </a:pPr>
            <a:r>
              <a:rPr lang="en-US" sz="2400" dirty="0">
                <a:latin typeface="Times New Roman"/>
                <a:ea typeface="Times New Roman"/>
                <a:cs typeface="Times New Roman"/>
                <a:sym typeface="Times New Roman"/>
              </a:rPr>
              <a:t>Fermat method, Sieve of </a:t>
            </a:r>
          </a:p>
          <a:p>
            <a:pPr marL="457200" marR="0" lvl="0" indent="-381000" algn="l" rtl="0">
              <a:lnSpc>
                <a:spcPct val="97000"/>
              </a:lnSpc>
              <a:spcBef>
                <a:spcPts val="1000"/>
              </a:spcBef>
              <a:spcAft>
                <a:spcPts val="0"/>
              </a:spcAft>
              <a:buSzPts val="2400"/>
              <a:buFont typeface="Times New Roman"/>
              <a:buChar char="●"/>
            </a:pPr>
            <a:r>
              <a:rPr lang="en-US" sz="2400" dirty="0">
                <a:latin typeface="Times New Roman"/>
                <a:ea typeface="Times New Roman"/>
                <a:cs typeface="Times New Roman"/>
                <a:sym typeface="Times New Roman"/>
              </a:rPr>
              <a:t>Eratosthenes, Segmented Sieve, Sieve of Atkins, </a:t>
            </a:r>
          </a:p>
          <a:p>
            <a:pPr marL="457200" marR="0" lvl="0" indent="-381000" algn="l" rtl="0">
              <a:lnSpc>
                <a:spcPct val="97000"/>
              </a:lnSpc>
              <a:spcBef>
                <a:spcPts val="1000"/>
              </a:spcBef>
              <a:spcAft>
                <a:spcPts val="0"/>
              </a:spcAft>
              <a:buSzPts val="2400"/>
              <a:buFont typeface="Times New Roman"/>
              <a:buChar char="●"/>
            </a:pPr>
            <a:r>
              <a:rPr lang="en-US" sz="2400" dirty="0">
                <a:latin typeface="Times New Roman"/>
                <a:ea typeface="Times New Roman"/>
                <a:cs typeface="Times New Roman"/>
                <a:sym typeface="Times New Roman"/>
              </a:rPr>
              <a:t>Mansi and her series, Collections of Pens, </a:t>
            </a:r>
          </a:p>
          <a:p>
            <a:pPr marL="457200" marR="0" lvl="0" indent="-381000" algn="l" rtl="0">
              <a:lnSpc>
                <a:spcPct val="97000"/>
              </a:lnSpc>
              <a:spcBef>
                <a:spcPts val="1000"/>
              </a:spcBef>
              <a:spcAft>
                <a:spcPts val="0"/>
              </a:spcAft>
              <a:buSzPts val="2400"/>
              <a:buFont typeface="Times New Roman"/>
              <a:buChar char="●"/>
            </a:pPr>
            <a:r>
              <a:rPr lang="en-US" sz="2400" dirty="0">
                <a:latin typeface="Times New Roman"/>
                <a:ea typeface="Times New Roman"/>
                <a:cs typeface="Times New Roman"/>
                <a:sym typeface="Times New Roman"/>
              </a:rPr>
              <a:t>next prime palindrome</a:t>
            </a:r>
            <a:endParaRPr sz="24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The Syllabus (UNIT - III)</a:t>
            </a:r>
            <a:endParaRPr/>
          </a:p>
        </p:txBody>
      </p:sp>
      <p:sp>
        <p:nvSpPr>
          <p:cNvPr id="146" name="Google Shape;146;p10"/>
          <p:cNvSpPr txBox="1">
            <a:spLocks noGrp="1"/>
          </p:cNvSpPr>
          <p:nvPr>
            <p:ph type="body" idx="1"/>
          </p:nvPr>
        </p:nvSpPr>
        <p:spPr>
          <a:xfrm>
            <a:off x="381000" y="914400"/>
            <a:ext cx="8686800" cy="5562600"/>
          </a:xfrm>
          <a:prstGeom prst="rect">
            <a:avLst/>
          </a:prstGeom>
          <a:noFill/>
          <a:ln>
            <a:noFill/>
          </a:ln>
        </p:spPr>
        <p:txBody>
          <a:bodyPr spcFirstLastPara="1" wrap="square" lIns="0" tIns="157400" rIns="0" bIns="0" anchor="t" anchorCtr="0">
            <a:normAutofit/>
          </a:bodyPr>
          <a:lstStyle/>
          <a:p>
            <a:pPr marL="0" marR="0" lvl="0" indent="0" algn="just" rtl="0">
              <a:lnSpc>
                <a:spcPct val="97000"/>
              </a:lnSpc>
              <a:spcBef>
                <a:spcPts val="0"/>
              </a:spcBef>
              <a:spcAft>
                <a:spcPts val="0"/>
              </a:spcAft>
              <a:buClr>
                <a:srgbClr val="000000"/>
              </a:buClr>
              <a:buSzPts val="2800"/>
              <a:buFont typeface="Times New Roman"/>
              <a:buNone/>
            </a:pPr>
            <a:r>
              <a:rPr lang="en-US" sz="2400" b="1" dirty="0">
                <a:solidFill>
                  <a:schemeClr val="dk1"/>
                </a:solidFill>
                <a:latin typeface="Times New Roman"/>
                <a:ea typeface="Times New Roman"/>
                <a:cs typeface="Times New Roman"/>
                <a:sym typeface="Times New Roman"/>
              </a:rPr>
              <a:t>Recursion and Advanced Techniques :</a:t>
            </a:r>
            <a:endParaRPr sz="2400" b="1" dirty="0">
              <a:solidFill>
                <a:schemeClr val="dk1"/>
              </a:solidFill>
              <a:latin typeface="Times New Roman"/>
              <a:ea typeface="Times New Roman"/>
              <a:cs typeface="Times New Roman"/>
              <a:sym typeface="Times New Roman"/>
            </a:endParaRPr>
          </a:p>
          <a:p>
            <a:pPr marL="0" marR="0" lvl="0" indent="0" algn="just" rtl="0">
              <a:lnSpc>
                <a:spcPct val="97000"/>
              </a:lnSpc>
              <a:spcBef>
                <a:spcPts val="0"/>
              </a:spcBef>
              <a:spcAft>
                <a:spcPts val="0"/>
              </a:spcAft>
              <a:buClr>
                <a:srgbClr val="000000"/>
              </a:buClr>
              <a:buSzPts val="2800"/>
              <a:buFont typeface="Times New Roman"/>
              <a:buNone/>
            </a:pPr>
            <a:endParaRPr sz="2400" b="1" dirty="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Introduction to recursion, base condition, </a:t>
            </a: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Solving problems using recursion, Classic and Modern Approaches, </a:t>
            </a: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Direct vs. Indirect Recursion, </a:t>
            </a: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Tailed vs. Non-Tailed Recursion, </a:t>
            </a: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Memory Allocation in Recursion, </a:t>
            </a: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Advantages &amp; disadvantages of recursive programming, </a:t>
            </a: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Backtracking, </a:t>
            </a:r>
            <a:r>
              <a:rPr lang="en-US" sz="2400" dirty="0" err="1">
                <a:solidFill>
                  <a:schemeClr val="dk1"/>
                </a:solidFill>
                <a:latin typeface="Times New Roman"/>
                <a:ea typeface="Times New Roman"/>
                <a:cs typeface="Times New Roman"/>
                <a:sym typeface="Times New Roman"/>
              </a:rPr>
              <a:t>Memoization</a:t>
            </a:r>
            <a:r>
              <a:rPr lang="en-US" sz="2400" dirty="0">
                <a:solidFill>
                  <a:schemeClr val="dk1"/>
                </a:solidFill>
                <a:latin typeface="Times New Roman"/>
                <a:ea typeface="Times New Roman"/>
                <a:cs typeface="Times New Roman"/>
                <a:sym typeface="Times New Roman"/>
              </a:rPr>
              <a:t>, recursive problems- next happy number, </a:t>
            </a: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sum string, water overflow</a:t>
            </a:r>
            <a:endParaRPr sz="2400" b="1" dirty="0">
              <a:solidFill>
                <a:schemeClr val="dk1"/>
              </a:solidFill>
              <a:latin typeface="Times New Roman"/>
              <a:ea typeface="Times New Roman"/>
              <a:cs typeface="Times New Roman"/>
              <a:sym typeface="Times New Roman"/>
            </a:endParaRPr>
          </a:p>
          <a:p>
            <a:pPr marL="0" marR="0" lvl="0" indent="0" algn="just" rtl="0">
              <a:lnSpc>
                <a:spcPct val="97000"/>
              </a:lnSpc>
              <a:spcBef>
                <a:spcPts val="0"/>
              </a:spcBef>
              <a:spcAft>
                <a:spcPts val="0"/>
              </a:spcAft>
              <a:buClr>
                <a:srgbClr val="000000"/>
              </a:buClr>
              <a:buSzPts val="2800"/>
              <a:buFont typeface="Times New Roman"/>
              <a:buNone/>
            </a:pP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The Syllabus (UNIT - IV)</a:t>
            </a:r>
            <a:endParaRPr/>
          </a:p>
        </p:txBody>
      </p:sp>
      <p:sp>
        <p:nvSpPr>
          <p:cNvPr id="152" name="Google Shape;152;p11"/>
          <p:cNvSpPr txBox="1">
            <a:spLocks noGrp="1"/>
          </p:cNvSpPr>
          <p:nvPr>
            <p:ph type="body" idx="1"/>
          </p:nvPr>
        </p:nvSpPr>
        <p:spPr>
          <a:xfrm>
            <a:off x="381000" y="914400"/>
            <a:ext cx="8686800" cy="5562600"/>
          </a:xfrm>
          <a:prstGeom prst="rect">
            <a:avLst/>
          </a:prstGeom>
          <a:noFill/>
          <a:ln>
            <a:noFill/>
          </a:ln>
        </p:spPr>
        <p:txBody>
          <a:bodyPr spcFirstLastPara="1" wrap="square" lIns="0" tIns="157400" rIns="0" bIns="0" anchor="t" anchorCtr="0">
            <a:noAutofit/>
          </a:bodyPr>
          <a:lstStyle/>
          <a:p>
            <a:pPr marL="0" marR="0" lvl="0" indent="0" algn="just" rtl="0">
              <a:lnSpc>
                <a:spcPct val="97000"/>
              </a:lnSpc>
              <a:spcBef>
                <a:spcPts val="0"/>
              </a:spcBef>
              <a:spcAft>
                <a:spcPts val="0"/>
              </a:spcAft>
              <a:buClr>
                <a:srgbClr val="000000"/>
              </a:buClr>
              <a:buSzPts val="2800"/>
              <a:buFont typeface="Times New Roman"/>
              <a:buNone/>
            </a:pPr>
            <a:r>
              <a:rPr lang="en-US" sz="2800" b="1" dirty="0">
                <a:solidFill>
                  <a:schemeClr val="dk1"/>
                </a:solidFill>
                <a:latin typeface="Times New Roman"/>
                <a:ea typeface="Times New Roman"/>
                <a:cs typeface="Times New Roman"/>
                <a:sym typeface="Times New Roman"/>
              </a:rPr>
              <a:t>Basic Dynamic Programming :</a:t>
            </a:r>
            <a:endParaRPr sz="2800" b="1" dirty="0">
              <a:solidFill>
                <a:schemeClr val="dk1"/>
              </a:solidFill>
              <a:latin typeface="Times New Roman"/>
              <a:ea typeface="Times New Roman"/>
              <a:cs typeface="Times New Roman"/>
              <a:sym typeface="Times New Roman"/>
            </a:endParaRPr>
          </a:p>
          <a:p>
            <a:pPr marL="0" marR="0" lvl="0" indent="0" algn="just" rtl="0">
              <a:lnSpc>
                <a:spcPct val="97000"/>
              </a:lnSpc>
              <a:spcBef>
                <a:spcPts val="0"/>
              </a:spcBef>
              <a:spcAft>
                <a:spcPts val="0"/>
              </a:spcAft>
              <a:buClr>
                <a:srgbClr val="000000"/>
              </a:buClr>
              <a:buSzPts val="2800"/>
              <a:buFont typeface="Times New Roman"/>
              <a:buNone/>
            </a:pPr>
            <a:endParaRPr sz="2800" b="1" dirty="0">
              <a:solidFill>
                <a:schemeClr val="dk1"/>
              </a:solidFill>
              <a:latin typeface="Times New Roman"/>
              <a:ea typeface="Times New Roman"/>
              <a:cs typeface="Times New Roman"/>
              <a:sym typeface="Times New Roman"/>
            </a:endParaRPr>
          </a:p>
          <a:p>
            <a:pPr marL="0" marR="0" lvl="0" indent="0" algn="just" rtl="0">
              <a:lnSpc>
                <a:spcPct val="97000"/>
              </a:lnSpc>
              <a:spcBef>
                <a:spcPts val="0"/>
              </a:spcBef>
              <a:spcAft>
                <a:spcPts val="0"/>
              </a:spcAft>
              <a:buClr>
                <a:srgbClr val="000000"/>
              </a:buClr>
              <a:buSzPts val="2800"/>
              <a:buFont typeface="Times New Roman"/>
              <a:buNone/>
            </a:pPr>
            <a:endParaRPr sz="2800" dirty="0">
              <a:solidFill>
                <a:schemeClr val="dk1"/>
              </a:solidFill>
              <a:latin typeface="Times New Roman"/>
              <a:ea typeface="Times New Roman"/>
              <a:cs typeface="Times New Roman"/>
              <a:sym typeface="Times New Roman"/>
            </a:endParaRPr>
          </a:p>
          <a:p>
            <a:pPr marL="457200" marR="0" lvl="0" indent="-419100" algn="just" rtl="0">
              <a:lnSpc>
                <a:spcPct val="97000"/>
              </a:lnSpc>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Introduction to Dynamic Programming, Tiling problem, </a:t>
            </a:r>
          </a:p>
          <a:p>
            <a:pPr marL="457200" marR="0" lvl="0" indent="-419100" algn="just" rtl="0">
              <a:lnSpc>
                <a:spcPct val="97000"/>
              </a:lnSpc>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Tabulation vs </a:t>
            </a:r>
            <a:r>
              <a:rPr lang="en-US" sz="3000" dirty="0" err="1">
                <a:solidFill>
                  <a:schemeClr val="dk1"/>
                </a:solidFill>
                <a:latin typeface="Times New Roman"/>
                <a:ea typeface="Times New Roman"/>
                <a:cs typeface="Times New Roman"/>
                <a:sym typeface="Times New Roman"/>
              </a:rPr>
              <a:t>Memoizatation</a:t>
            </a:r>
            <a:r>
              <a:rPr lang="en-US" sz="3000" dirty="0">
                <a:solidFill>
                  <a:schemeClr val="dk1"/>
                </a:solidFill>
                <a:latin typeface="Times New Roman"/>
                <a:ea typeface="Times New Roman"/>
                <a:cs typeface="Times New Roman"/>
                <a:sym typeface="Times New Roman"/>
              </a:rPr>
              <a:t>, Optimal Substructure Property, </a:t>
            </a:r>
          </a:p>
          <a:p>
            <a:pPr marL="457200" marR="0" lvl="0" indent="-419100" algn="just" rtl="0">
              <a:lnSpc>
                <a:spcPct val="97000"/>
              </a:lnSpc>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Overlapping Subproblems Property, </a:t>
            </a:r>
          </a:p>
          <a:p>
            <a:pPr marL="457200" marR="0" lvl="0" indent="-419100" algn="just" rtl="0">
              <a:lnSpc>
                <a:spcPct val="97000"/>
              </a:lnSpc>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Dynamic Programming Process and Techniques, </a:t>
            </a:r>
          </a:p>
          <a:p>
            <a:pPr marL="457200" marR="0" lvl="0" indent="-419100" algn="just" rtl="0">
              <a:lnSpc>
                <a:spcPct val="97000"/>
              </a:lnSpc>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Formulating Dynamic Programming Problems</a:t>
            </a:r>
            <a:endParaRPr sz="3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The Syllabus (UNIT - V)</a:t>
            </a:r>
            <a:endParaRPr/>
          </a:p>
        </p:txBody>
      </p:sp>
      <p:sp>
        <p:nvSpPr>
          <p:cNvPr id="158" name="Google Shape;158;p12"/>
          <p:cNvSpPr txBox="1">
            <a:spLocks noGrp="1"/>
          </p:cNvSpPr>
          <p:nvPr>
            <p:ph type="body" idx="1"/>
          </p:nvPr>
        </p:nvSpPr>
        <p:spPr>
          <a:xfrm>
            <a:off x="381000" y="914399"/>
            <a:ext cx="8686800" cy="5313405"/>
          </a:xfrm>
          <a:prstGeom prst="rect">
            <a:avLst/>
          </a:prstGeom>
          <a:noFill/>
          <a:ln>
            <a:noFill/>
          </a:ln>
        </p:spPr>
        <p:txBody>
          <a:bodyPr spcFirstLastPara="1" wrap="square" lIns="0" tIns="157400" rIns="0" bIns="0" anchor="t" anchorCtr="0">
            <a:normAutofit fontScale="25000" lnSpcReduction="20000"/>
          </a:bodyPr>
          <a:lstStyle/>
          <a:p>
            <a:pPr marL="0" marR="0" lvl="1" indent="0" algn="just" rtl="0">
              <a:lnSpc>
                <a:spcPct val="87000"/>
              </a:lnSpc>
              <a:spcBef>
                <a:spcPts val="1000"/>
              </a:spcBef>
              <a:spcAft>
                <a:spcPts val="0"/>
              </a:spcAft>
              <a:buClr>
                <a:srgbClr val="000000"/>
              </a:buClr>
              <a:buSzPts val="550"/>
              <a:buFont typeface="Times New Roman"/>
              <a:buNone/>
            </a:pPr>
            <a:r>
              <a:rPr lang="en-US" sz="12000" b="1" dirty="0">
                <a:solidFill>
                  <a:schemeClr val="dk1"/>
                </a:solidFill>
                <a:latin typeface="Times New Roman"/>
                <a:ea typeface="Times New Roman"/>
                <a:cs typeface="Times New Roman"/>
                <a:sym typeface="Times New Roman"/>
              </a:rPr>
              <a:t>Dynamic Programming Problems :</a:t>
            </a:r>
            <a:endParaRPr sz="12000" b="1" dirty="0">
              <a:solidFill>
                <a:schemeClr val="dk1"/>
              </a:solidFill>
              <a:latin typeface="Times New Roman"/>
              <a:ea typeface="Times New Roman"/>
              <a:cs typeface="Times New Roman"/>
              <a:sym typeface="Times New Roman"/>
            </a:endParaRPr>
          </a:p>
          <a:p>
            <a:pPr marL="0" marR="0" lvl="1" indent="0" algn="just" rtl="0">
              <a:lnSpc>
                <a:spcPct val="87000"/>
              </a:lnSpc>
              <a:spcBef>
                <a:spcPts val="1000"/>
              </a:spcBef>
              <a:spcAft>
                <a:spcPts val="0"/>
              </a:spcAft>
              <a:buClr>
                <a:srgbClr val="000000"/>
              </a:buClr>
              <a:buSzPct val="73333"/>
              <a:buFont typeface="Times New Roman"/>
              <a:buNone/>
            </a:pPr>
            <a:endParaRPr sz="3000" dirty="0">
              <a:solidFill>
                <a:schemeClr val="dk1"/>
              </a:solidFill>
              <a:latin typeface="Times New Roman"/>
              <a:ea typeface="Times New Roman"/>
              <a:cs typeface="Times New Roman"/>
              <a:sym typeface="Times New Roman"/>
            </a:endParaRPr>
          </a:p>
          <a:p>
            <a:pPr marL="457200" marR="0" lvl="0" indent="-419100" algn="just" rtl="0">
              <a:lnSpc>
                <a:spcPct val="150000"/>
              </a:lnSpc>
              <a:spcBef>
                <a:spcPts val="1000"/>
              </a:spcBef>
              <a:spcAft>
                <a:spcPts val="0"/>
              </a:spcAft>
              <a:buClr>
                <a:schemeClr val="dk1"/>
              </a:buClr>
              <a:buSzPct val="100000"/>
              <a:buFont typeface="Times New Roman"/>
              <a:buChar char="●"/>
            </a:pPr>
            <a:r>
              <a:rPr lang="en-US" sz="12000" dirty="0">
                <a:solidFill>
                  <a:schemeClr val="dk1"/>
                </a:solidFill>
                <a:latin typeface="Times New Roman"/>
                <a:ea typeface="Times New Roman"/>
                <a:cs typeface="Times New Roman"/>
                <a:sym typeface="Times New Roman"/>
              </a:rPr>
              <a:t>Binomial coefficient, Box Stacking, </a:t>
            </a:r>
          </a:p>
          <a:p>
            <a:pPr marL="457200" marR="0" lvl="0" indent="-419100" algn="just" rtl="0">
              <a:lnSpc>
                <a:spcPct val="150000"/>
              </a:lnSpc>
              <a:spcBef>
                <a:spcPts val="1000"/>
              </a:spcBef>
              <a:spcAft>
                <a:spcPts val="0"/>
              </a:spcAft>
              <a:buClr>
                <a:schemeClr val="dk1"/>
              </a:buClr>
              <a:buSzPct val="100000"/>
              <a:buFont typeface="Times New Roman"/>
              <a:buChar char="●"/>
            </a:pPr>
            <a:r>
              <a:rPr lang="en-US" sz="12000" dirty="0">
                <a:solidFill>
                  <a:schemeClr val="dk1"/>
                </a:solidFill>
                <a:latin typeface="Times New Roman"/>
                <a:ea typeface="Times New Roman"/>
                <a:cs typeface="Times New Roman"/>
                <a:sym typeface="Times New Roman"/>
              </a:rPr>
              <a:t>Integer Knapsack Problem (Duplicate Items Forbidden), </a:t>
            </a:r>
          </a:p>
          <a:p>
            <a:pPr marL="457200" marR="0" lvl="0" indent="-419100" algn="just" rtl="0">
              <a:lnSpc>
                <a:spcPct val="150000"/>
              </a:lnSpc>
              <a:spcBef>
                <a:spcPts val="1000"/>
              </a:spcBef>
              <a:spcAft>
                <a:spcPts val="0"/>
              </a:spcAft>
              <a:buClr>
                <a:schemeClr val="dk1"/>
              </a:buClr>
              <a:buSzPct val="100000"/>
              <a:buFont typeface="Times New Roman"/>
              <a:buChar char="●"/>
            </a:pPr>
            <a:r>
              <a:rPr lang="en-US" sz="12000" dirty="0">
                <a:solidFill>
                  <a:schemeClr val="dk1"/>
                </a:solidFill>
                <a:latin typeface="Times New Roman"/>
                <a:ea typeface="Times New Roman"/>
                <a:cs typeface="Times New Roman"/>
                <a:sym typeface="Times New Roman"/>
              </a:rPr>
              <a:t>Edit Distance, Longest Increasing Subsequence(LIS), </a:t>
            </a:r>
          </a:p>
          <a:p>
            <a:pPr marL="457200" marR="0" lvl="0" indent="-419100" algn="just" rtl="0">
              <a:lnSpc>
                <a:spcPct val="150000"/>
              </a:lnSpc>
              <a:spcBef>
                <a:spcPts val="1000"/>
              </a:spcBef>
              <a:spcAft>
                <a:spcPts val="0"/>
              </a:spcAft>
              <a:buClr>
                <a:schemeClr val="dk1"/>
              </a:buClr>
              <a:buSzPct val="100000"/>
              <a:buFont typeface="Times New Roman"/>
              <a:buChar char="●"/>
            </a:pPr>
            <a:r>
              <a:rPr lang="en-US" sz="12000" dirty="0">
                <a:solidFill>
                  <a:schemeClr val="dk1"/>
                </a:solidFill>
                <a:latin typeface="Times New Roman"/>
                <a:ea typeface="Times New Roman"/>
                <a:cs typeface="Times New Roman"/>
                <a:sym typeface="Times New Roman"/>
              </a:rPr>
              <a:t>Longest Common Subsequence (LCS), Balanced Partition Problem</a:t>
            </a:r>
            <a:endParaRPr sz="12000" dirty="0">
              <a:solidFill>
                <a:schemeClr val="dk1"/>
              </a:solidFill>
              <a:latin typeface="Times New Roman"/>
              <a:ea typeface="Times New Roman"/>
              <a:cs typeface="Times New Roman"/>
              <a:sym typeface="Times New Roman"/>
            </a:endParaRPr>
          </a:p>
        </p:txBody>
      </p:sp>
      <p:sp>
        <p:nvSpPr>
          <p:cNvPr id="159" name="Google Shape;159;p12"/>
          <p:cNvSpPr txBox="1"/>
          <p:nvPr/>
        </p:nvSpPr>
        <p:spPr>
          <a:xfrm>
            <a:off x="533400" y="4114800"/>
            <a:ext cx="8458200" cy="307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The Syllabus (UNIT - VI)</a:t>
            </a:r>
            <a:endParaRPr/>
          </a:p>
        </p:txBody>
      </p:sp>
      <p:sp>
        <p:nvSpPr>
          <p:cNvPr id="165" name="Google Shape;165;p13"/>
          <p:cNvSpPr txBox="1">
            <a:spLocks noGrp="1"/>
          </p:cNvSpPr>
          <p:nvPr>
            <p:ph type="body" idx="1"/>
          </p:nvPr>
        </p:nvSpPr>
        <p:spPr>
          <a:xfrm>
            <a:off x="381000" y="914400"/>
            <a:ext cx="8686800" cy="5649000"/>
          </a:xfrm>
          <a:prstGeom prst="rect">
            <a:avLst/>
          </a:prstGeom>
          <a:noFill/>
          <a:ln>
            <a:noFill/>
          </a:ln>
        </p:spPr>
        <p:txBody>
          <a:bodyPr spcFirstLastPara="1" wrap="square" lIns="0" tIns="157400" rIns="0" bIns="0" anchor="t" anchorCtr="0">
            <a:normAutofit fontScale="40000" lnSpcReduction="20000"/>
          </a:bodyPr>
          <a:lstStyle/>
          <a:p>
            <a:pPr marL="0" marR="0" lvl="0" indent="0" algn="just" rtl="0">
              <a:lnSpc>
                <a:spcPct val="77000"/>
              </a:lnSpc>
              <a:spcBef>
                <a:spcPts val="0"/>
              </a:spcBef>
              <a:spcAft>
                <a:spcPts val="0"/>
              </a:spcAft>
              <a:buClr>
                <a:srgbClr val="000000"/>
              </a:buClr>
              <a:buSzPct val="28260"/>
              <a:buFont typeface="Times New Roman"/>
              <a:buNone/>
            </a:pPr>
            <a:r>
              <a:rPr lang="en-US" sz="9200" b="1" dirty="0">
                <a:solidFill>
                  <a:schemeClr val="dk1"/>
                </a:solidFill>
                <a:latin typeface="Times New Roman"/>
                <a:ea typeface="Times New Roman"/>
                <a:cs typeface="Times New Roman"/>
                <a:sym typeface="Times New Roman"/>
              </a:rPr>
              <a:t>Efficient Sorting Algorithms &amp; Analysis:</a:t>
            </a:r>
            <a:endParaRPr sz="4250" dirty="0">
              <a:solidFill>
                <a:schemeClr val="dk1"/>
              </a:solidFill>
              <a:latin typeface="Times New Roman"/>
              <a:ea typeface="Times New Roman"/>
              <a:cs typeface="Times New Roman"/>
              <a:sym typeface="Times New Roman"/>
            </a:endParaRPr>
          </a:p>
          <a:p>
            <a:pPr marL="457200" marR="0" lvl="0" indent="-383412" algn="just" rtl="0">
              <a:lnSpc>
                <a:spcPct val="150000"/>
              </a:lnSpc>
              <a:spcBef>
                <a:spcPts val="1000"/>
              </a:spcBef>
              <a:spcAft>
                <a:spcPts val="0"/>
              </a:spcAft>
              <a:buClr>
                <a:schemeClr val="dk1"/>
              </a:buClr>
              <a:buSzPct val="100000"/>
              <a:buFont typeface="Times New Roman"/>
              <a:buChar char="●"/>
            </a:pPr>
            <a:r>
              <a:rPr lang="en-US" sz="6000" dirty="0">
                <a:solidFill>
                  <a:schemeClr val="dk1"/>
                </a:solidFill>
                <a:latin typeface="Times New Roman"/>
                <a:ea typeface="Times New Roman"/>
                <a:cs typeface="Times New Roman"/>
                <a:sym typeface="Times New Roman"/>
              </a:rPr>
              <a:t>Introduction to O(n </a:t>
            </a:r>
            <a:r>
              <a:rPr lang="en-US" sz="6000" dirty="0" err="1">
                <a:solidFill>
                  <a:schemeClr val="dk1"/>
                </a:solidFill>
                <a:latin typeface="Times New Roman"/>
                <a:ea typeface="Times New Roman"/>
                <a:cs typeface="Times New Roman"/>
                <a:sym typeface="Times New Roman"/>
              </a:rPr>
              <a:t>logn</a:t>
            </a:r>
            <a:r>
              <a:rPr lang="en-US" sz="6000" dirty="0">
                <a:solidFill>
                  <a:schemeClr val="dk1"/>
                </a:solidFill>
                <a:latin typeface="Times New Roman"/>
                <a:ea typeface="Times New Roman"/>
                <a:cs typeface="Times New Roman"/>
                <a:sym typeface="Times New Roman"/>
              </a:rPr>
              <a:t>) Sorting Algorithms, </a:t>
            </a:r>
          </a:p>
          <a:p>
            <a:pPr marL="457200" marR="0" lvl="0" indent="-383412" algn="just" rtl="0">
              <a:lnSpc>
                <a:spcPct val="150000"/>
              </a:lnSpc>
              <a:spcBef>
                <a:spcPts val="1000"/>
              </a:spcBef>
              <a:spcAft>
                <a:spcPts val="0"/>
              </a:spcAft>
              <a:buClr>
                <a:schemeClr val="dk1"/>
              </a:buClr>
              <a:buSzPct val="100000"/>
              <a:buFont typeface="Times New Roman"/>
              <a:buChar char="●"/>
            </a:pPr>
            <a:r>
              <a:rPr lang="en-US" sz="6000" dirty="0">
                <a:solidFill>
                  <a:schemeClr val="dk1"/>
                </a:solidFill>
                <a:latin typeface="Times New Roman"/>
                <a:ea typeface="Times New Roman"/>
                <a:cs typeface="Times New Roman"/>
                <a:sym typeface="Times New Roman"/>
              </a:rPr>
              <a:t>Iterative &amp; Recursive Merge Sort, Quick Sort, </a:t>
            </a:r>
          </a:p>
          <a:p>
            <a:pPr marL="457200" marR="0" lvl="0" indent="-383412" algn="just" rtl="0">
              <a:lnSpc>
                <a:spcPct val="150000"/>
              </a:lnSpc>
              <a:spcBef>
                <a:spcPts val="1000"/>
              </a:spcBef>
              <a:spcAft>
                <a:spcPts val="0"/>
              </a:spcAft>
              <a:buClr>
                <a:schemeClr val="dk1"/>
              </a:buClr>
              <a:buSzPct val="100000"/>
              <a:buFont typeface="Times New Roman"/>
              <a:buChar char="●"/>
            </a:pPr>
            <a:r>
              <a:rPr lang="en-US" sz="6000" dirty="0">
                <a:solidFill>
                  <a:schemeClr val="dk1"/>
                </a:solidFill>
                <a:latin typeface="Times New Roman"/>
                <a:ea typeface="Times New Roman"/>
                <a:cs typeface="Times New Roman"/>
                <a:sym typeface="Times New Roman"/>
              </a:rPr>
              <a:t>Sorting Elements by Frequency, </a:t>
            </a:r>
          </a:p>
          <a:p>
            <a:pPr marL="457200" marR="0" lvl="0" indent="-383412" algn="just" rtl="0">
              <a:lnSpc>
                <a:spcPct val="150000"/>
              </a:lnSpc>
              <a:spcBef>
                <a:spcPts val="1000"/>
              </a:spcBef>
              <a:spcAft>
                <a:spcPts val="0"/>
              </a:spcAft>
              <a:buClr>
                <a:schemeClr val="dk1"/>
              </a:buClr>
              <a:buSzPct val="100000"/>
              <a:buFont typeface="Times New Roman"/>
              <a:buChar char="●"/>
            </a:pPr>
            <a:r>
              <a:rPr lang="en-US" sz="6000" dirty="0">
                <a:solidFill>
                  <a:schemeClr val="dk1"/>
                </a:solidFill>
                <a:latin typeface="Times New Roman"/>
                <a:ea typeface="Times New Roman"/>
                <a:cs typeface="Times New Roman"/>
                <a:sym typeface="Times New Roman"/>
              </a:rPr>
              <a:t>Finding Minimum Length Sorted Sub-array to Sort an Array, </a:t>
            </a:r>
          </a:p>
          <a:p>
            <a:pPr marL="457200" marR="0" lvl="0" indent="-383412" algn="just" rtl="0">
              <a:lnSpc>
                <a:spcPct val="150000"/>
              </a:lnSpc>
              <a:spcBef>
                <a:spcPts val="1000"/>
              </a:spcBef>
              <a:spcAft>
                <a:spcPts val="0"/>
              </a:spcAft>
              <a:buClr>
                <a:schemeClr val="dk1"/>
              </a:buClr>
              <a:buSzPct val="100000"/>
              <a:buFont typeface="Times New Roman"/>
              <a:buChar char="●"/>
            </a:pPr>
            <a:r>
              <a:rPr lang="en-US" sz="6000" dirty="0">
                <a:solidFill>
                  <a:schemeClr val="dk1"/>
                </a:solidFill>
                <a:latin typeface="Times New Roman"/>
                <a:ea typeface="Times New Roman"/>
                <a:cs typeface="Times New Roman"/>
                <a:sym typeface="Times New Roman"/>
              </a:rPr>
              <a:t>Sorting Strings, case-specific sorting of strings, </a:t>
            </a:r>
          </a:p>
          <a:p>
            <a:pPr marL="457200" marR="0" lvl="0" indent="-383412" algn="just" rtl="0">
              <a:lnSpc>
                <a:spcPct val="150000"/>
              </a:lnSpc>
              <a:spcBef>
                <a:spcPts val="1000"/>
              </a:spcBef>
              <a:spcAft>
                <a:spcPts val="0"/>
              </a:spcAft>
              <a:buClr>
                <a:schemeClr val="dk1"/>
              </a:buClr>
              <a:buSzPct val="100000"/>
              <a:buFont typeface="Times New Roman"/>
              <a:buChar char="●"/>
            </a:pPr>
            <a:r>
              <a:rPr lang="en-US" sz="6000" dirty="0">
                <a:solidFill>
                  <a:schemeClr val="dk1"/>
                </a:solidFill>
                <a:latin typeface="Times New Roman"/>
                <a:ea typeface="Times New Roman"/>
                <a:cs typeface="Times New Roman"/>
                <a:sym typeface="Times New Roman"/>
              </a:rPr>
              <a:t>Count Distinct Pairs with Difference of K </a:t>
            </a:r>
            <a:r>
              <a:rPr lang="en-US" sz="1800" b="0" i="0" u="none" strike="noStrike" cap="none" dirty="0">
                <a:solidFill>
                  <a:srgbClr val="000000"/>
                </a:solidFill>
                <a:latin typeface="Times New Roman"/>
                <a:ea typeface="Times New Roman"/>
                <a:cs typeface="Times New Roman"/>
                <a:sym typeface="Times New Roman"/>
              </a:rPr>
              <a:t> </a:t>
            </a:r>
            <a:endParaRPr sz="2500" dirty="0"/>
          </a:p>
        </p:txBody>
      </p:sp>
      <p:sp>
        <p:nvSpPr>
          <p:cNvPr id="166" name="Google Shape;166;p13"/>
          <p:cNvSpPr txBox="1"/>
          <p:nvPr/>
        </p:nvSpPr>
        <p:spPr>
          <a:xfrm>
            <a:off x="533400" y="4114800"/>
            <a:ext cx="8458200" cy="307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840231"/>
            <a:ext cx="9143999" cy="3280597"/>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31540" y="-2091631"/>
            <a:ext cx="3280918"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02522" y="-1920651"/>
            <a:ext cx="3280596"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840232"/>
            <a:ext cx="6406864" cy="3280595"/>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4" y="83211"/>
            <a:ext cx="3742610" cy="3329348"/>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dirty="0"/>
          </a:p>
        </p:txBody>
      </p:sp>
      <p:sp>
        <p:nvSpPr>
          <p:cNvPr id="2" name="Title 1">
            <a:extLst>
              <a:ext uri="{FF2B5EF4-FFF2-40B4-BE49-F238E27FC236}">
                <a16:creationId xmlns:a16="http://schemas.microsoft.com/office/drawing/2014/main" id="{0ED0CBD7-FA86-83A0-A38A-67250AB0E12B}"/>
              </a:ext>
            </a:extLst>
          </p:cNvPr>
          <p:cNvSpPr>
            <a:spLocks noGrp="1"/>
          </p:cNvSpPr>
          <p:nvPr>
            <p:ph type="ctrTitle"/>
          </p:nvPr>
        </p:nvSpPr>
        <p:spPr>
          <a:xfrm>
            <a:off x="986119" y="1408579"/>
            <a:ext cx="7540322" cy="2196353"/>
          </a:xfrm>
        </p:spPr>
        <p:txBody>
          <a:bodyPr anchor="b">
            <a:normAutofit/>
          </a:bodyPr>
          <a:lstStyle/>
          <a:p>
            <a:pPr algn="l"/>
            <a:r>
              <a:rPr lang="en-IN" sz="3600">
                <a:solidFill>
                  <a:srgbClr val="FFFFFF"/>
                </a:solidFill>
              </a:rPr>
              <a:t>School of Computer Science and Engineering </a:t>
            </a:r>
          </a:p>
        </p:txBody>
      </p:sp>
    </p:spTree>
    <p:extLst>
      <p:ext uri="{BB962C8B-B14F-4D97-AF65-F5344CB8AC3E}">
        <p14:creationId xmlns:p14="http://schemas.microsoft.com/office/powerpoint/2010/main" val="109839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304800" y="-76200"/>
            <a:ext cx="8105775" cy="641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0" i="0" u="none">
                <a:solidFill>
                  <a:srgbClr val="000000"/>
                </a:solidFill>
                <a:latin typeface="Times New Roman"/>
                <a:ea typeface="Times New Roman"/>
                <a:cs typeface="Times New Roman"/>
                <a:sym typeface="Times New Roman"/>
              </a:rPr>
              <a:t>Resources</a:t>
            </a:r>
            <a:endParaRPr/>
          </a:p>
        </p:txBody>
      </p:sp>
      <p:sp>
        <p:nvSpPr>
          <p:cNvPr id="172" name="Google Shape;172;p14"/>
          <p:cNvSpPr txBox="1">
            <a:spLocks noGrp="1"/>
          </p:cNvSpPr>
          <p:nvPr>
            <p:ph type="body" idx="1"/>
          </p:nvPr>
        </p:nvSpPr>
        <p:spPr>
          <a:xfrm>
            <a:off x="228600" y="1143000"/>
            <a:ext cx="8839200" cy="4403725"/>
          </a:xfrm>
          <a:prstGeom prst="rect">
            <a:avLst/>
          </a:prstGeom>
          <a:noFill/>
          <a:ln>
            <a:noFill/>
          </a:ln>
        </p:spPr>
        <p:txBody>
          <a:bodyPr spcFirstLastPara="1" wrap="square" lIns="0" tIns="157400" rIns="0" bIns="0" anchor="t" anchorCtr="0">
            <a:noAutofit/>
          </a:bodyPr>
          <a:lstStyle/>
          <a:p>
            <a:pPr marL="514350" marR="0" lvl="0" indent="-514350" algn="l" rtl="0">
              <a:lnSpc>
                <a:spcPct val="97000"/>
              </a:lnSpc>
              <a:spcBef>
                <a:spcPts val="0"/>
              </a:spcBef>
              <a:spcAft>
                <a:spcPts val="0"/>
              </a:spcAft>
              <a:buClr>
                <a:srgbClr val="000000"/>
              </a:buClr>
              <a:buSzPts val="2900"/>
              <a:buFont typeface="Calibri"/>
              <a:buAutoNum type="alphaLcParenR"/>
            </a:pPr>
            <a:r>
              <a:rPr lang="en-US" sz="2900" b="0" i="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https://www.hackerrank.com/domains/data-structures</a:t>
            </a:r>
            <a:endParaRPr/>
          </a:p>
          <a:p>
            <a:pPr marL="514350" marR="0" lvl="0" indent="-514350" algn="l" rtl="0">
              <a:lnSpc>
                <a:spcPct val="97000"/>
              </a:lnSpc>
              <a:spcBef>
                <a:spcPts val="1200"/>
              </a:spcBef>
              <a:spcAft>
                <a:spcPts val="0"/>
              </a:spcAft>
              <a:buClr>
                <a:srgbClr val="000000"/>
              </a:buClr>
              <a:buSzPts val="2900"/>
              <a:buFont typeface="Calibri"/>
              <a:buAutoNum type="alphaLcParenR"/>
            </a:pPr>
            <a:r>
              <a:rPr lang="en-US" sz="2900" b="0" i="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https://www.codechef.com/selflearning?itm_medium=navmenu&amp;itm_campaign=learncp</a:t>
            </a:r>
            <a:r>
              <a:rPr lang="en-US" sz="2900" b="0" i="0" u="none">
                <a:solidFill>
                  <a:schemeClr val="dk1"/>
                </a:solidFill>
                <a:latin typeface="Times New Roman"/>
                <a:ea typeface="Times New Roman"/>
                <a:cs typeface="Times New Roman"/>
                <a:sym typeface="Times New Roman"/>
              </a:rPr>
              <a:t>  </a:t>
            </a:r>
            <a:endParaRPr/>
          </a:p>
          <a:p>
            <a:pPr marL="514350" marR="0" lvl="0" indent="-514350" algn="l" rtl="0">
              <a:lnSpc>
                <a:spcPct val="97000"/>
              </a:lnSpc>
              <a:spcBef>
                <a:spcPts val="1200"/>
              </a:spcBef>
              <a:spcAft>
                <a:spcPts val="0"/>
              </a:spcAft>
              <a:buClr>
                <a:srgbClr val="000000"/>
              </a:buClr>
              <a:buSzPts val="2900"/>
              <a:buFont typeface="Calibri"/>
              <a:buAutoNum type="alphaLcParenR"/>
            </a:pPr>
            <a:r>
              <a:rPr lang="en-US" sz="2900" b="0" i="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https://leetcode.com/explore/</a:t>
            </a:r>
            <a:r>
              <a:rPr lang="en-US" sz="2900" b="0" i="0" u="none">
                <a:solidFill>
                  <a:schemeClr val="dk1"/>
                </a:solidFill>
                <a:latin typeface="Times New Roman"/>
                <a:ea typeface="Times New Roman"/>
                <a:cs typeface="Times New Roman"/>
                <a:sym typeface="Times New Roman"/>
              </a:rPr>
              <a:t> </a:t>
            </a:r>
            <a:endParaRPr/>
          </a:p>
          <a:p>
            <a:pPr marL="514350" marR="0" lvl="0" indent="-514350" algn="l" rtl="0">
              <a:lnSpc>
                <a:spcPct val="97000"/>
              </a:lnSpc>
              <a:spcBef>
                <a:spcPts val="1200"/>
              </a:spcBef>
              <a:spcAft>
                <a:spcPts val="0"/>
              </a:spcAft>
              <a:buClr>
                <a:srgbClr val="000000"/>
              </a:buClr>
              <a:buSzPts val="2900"/>
              <a:buFont typeface="Calibri"/>
              <a:buAutoNum type="alphaLcParenR"/>
            </a:pPr>
            <a:r>
              <a:rPr lang="en-US" sz="2900" b="0" i="0" u="sng">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https://www.spoj.com/problems/classical/</a:t>
            </a:r>
            <a:r>
              <a:rPr lang="en-US" sz="2900" b="0" i="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txBox="1">
            <a:spLocks noGrp="1"/>
          </p:cNvSpPr>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309563" marR="0" lvl="0" indent="-125413" algn="l" rtl="0">
              <a:lnSpc>
                <a:spcPct val="97000"/>
              </a:lnSpc>
              <a:spcBef>
                <a:spcPts val="0"/>
              </a:spcBef>
              <a:spcAft>
                <a:spcPts val="0"/>
              </a:spcAft>
              <a:buClr>
                <a:srgbClr val="000000"/>
              </a:buClr>
              <a:buSzPts val="2900"/>
              <a:buFont typeface="Times New Roman"/>
              <a:buNone/>
            </a:pPr>
            <a:endParaRPr sz="2900">
              <a:solidFill>
                <a:srgbClr val="000000"/>
              </a:solidFill>
              <a:latin typeface="Calibri"/>
              <a:ea typeface="Calibri"/>
              <a:cs typeface="Calibri"/>
              <a:sym typeface="Calibri"/>
            </a:endParaRPr>
          </a:p>
        </p:txBody>
      </p:sp>
      <p:sp>
        <p:nvSpPr>
          <p:cNvPr id="178" name="Google Shape;178;p16"/>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a:buNone/>
            </a:pPr>
            <a:r>
              <a:rPr lang="en-US" sz="13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pic>
        <p:nvPicPr>
          <p:cNvPr id="179" name="Google Shape;179;p16" descr="http://gabrielledolan.com/wp/wp-content/uploads/2013/05/any-questions.jpg"/>
          <p:cNvPicPr preferRelativeResize="0"/>
          <p:nvPr/>
        </p:nvPicPr>
        <p:blipFill rotWithShape="1">
          <a:blip r:embed="rId3">
            <a:alphaModFix/>
          </a:blip>
          <a:srcRect/>
          <a:stretch/>
        </p:blipFill>
        <p:spPr>
          <a:xfrm>
            <a:off x="533400" y="1295400"/>
            <a:ext cx="7934325" cy="472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74F6-8879-81B4-8876-6FAD1CE5E59A}"/>
              </a:ext>
            </a:extLst>
          </p:cNvPr>
          <p:cNvSpPr>
            <a:spLocks noGrp="1"/>
          </p:cNvSpPr>
          <p:nvPr>
            <p:ph type="title"/>
          </p:nvPr>
        </p:nvSpPr>
        <p:spPr/>
        <p:txBody>
          <a:bodyPr/>
          <a:lstStyle/>
          <a:p>
            <a:r>
              <a:rPr lang="en-IN" dirty="0"/>
              <a:t>Division of Academic Affairs</a:t>
            </a:r>
          </a:p>
        </p:txBody>
      </p:sp>
      <p:sp>
        <p:nvSpPr>
          <p:cNvPr id="3" name="Text Placeholder 2">
            <a:extLst>
              <a:ext uri="{FF2B5EF4-FFF2-40B4-BE49-F238E27FC236}">
                <a16:creationId xmlns:a16="http://schemas.microsoft.com/office/drawing/2014/main" id="{BF98A7EF-AD4F-1057-C5A1-C4AACDCAD825}"/>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0CAB905F-E3FE-476E-645E-4301160AB264}"/>
              </a:ext>
            </a:extLst>
          </p:cNvPr>
          <p:cNvPicPr>
            <a:picLocks noChangeAspect="1"/>
          </p:cNvPicPr>
          <p:nvPr/>
        </p:nvPicPr>
        <p:blipFill rotWithShape="1">
          <a:blip r:embed="rId2"/>
          <a:srcRect l="5738" t="5459" r="6472" b="4615"/>
          <a:stretch/>
        </p:blipFill>
        <p:spPr>
          <a:xfrm>
            <a:off x="2283777" y="1926887"/>
            <a:ext cx="3709968" cy="3608349"/>
          </a:xfrm>
          <a:prstGeom prst="rect">
            <a:avLst/>
          </a:prstGeom>
        </p:spPr>
      </p:pic>
    </p:spTree>
    <p:extLst>
      <p:ext uri="{BB962C8B-B14F-4D97-AF65-F5344CB8AC3E}">
        <p14:creationId xmlns:p14="http://schemas.microsoft.com/office/powerpoint/2010/main" val="102175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57249"/>
            <a:ext cx="9143999" cy="119305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857250"/>
            <a:ext cx="6086480" cy="1193057"/>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857249"/>
            <a:ext cx="3057524" cy="119305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857250"/>
            <a:ext cx="8799485" cy="119807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07288A28-A1ED-A633-98D4-1ED72A0A523F}"/>
              </a:ext>
            </a:extLst>
          </p:cNvPr>
          <p:cNvSpPr>
            <a:spLocks noGrp="1"/>
          </p:cNvSpPr>
          <p:nvPr>
            <p:ph type="title"/>
          </p:nvPr>
        </p:nvSpPr>
        <p:spPr>
          <a:xfrm>
            <a:off x="1028700" y="1078154"/>
            <a:ext cx="7421963" cy="775252"/>
          </a:xfrm>
        </p:spPr>
        <p:txBody>
          <a:bodyPr>
            <a:normAutofit/>
          </a:bodyPr>
          <a:lstStyle/>
          <a:p>
            <a:r>
              <a:rPr lang="en-IN" sz="3000">
                <a:solidFill>
                  <a:srgbClr val="FFFFFF"/>
                </a:solidFill>
              </a:rPr>
              <a:t>Vision</a:t>
            </a:r>
          </a:p>
        </p:txBody>
      </p:sp>
      <p:sp>
        <p:nvSpPr>
          <p:cNvPr id="3" name="Content Placeholder 2">
            <a:extLst>
              <a:ext uri="{FF2B5EF4-FFF2-40B4-BE49-F238E27FC236}">
                <a16:creationId xmlns:a16="http://schemas.microsoft.com/office/drawing/2014/main" id="{BE4B222E-FA7E-CBBC-3B1F-99FDE054CB28}"/>
              </a:ext>
            </a:extLst>
          </p:cNvPr>
          <p:cNvSpPr>
            <a:spLocks noGrp="1"/>
          </p:cNvSpPr>
          <p:nvPr>
            <p:ph idx="1"/>
          </p:nvPr>
        </p:nvSpPr>
        <p:spPr>
          <a:xfrm>
            <a:off x="1028700" y="2595898"/>
            <a:ext cx="7293023" cy="2762519"/>
          </a:xfrm>
        </p:spPr>
        <p:txBody>
          <a:bodyPr anchor="ctr">
            <a:normAutofit/>
          </a:bodyPr>
          <a:lstStyle/>
          <a:p>
            <a:pPr marL="0" indent="0" algn="just">
              <a:buNone/>
            </a:pPr>
            <a:r>
              <a:rPr lang="en-US" dirty="0"/>
              <a:t>To be a globally recognized school through excellence in teaching, learning and research for creating Computer Science professionals, leaders and entrepreneurs of future contributing to society and industry for sustainable growth.</a:t>
            </a:r>
          </a:p>
          <a:p>
            <a:endParaRPr lang="en-IN" dirty="0"/>
          </a:p>
        </p:txBody>
      </p:sp>
    </p:spTree>
    <p:extLst>
      <p:ext uri="{BB962C8B-B14F-4D97-AF65-F5344CB8AC3E}">
        <p14:creationId xmlns:p14="http://schemas.microsoft.com/office/powerpoint/2010/main" val="100047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57249"/>
            <a:ext cx="9143999" cy="119305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857250"/>
            <a:ext cx="6086480" cy="1193057"/>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857249"/>
            <a:ext cx="3057524" cy="119305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857250"/>
            <a:ext cx="8799485" cy="119807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A0EE5D43-8015-6BBC-BF15-10E8E8598A27}"/>
              </a:ext>
            </a:extLst>
          </p:cNvPr>
          <p:cNvSpPr>
            <a:spLocks noGrp="1"/>
          </p:cNvSpPr>
          <p:nvPr>
            <p:ph type="title"/>
          </p:nvPr>
        </p:nvSpPr>
        <p:spPr>
          <a:xfrm>
            <a:off x="1028700" y="1078154"/>
            <a:ext cx="7421963" cy="775252"/>
          </a:xfrm>
        </p:spPr>
        <p:txBody>
          <a:bodyPr>
            <a:normAutofit/>
          </a:bodyPr>
          <a:lstStyle/>
          <a:p>
            <a:r>
              <a:rPr lang="en-IN" sz="3000">
                <a:solidFill>
                  <a:srgbClr val="FFFFFF"/>
                </a:solidFill>
              </a:rPr>
              <a:t>Mission</a:t>
            </a:r>
          </a:p>
        </p:txBody>
      </p:sp>
      <p:sp>
        <p:nvSpPr>
          <p:cNvPr id="3" name="Content Placeholder 2">
            <a:extLst>
              <a:ext uri="{FF2B5EF4-FFF2-40B4-BE49-F238E27FC236}">
                <a16:creationId xmlns:a16="http://schemas.microsoft.com/office/drawing/2014/main" id="{9ABA265B-4536-D778-B9D9-A6DB29BECD64}"/>
              </a:ext>
            </a:extLst>
          </p:cNvPr>
          <p:cNvSpPr>
            <a:spLocks noGrp="1"/>
          </p:cNvSpPr>
          <p:nvPr>
            <p:ph idx="1"/>
          </p:nvPr>
        </p:nvSpPr>
        <p:spPr>
          <a:xfrm>
            <a:off x="1028700" y="2595898"/>
            <a:ext cx="7293023" cy="3568928"/>
          </a:xfrm>
        </p:spPr>
        <p:txBody>
          <a:bodyPr anchor="ctr">
            <a:normAutofit/>
          </a:bodyPr>
          <a:lstStyle/>
          <a:p>
            <a:pPr algn="just"/>
            <a:r>
              <a:rPr lang="en-US" sz="1800" dirty="0"/>
              <a:t>To build computational skills through hands-on and practice-based learning with measurable outcomes.</a:t>
            </a:r>
          </a:p>
          <a:p>
            <a:pPr algn="just"/>
            <a:r>
              <a:rPr lang="en-US" sz="1800" dirty="0"/>
              <a:t>To establish a strong connect with industry for in-demand technology driven curriculum.</a:t>
            </a:r>
          </a:p>
          <a:p>
            <a:pPr algn="just"/>
            <a:r>
              <a:rPr lang="en-US" sz="1800" dirty="0"/>
              <a:t>To build the infrastructure for meaningful research around societal problems.</a:t>
            </a:r>
          </a:p>
          <a:p>
            <a:pPr algn="just"/>
            <a:r>
              <a:rPr lang="en-US" sz="1800" dirty="0"/>
              <a:t>To nurture future leaders through research-infused education and lifelong learning.</a:t>
            </a:r>
          </a:p>
          <a:p>
            <a:pPr algn="just"/>
            <a:r>
              <a:rPr lang="en-US" sz="1800" dirty="0"/>
              <a:t>To create smart and ethical professionals and entrepreneurs who are recognized globally</a:t>
            </a:r>
          </a:p>
        </p:txBody>
      </p:sp>
    </p:spTree>
    <p:extLst>
      <p:ext uri="{BB962C8B-B14F-4D97-AF65-F5344CB8AC3E}">
        <p14:creationId xmlns:p14="http://schemas.microsoft.com/office/powerpoint/2010/main" val="110163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57249"/>
            <a:ext cx="9143999" cy="119305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857250"/>
            <a:ext cx="6086480" cy="1193057"/>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857249"/>
            <a:ext cx="3057524" cy="119305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857250"/>
            <a:ext cx="8799485" cy="119807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8AE88E9A-D96F-2862-0575-92E583B5F54C}"/>
              </a:ext>
            </a:extLst>
          </p:cNvPr>
          <p:cNvSpPr>
            <a:spLocks noGrp="1"/>
          </p:cNvSpPr>
          <p:nvPr>
            <p:ph type="title"/>
          </p:nvPr>
        </p:nvSpPr>
        <p:spPr>
          <a:xfrm>
            <a:off x="1028700" y="1078154"/>
            <a:ext cx="7421963" cy="775252"/>
          </a:xfrm>
        </p:spPr>
        <p:txBody>
          <a:bodyPr>
            <a:normAutofit/>
          </a:bodyPr>
          <a:lstStyle/>
          <a:p>
            <a:r>
              <a:rPr lang="en-IN" sz="3000" dirty="0">
                <a:solidFill>
                  <a:srgbClr val="FFFFFF"/>
                </a:solidFill>
              </a:rPr>
              <a:t>Program Educational Objectives (PEO)</a:t>
            </a:r>
          </a:p>
        </p:txBody>
      </p:sp>
      <p:sp>
        <p:nvSpPr>
          <p:cNvPr id="3" name="Content Placeholder 2">
            <a:extLst>
              <a:ext uri="{FF2B5EF4-FFF2-40B4-BE49-F238E27FC236}">
                <a16:creationId xmlns:a16="http://schemas.microsoft.com/office/drawing/2014/main" id="{DB338F0F-66EC-D558-8897-06F92768D5C6}"/>
              </a:ext>
            </a:extLst>
          </p:cNvPr>
          <p:cNvSpPr>
            <a:spLocks noGrp="1"/>
          </p:cNvSpPr>
          <p:nvPr>
            <p:ph idx="1"/>
          </p:nvPr>
        </p:nvSpPr>
        <p:spPr>
          <a:xfrm>
            <a:off x="1028700" y="2595898"/>
            <a:ext cx="7293023" cy="3857996"/>
          </a:xfrm>
        </p:spPr>
        <p:txBody>
          <a:bodyPr anchor="ctr">
            <a:normAutofit/>
          </a:bodyPr>
          <a:lstStyle/>
          <a:p>
            <a:pPr algn="just"/>
            <a:r>
              <a:rPr lang="en-US" sz="1800" dirty="0"/>
              <a:t>The graduates shall demonstrate professional advancement through expanded leadership capabilities and technical accomplishment providing solutions to local and global societal issues through mindful engagement.</a:t>
            </a:r>
          </a:p>
          <a:p>
            <a:pPr algn="just"/>
            <a:r>
              <a:rPr lang="en-US" sz="1800" dirty="0"/>
              <a:t>The graduates shall undertake higher education or global certifications or exhibit impactful research accomplishment.</a:t>
            </a:r>
          </a:p>
          <a:p>
            <a:pPr algn="just"/>
            <a:r>
              <a:rPr lang="en-US" sz="1800" dirty="0"/>
              <a:t>The graduates shall extend global expertise in technology development and deployment by becoming an entrepreneur, consultant and innovator.</a:t>
            </a:r>
          </a:p>
          <a:p>
            <a:pPr algn="just"/>
            <a:r>
              <a:rPr lang="en-US" sz="1800" dirty="0"/>
              <a:t>Graduates shall embrace ethics and lifelong learning to adapt to a fast-changing world and enhance global employability in diverse work environments.</a:t>
            </a:r>
            <a:endParaRPr lang="en-IN" sz="1800" dirty="0"/>
          </a:p>
        </p:txBody>
      </p:sp>
    </p:spTree>
    <p:extLst>
      <p:ext uri="{BB962C8B-B14F-4D97-AF65-F5344CB8AC3E}">
        <p14:creationId xmlns:p14="http://schemas.microsoft.com/office/powerpoint/2010/main" val="160716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57251"/>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3" y="857250"/>
            <a:ext cx="3047357"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12358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 name="Title 1">
            <a:extLst>
              <a:ext uri="{FF2B5EF4-FFF2-40B4-BE49-F238E27FC236}">
                <a16:creationId xmlns:a16="http://schemas.microsoft.com/office/drawing/2014/main" id="{8CD13818-C452-C209-D503-16FAE3602B1C}"/>
              </a:ext>
            </a:extLst>
          </p:cNvPr>
          <p:cNvSpPr>
            <a:spLocks noGrp="1"/>
          </p:cNvSpPr>
          <p:nvPr>
            <p:ph type="title"/>
          </p:nvPr>
        </p:nvSpPr>
        <p:spPr>
          <a:xfrm>
            <a:off x="1028698" y="1118899"/>
            <a:ext cx="7533017" cy="658297"/>
          </a:xfrm>
        </p:spPr>
        <p:txBody>
          <a:bodyPr anchor="ctr">
            <a:normAutofit/>
          </a:bodyPr>
          <a:lstStyle/>
          <a:p>
            <a:r>
              <a:rPr lang="en-IN" sz="3000">
                <a:solidFill>
                  <a:srgbClr val="FFFFFF"/>
                </a:solidFill>
              </a:rPr>
              <a:t>Program Outcomes (PO)</a:t>
            </a:r>
          </a:p>
        </p:txBody>
      </p:sp>
      <p:graphicFrame>
        <p:nvGraphicFramePr>
          <p:cNvPr id="4" name="Content Placeholder 3">
            <a:extLst>
              <a:ext uri="{FF2B5EF4-FFF2-40B4-BE49-F238E27FC236}">
                <a16:creationId xmlns:a16="http://schemas.microsoft.com/office/drawing/2014/main" id="{E163763A-E2F9-024E-045F-7642E0D8555C}"/>
              </a:ext>
            </a:extLst>
          </p:cNvPr>
          <p:cNvGraphicFramePr>
            <a:graphicFrameLocks noGrp="1"/>
          </p:cNvGraphicFramePr>
          <p:nvPr>
            <p:ph idx="1"/>
            <p:extLst>
              <p:ext uri="{D42A27DB-BD31-4B8C-83A1-F6EECF244321}">
                <p14:modId xmlns:p14="http://schemas.microsoft.com/office/powerpoint/2010/main" val="4202958519"/>
              </p:ext>
            </p:extLst>
          </p:nvPr>
        </p:nvGraphicFramePr>
        <p:xfrm>
          <a:off x="165181" y="2047193"/>
          <a:ext cx="8790040" cy="4659201"/>
        </p:xfrm>
        <a:graphic>
          <a:graphicData uri="http://schemas.openxmlformats.org/drawingml/2006/table">
            <a:tbl>
              <a:tblPr>
                <a:tableStyleId>{5C22544A-7EE6-4342-B048-85BDC9FD1C3A}</a:tableStyleId>
              </a:tblPr>
              <a:tblGrid>
                <a:gridCol w="648079">
                  <a:extLst>
                    <a:ext uri="{9D8B030D-6E8A-4147-A177-3AD203B41FA5}">
                      <a16:colId xmlns:a16="http://schemas.microsoft.com/office/drawing/2014/main" val="3721943840"/>
                    </a:ext>
                  </a:extLst>
                </a:gridCol>
                <a:gridCol w="1340429">
                  <a:extLst>
                    <a:ext uri="{9D8B030D-6E8A-4147-A177-3AD203B41FA5}">
                      <a16:colId xmlns:a16="http://schemas.microsoft.com/office/drawing/2014/main" val="2622934404"/>
                    </a:ext>
                  </a:extLst>
                </a:gridCol>
                <a:gridCol w="6801532">
                  <a:extLst>
                    <a:ext uri="{9D8B030D-6E8A-4147-A177-3AD203B41FA5}">
                      <a16:colId xmlns:a16="http://schemas.microsoft.com/office/drawing/2014/main" val="1130308472"/>
                    </a:ext>
                  </a:extLst>
                </a:gridCol>
              </a:tblGrid>
              <a:tr h="189491">
                <a:tc>
                  <a:txBody>
                    <a:bodyPr/>
                    <a:lstStyle/>
                    <a:p>
                      <a:pPr>
                        <a:lnSpc>
                          <a:spcPct val="107000"/>
                        </a:lnSpc>
                        <a:spcAft>
                          <a:spcPts val="800"/>
                        </a:spcAft>
                      </a:pPr>
                      <a:r>
                        <a:rPr lang="en-IN" sz="1000" b="1" kern="0">
                          <a:effectLst/>
                        </a:rPr>
                        <a:t> Outcome</a:t>
                      </a:r>
                      <a:endParaRPr lang="en-IN" sz="1000" b="1"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b="1" kern="0">
                          <a:effectLst/>
                        </a:rPr>
                        <a:t> Heading</a:t>
                      </a:r>
                      <a:endParaRPr lang="en-IN" sz="1000" b="1"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b="1" kern="0" dirty="0">
                          <a:effectLst/>
                        </a:rPr>
                        <a:t> Description</a:t>
                      </a:r>
                      <a:endParaRPr lang="en-IN" sz="10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94460181"/>
                  </a:ext>
                </a:extLst>
              </a:tr>
              <a:tr h="350943">
                <a:tc>
                  <a:txBody>
                    <a:bodyPr/>
                    <a:lstStyle/>
                    <a:p>
                      <a:pPr>
                        <a:lnSpc>
                          <a:spcPct val="107000"/>
                        </a:lnSpc>
                        <a:spcAft>
                          <a:spcPts val="800"/>
                        </a:spcAft>
                      </a:pPr>
                      <a:r>
                        <a:rPr lang="en-IN" sz="1000" kern="0">
                          <a:effectLst/>
                        </a:rPr>
                        <a:t> PO1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Engineering knowledge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Apply the knowledge of mathematics, science, engineering fundamentals, and an engineering specialization to the solution of complex engineering problems.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49626158"/>
                  </a:ext>
                </a:extLst>
              </a:tr>
              <a:tr h="350943">
                <a:tc>
                  <a:txBody>
                    <a:bodyPr/>
                    <a:lstStyle/>
                    <a:p>
                      <a:pPr>
                        <a:lnSpc>
                          <a:spcPct val="107000"/>
                        </a:lnSpc>
                        <a:spcAft>
                          <a:spcPts val="800"/>
                        </a:spcAft>
                      </a:pPr>
                      <a:r>
                        <a:rPr lang="en-IN" sz="1000" kern="0">
                          <a:effectLst/>
                        </a:rPr>
                        <a:t> PO2</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Problem analysis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Identify, formulate, review research literature, and analyze complex engineering problems reaching substantiated conclusions using first principles of mathematics, natural sciences, and engineering sciences.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57821393"/>
                  </a:ext>
                </a:extLst>
              </a:tr>
              <a:tr h="350943">
                <a:tc>
                  <a:txBody>
                    <a:bodyPr/>
                    <a:lstStyle/>
                    <a:p>
                      <a:pPr>
                        <a:lnSpc>
                          <a:spcPct val="107000"/>
                        </a:lnSpc>
                        <a:spcAft>
                          <a:spcPts val="800"/>
                        </a:spcAft>
                      </a:pPr>
                      <a:r>
                        <a:rPr lang="en-IN" sz="1000" kern="0">
                          <a:effectLst/>
                        </a:rPr>
                        <a:t> PO3</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dirty="0">
                          <a:effectLst/>
                        </a:rPr>
                        <a:t> Design/development of solutions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Design solutions for complex engineering problems and design system components or processes that meet the specified needs with appropriate consideration for the public health and safety, and the cultural, societal, and environmental considerations.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17731125"/>
                  </a:ext>
                </a:extLst>
              </a:tr>
              <a:tr h="350943">
                <a:tc>
                  <a:txBody>
                    <a:bodyPr/>
                    <a:lstStyle/>
                    <a:p>
                      <a:pPr>
                        <a:lnSpc>
                          <a:spcPct val="107000"/>
                        </a:lnSpc>
                        <a:spcAft>
                          <a:spcPts val="800"/>
                        </a:spcAft>
                      </a:pPr>
                      <a:r>
                        <a:rPr lang="en-IN" sz="1000" kern="0">
                          <a:effectLst/>
                        </a:rPr>
                        <a:t> PO4</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Conduct investigations of complex problems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Use research-based knowledge and research methods including design of experiments, analysis and interpretation of data, and synthesis of the information to provide valid conclusions.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76817223"/>
                  </a:ext>
                </a:extLst>
              </a:tr>
              <a:tr h="350943">
                <a:tc>
                  <a:txBody>
                    <a:bodyPr/>
                    <a:lstStyle/>
                    <a:p>
                      <a:pPr>
                        <a:lnSpc>
                          <a:spcPct val="107000"/>
                        </a:lnSpc>
                        <a:spcAft>
                          <a:spcPts val="800"/>
                        </a:spcAft>
                      </a:pPr>
                      <a:r>
                        <a:rPr lang="en-IN" sz="1000" kern="0">
                          <a:effectLst/>
                        </a:rPr>
                        <a:t> PO5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dirty="0">
                          <a:effectLst/>
                        </a:rPr>
                        <a:t> Modern tool usage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Create, select, and apply appropriate techniques, resources, and modern engineering and IT tools including prediction and modeling to complex engineering activities with an understanding of the limitations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24891833"/>
                  </a:ext>
                </a:extLst>
              </a:tr>
              <a:tr h="350943">
                <a:tc>
                  <a:txBody>
                    <a:bodyPr/>
                    <a:lstStyle/>
                    <a:p>
                      <a:pPr>
                        <a:lnSpc>
                          <a:spcPct val="107000"/>
                        </a:lnSpc>
                        <a:spcAft>
                          <a:spcPts val="800"/>
                        </a:spcAft>
                      </a:pPr>
                      <a:r>
                        <a:rPr lang="en-IN" sz="1000" kern="0">
                          <a:effectLst/>
                        </a:rPr>
                        <a:t> PO6</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The engineer and society</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Apply reasoning informed by the contextual knowledge to assess societal, health, safety, legal and cultural issues and the consequent responsibilities relevant to the professional engineering practice.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26957949"/>
                  </a:ext>
                </a:extLst>
              </a:tr>
              <a:tr h="350943">
                <a:tc>
                  <a:txBody>
                    <a:bodyPr/>
                    <a:lstStyle/>
                    <a:p>
                      <a:pPr>
                        <a:lnSpc>
                          <a:spcPct val="107000"/>
                        </a:lnSpc>
                        <a:spcAft>
                          <a:spcPts val="800"/>
                        </a:spcAft>
                      </a:pPr>
                      <a:r>
                        <a:rPr lang="en-IN" sz="1000" kern="0">
                          <a:effectLst/>
                        </a:rPr>
                        <a:t> PO7</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Environment and sustainability</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Understand the impact of the professional engineering solutions in societal and environmental contexts, and demonstrate the knowledge of, and need for sustainable development.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939352"/>
                  </a:ext>
                </a:extLst>
              </a:tr>
              <a:tr h="189491">
                <a:tc>
                  <a:txBody>
                    <a:bodyPr/>
                    <a:lstStyle/>
                    <a:p>
                      <a:pPr>
                        <a:lnSpc>
                          <a:spcPct val="107000"/>
                        </a:lnSpc>
                        <a:spcAft>
                          <a:spcPts val="800"/>
                        </a:spcAft>
                      </a:pPr>
                      <a:r>
                        <a:rPr lang="en-IN" sz="1000" kern="0">
                          <a:effectLst/>
                        </a:rPr>
                        <a:t> PO8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Ethics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Apply ethical principles and commit to professional ethics and responsibilities and norms of the engineering practice.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37113708"/>
                  </a:ext>
                </a:extLst>
              </a:tr>
              <a:tr h="189491">
                <a:tc>
                  <a:txBody>
                    <a:bodyPr/>
                    <a:lstStyle/>
                    <a:p>
                      <a:pPr>
                        <a:lnSpc>
                          <a:spcPct val="107000"/>
                        </a:lnSpc>
                        <a:spcAft>
                          <a:spcPts val="800"/>
                        </a:spcAft>
                      </a:pPr>
                      <a:r>
                        <a:rPr lang="en-IN" sz="1000" kern="0">
                          <a:effectLst/>
                        </a:rPr>
                        <a:t> PO9</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Individual and team work</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Function effectively as an individual, and as a member or leader in diverse teams, and in multidisciplinary settings.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46022028"/>
                  </a:ext>
                </a:extLst>
              </a:tr>
              <a:tr h="512394">
                <a:tc>
                  <a:txBody>
                    <a:bodyPr/>
                    <a:lstStyle/>
                    <a:p>
                      <a:pPr>
                        <a:lnSpc>
                          <a:spcPct val="107000"/>
                        </a:lnSpc>
                        <a:spcAft>
                          <a:spcPts val="800"/>
                        </a:spcAft>
                      </a:pPr>
                      <a:r>
                        <a:rPr lang="en-IN" sz="1000" kern="0">
                          <a:effectLst/>
                        </a:rPr>
                        <a:t> PO10</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Communication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dirty="0">
                          <a:effectLst/>
                        </a:rPr>
                        <a:t> 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70194548"/>
                  </a:ext>
                </a:extLst>
              </a:tr>
              <a:tr h="512394">
                <a:tc>
                  <a:txBody>
                    <a:bodyPr/>
                    <a:lstStyle/>
                    <a:p>
                      <a:pPr>
                        <a:lnSpc>
                          <a:spcPct val="107000"/>
                        </a:lnSpc>
                        <a:spcAft>
                          <a:spcPts val="800"/>
                        </a:spcAft>
                      </a:pPr>
                      <a:r>
                        <a:rPr lang="en-IN" sz="1000" kern="0">
                          <a:effectLst/>
                        </a:rPr>
                        <a:t> PO11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Project management and finance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65496458"/>
                  </a:ext>
                </a:extLst>
              </a:tr>
              <a:tr h="350943">
                <a:tc>
                  <a:txBody>
                    <a:bodyPr/>
                    <a:lstStyle/>
                    <a:p>
                      <a:pPr>
                        <a:lnSpc>
                          <a:spcPct val="107000"/>
                        </a:lnSpc>
                        <a:spcAft>
                          <a:spcPts val="800"/>
                        </a:spcAft>
                      </a:pPr>
                      <a:r>
                        <a:rPr lang="en-IN" sz="1000" kern="0" dirty="0">
                          <a:effectLst/>
                        </a:rPr>
                        <a:t> PO12</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Life-long learning</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dirty="0">
                          <a:effectLst/>
                        </a:rPr>
                        <a:t>Recognize the need for, and have the preparation and ability to engage in independent and life-long learning in the broadest context of technological change.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68264311"/>
                  </a:ext>
                </a:extLst>
              </a:tr>
            </a:tbl>
          </a:graphicData>
        </a:graphic>
      </p:graphicFrame>
    </p:spTree>
    <p:extLst>
      <p:ext uri="{BB962C8B-B14F-4D97-AF65-F5344CB8AC3E}">
        <p14:creationId xmlns:p14="http://schemas.microsoft.com/office/powerpoint/2010/main" val="349621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852971"/>
            <a:ext cx="9143993" cy="12707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8A0A163F-EF7D-68C0-937F-12B92F22198E}"/>
              </a:ext>
            </a:extLst>
          </p:cNvPr>
          <p:cNvSpPr>
            <a:spLocks noGrp="1"/>
          </p:cNvSpPr>
          <p:nvPr>
            <p:ph type="title"/>
          </p:nvPr>
        </p:nvSpPr>
        <p:spPr>
          <a:xfrm>
            <a:off x="867638" y="1335572"/>
            <a:ext cx="7416372" cy="675098"/>
          </a:xfrm>
        </p:spPr>
        <p:txBody>
          <a:bodyPr anchor="t">
            <a:normAutofit/>
          </a:bodyPr>
          <a:lstStyle/>
          <a:p>
            <a:r>
              <a:rPr lang="en-IN" sz="3000">
                <a:solidFill>
                  <a:schemeClr val="bg1"/>
                </a:solidFill>
              </a:rPr>
              <a:t>Program Specific Outcomes (PSO)</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3731"/>
            <a:ext cx="9143993" cy="3877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365319"/>
            <a:ext cx="342893" cy="342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Content Placeholder 2">
            <a:extLst>
              <a:ext uri="{FF2B5EF4-FFF2-40B4-BE49-F238E27FC236}">
                <a16:creationId xmlns:a16="http://schemas.microsoft.com/office/drawing/2014/main" id="{19C84019-9435-BC43-2C81-92596F6B658E}"/>
              </a:ext>
            </a:extLst>
          </p:cNvPr>
          <p:cNvSpPr>
            <a:spLocks noGrp="1"/>
          </p:cNvSpPr>
          <p:nvPr>
            <p:ph idx="1"/>
          </p:nvPr>
        </p:nvSpPr>
        <p:spPr>
          <a:xfrm>
            <a:off x="866661" y="2520258"/>
            <a:ext cx="7410670" cy="3480492"/>
          </a:xfrm>
        </p:spPr>
        <p:txBody>
          <a:bodyPr>
            <a:normAutofit lnSpcReduction="10000"/>
          </a:bodyPr>
          <a:lstStyle/>
          <a:p>
            <a:pPr algn="just"/>
            <a:r>
              <a:rPr lang="en-US" sz="2400" dirty="0"/>
              <a:t>Apply acquired skills in software engineering, networking, security, databases, intelligent systems, cloud computing and operating systems to adapt and deploy innovative software solutions for diverse applications. </a:t>
            </a:r>
          </a:p>
          <a:p>
            <a:pPr algn="just"/>
            <a:r>
              <a:rPr lang="en-US" sz="2400" dirty="0"/>
              <a:t>Apply diverse IT skills to design, develop, and evaluate innovative solutions for business environments, considering risks, and utilizing interdisciplinary knowledge for efficient real-time projects benefiting society.</a:t>
            </a:r>
            <a:endParaRPr lang="en-IN" sz="2400" dirty="0"/>
          </a:p>
        </p:txBody>
      </p:sp>
    </p:spTree>
    <p:extLst>
      <p:ext uri="{BB962C8B-B14F-4D97-AF65-F5344CB8AC3E}">
        <p14:creationId xmlns:p14="http://schemas.microsoft.com/office/powerpoint/2010/main" val="104000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25c1bf714fb_0_0"/>
          <p:cNvSpPr txBox="1">
            <a:spLocks noGrp="1"/>
          </p:cNvSpPr>
          <p:nvPr>
            <p:ph type="ctrTitle"/>
          </p:nvPr>
        </p:nvSpPr>
        <p:spPr>
          <a:xfrm>
            <a:off x="685490" y="1101284"/>
            <a:ext cx="7773000" cy="147030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1400"/>
              <a:buNone/>
            </a:pPr>
            <a:r>
              <a:rPr lang="en-US" sz="6000" b="1">
                <a:solidFill>
                  <a:srgbClr val="CC0000"/>
                </a:solidFill>
              </a:rPr>
              <a:t>Star Course</a:t>
            </a:r>
            <a:endParaRPr sz="6000" b="1">
              <a:solidFill>
                <a:srgbClr val="CC0000"/>
              </a:solidFill>
            </a:endParaRPr>
          </a:p>
        </p:txBody>
      </p:sp>
      <p:sp>
        <p:nvSpPr>
          <p:cNvPr id="77" name="Google Shape;77;g25c1bf714fb_0_0"/>
          <p:cNvSpPr txBox="1">
            <a:spLocks noGrp="1"/>
          </p:cNvSpPr>
          <p:nvPr>
            <p:ph type="subTitle" idx="1"/>
          </p:nvPr>
        </p:nvSpPr>
        <p:spPr>
          <a:xfrm>
            <a:off x="771525" y="2571575"/>
            <a:ext cx="7509600" cy="3239290"/>
          </a:xfrm>
          <a:prstGeom prst="rect">
            <a:avLst/>
          </a:prstGeom>
          <a:noFill/>
          <a:ln>
            <a:noFill/>
          </a:ln>
        </p:spPr>
        <p:txBody>
          <a:bodyPr spcFirstLastPara="1" wrap="square" lIns="0" tIns="157400" rIns="0" bIns="0" anchor="t" anchorCtr="0">
            <a:noAutofit/>
          </a:bodyPr>
          <a:lstStyle/>
          <a:p>
            <a:pPr marL="457200" lvl="0" indent="-381000" algn="just" rtl="0">
              <a:lnSpc>
                <a:spcPct val="97000"/>
              </a:lnSpc>
              <a:spcBef>
                <a:spcPts val="0"/>
              </a:spcBef>
              <a:spcAft>
                <a:spcPts val="0"/>
              </a:spcAft>
              <a:buSzPts val="2400"/>
              <a:buChar char="❏"/>
            </a:pPr>
            <a:r>
              <a:rPr lang="en-US" sz="2400" dirty="0"/>
              <a:t>A star course is a course, which plays a major role in any of the career pathway.</a:t>
            </a:r>
            <a:endParaRPr sz="2400" dirty="0"/>
          </a:p>
          <a:p>
            <a:pPr marL="457200" lvl="0" indent="-381000" algn="just" rtl="0">
              <a:lnSpc>
                <a:spcPct val="97000"/>
              </a:lnSpc>
              <a:spcBef>
                <a:spcPts val="0"/>
              </a:spcBef>
              <a:spcAft>
                <a:spcPts val="0"/>
              </a:spcAft>
              <a:buSzPts val="2400"/>
              <a:buChar char="❏"/>
            </a:pPr>
            <a:r>
              <a:rPr lang="en-US" sz="2400" dirty="0"/>
              <a:t>Career pathways are like Government jobs, Research field, Service based or Product based companies etc.</a:t>
            </a:r>
            <a:endParaRPr sz="2400" dirty="0"/>
          </a:p>
          <a:p>
            <a:pPr marL="457200" lvl="0" indent="-381000" algn="just" rtl="0">
              <a:lnSpc>
                <a:spcPct val="97000"/>
              </a:lnSpc>
              <a:spcBef>
                <a:spcPts val="0"/>
              </a:spcBef>
              <a:spcAft>
                <a:spcPts val="0"/>
              </a:spcAft>
              <a:buSzPts val="2400"/>
              <a:buChar char="❏"/>
            </a:pPr>
            <a:r>
              <a:rPr lang="en-US" sz="2400" dirty="0"/>
              <a:t>If you want to opt for any specific career pathway, then star courses related to that career pathway helps to achieve your goal.</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25c1bf714fb_0_6"/>
          <p:cNvSpPr txBox="1">
            <a:spLocks noGrp="1"/>
          </p:cNvSpPr>
          <p:nvPr>
            <p:ph type="ctrTitle"/>
          </p:nvPr>
        </p:nvSpPr>
        <p:spPr>
          <a:xfrm>
            <a:off x="685490" y="1118434"/>
            <a:ext cx="7773000" cy="1011233"/>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1400"/>
              <a:buNone/>
            </a:pPr>
            <a:r>
              <a:rPr lang="en-US" b="1" dirty="0">
                <a:solidFill>
                  <a:srgbClr val="CC0000"/>
                </a:solidFill>
              </a:rPr>
              <a:t>Why this course is a star course?</a:t>
            </a:r>
            <a:endParaRPr b="1" dirty="0">
              <a:solidFill>
                <a:srgbClr val="CC0000"/>
              </a:solidFill>
            </a:endParaRPr>
          </a:p>
        </p:txBody>
      </p:sp>
      <p:sp>
        <p:nvSpPr>
          <p:cNvPr id="84" name="Google Shape;84;g25c1bf714fb_0_6"/>
          <p:cNvSpPr txBox="1">
            <a:spLocks noGrp="1"/>
          </p:cNvSpPr>
          <p:nvPr>
            <p:ph type="subTitle" idx="1"/>
          </p:nvPr>
        </p:nvSpPr>
        <p:spPr>
          <a:xfrm>
            <a:off x="867205" y="2306648"/>
            <a:ext cx="7421389" cy="4019778"/>
          </a:xfrm>
          <a:prstGeom prst="rect">
            <a:avLst/>
          </a:prstGeom>
          <a:noFill/>
          <a:ln>
            <a:noFill/>
          </a:ln>
        </p:spPr>
        <p:txBody>
          <a:bodyPr spcFirstLastPara="1" wrap="square" lIns="0" tIns="157400" rIns="0" bIns="0" anchor="t" anchorCtr="0">
            <a:noAutofit/>
          </a:bodyPr>
          <a:lstStyle/>
          <a:p>
            <a:pPr marL="457200" lvl="0" indent="-412750" algn="just" rtl="0">
              <a:lnSpc>
                <a:spcPct val="97000"/>
              </a:lnSpc>
              <a:spcBef>
                <a:spcPts val="0"/>
              </a:spcBef>
              <a:spcAft>
                <a:spcPts val="0"/>
              </a:spcAft>
              <a:buSzPts val="2900"/>
              <a:buChar char="❏"/>
            </a:pPr>
            <a:r>
              <a:rPr lang="en-US" dirty="0"/>
              <a:t>This course is related to product based career pathway.</a:t>
            </a:r>
            <a:endParaRPr dirty="0"/>
          </a:p>
          <a:p>
            <a:pPr marL="457200" lvl="0" indent="-412750" algn="just" rtl="0">
              <a:lnSpc>
                <a:spcPct val="97000"/>
              </a:lnSpc>
              <a:spcBef>
                <a:spcPts val="0"/>
              </a:spcBef>
              <a:spcAft>
                <a:spcPts val="0"/>
              </a:spcAft>
              <a:buSzPts val="2900"/>
              <a:buChar char="❏"/>
            </a:pPr>
            <a:r>
              <a:rPr lang="en-US" dirty="0"/>
              <a:t>The course is designed to cover the problems and topics needed to crack coding or interview rounds in product based companies.</a:t>
            </a:r>
            <a:endParaRPr dirty="0"/>
          </a:p>
          <a:p>
            <a:pPr marL="457200" lvl="0" indent="-412750" algn="just" rtl="0">
              <a:lnSpc>
                <a:spcPct val="97000"/>
              </a:lnSpc>
              <a:spcBef>
                <a:spcPts val="0"/>
              </a:spcBef>
              <a:spcAft>
                <a:spcPts val="0"/>
              </a:spcAft>
              <a:buClr>
                <a:schemeClr val="dk1"/>
              </a:buClr>
              <a:buSzPts val="2900"/>
              <a:buChar char="❏"/>
            </a:pPr>
            <a:r>
              <a:rPr lang="en-US" dirty="0">
                <a:solidFill>
                  <a:schemeClr val="dk1"/>
                </a:solidFill>
              </a:rPr>
              <a:t>It helps to increase one’s problem solving skills and capabilities.</a:t>
            </a:r>
            <a:endParaRPr dirty="0"/>
          </a:p>
        </p:txBody>
      </p:sp>
    </p:spTree>
  </p:cSld>
  <p:clrMapOvr>
    <a:masterClrMapping/>
  </p:clrMapOvr>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1389</Words>
  <Application>Microsoft Office PowerPoint</Application>
  <PresentationFormat>On-screen Show (4:3)</PresentationFormat>
  <Paragraphs>169</Paragraphs>
  <Slides>22</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22</vt:i4>
      </vt:variant>
    </vt:vector>
  </HeadingPairs>
  <TitlesOfParts>
    <vt:vector size="28" baseType="lpstr">
      <vt:lpstr>Arial</vt:lpstr>
      <vt:lpstr>Arial Rounded</vt:lpstr>
      <vt:lpstr>Calibri</vt:lpstr>
      <vt:lpstr>Noto Sans Symbols</vt:lpstr>
      <vt:lpstr>Times New Roman</vt:lpstr>
      <vt:lpstr>Theme1</vt:lpstr>
      <vt:lpstr>COMPETITIVE CODING APPROACHES-TECHNIQUES CSE330</vt:lpstr>
      <vt:lpstr>School of Computer Science and Engineering </vt:lpstr>
      <vt:lpstr>Vision</vt:lpstr>
      <vt:lpstr>Mission</vt:lpstr>
      <vt:lpstr>Program Educational Objectives (PEO)</vt:lpstr>
      <vt:lpstr>Program Outcomes (PO)</vt:lpstr>
      <vt:lpstr>Program Specific Outcomes (PSO)</vt:lpstr>
      <vt:lpstr>Star Course</vt:lpstr>
      <vt:lpstr>Why this course is a star course?</vt:lpstr>
      <vt:lpstr>Course details</vt:lpstr>
      <vt:lpstr>Scheme for CA</vt:lpstr>
      <vt:lpstr>Course Assessment Model</vt:lpstr>
      <vt:lpstr>Course Outcome</vt:lpstr>
      <vt:lpstr>The Syllabus (UNIT - I)</vt:lpstr>
      <vt:lpstr>The Syllabus (UNIT - II)</vt:lpstr>
      <vt:lpstr>The Syllabus (UNIT - III)</vt:lpstr>
      <vt:lpstr>The Syllabus (UNIT - IV)</vt:lpstr>
      <vt:lpstr>The Syllabus (UNIT - V)</vt:lpstr>
      <vt:lpstr>The Syllabus (UNIT - VI)</vt:lpstr>
      <vt:lpstr>Resources</vt:lpstr>
      <vt:lpstr>PowerPoint Presentation</vt:lpstr>
      <vt:lpstr>Division of Academic Affairs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Pearls CSE331</dc:title>
  <dc:creator>rajni</dc:creator>
  <cp:lastModifiedBy>Aman Singh</cp:lastModifiedBy>
  <cp:revision>14</cp:revision>
  <dcterms:created xsi:type="dcterms:W3CDTF">2009-11-23T07:41:17Z</dcterms:created>
  <dcterms:modified xsi:type="dcterms:W3CDTF">2024-08-30T11:19:18Z</dcterms:modified>
</cp:coreProperties>
</file>