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61" r:id="rId9"/>
    <p:sldId id="283" r:id="rId10"/>
    <p:sldId id="262" r:id="rId11"/>
    <p:sldId id="263" r:id="rId12"/>
    <p:sldId id="264" r:id="rId13"/>
    <p:sldId id="277" r:id="rId14"/>
    <p:sldId id="278" r:id="rId15"/>
    <p:sldId id="280" r:id="rId16"/>
    <p:sldId id="279" r:id="rId17"/>
    <p:sldId id="284" r:id="rId18"/>
    <p:sldId id="266" r:id="rId19"/>
    <p:sldId id="282" r:id="rId20"/>
    <p:sldId id="281" r:id="rId21"/>
    <p:sldId id="285" r:id="rId22"/>
    <p:sldId id="267" r:id="rId23"/>
    <p:sldId id="265" r:id="rId24"/>
    <p:sldId id="268" r:id="rId25"/>
    <p:sldId id="270" r:id="rId26"/>
    <p:sldId id="269" r:id="rId27"/>
    <p:sldId id="271" r:id="rId28"/>
    <p:sldId id="272" r:id="rId29"/>
    <p:sldId id="273" r:id="rId30"/>
    <p:sldId id="274" r:id="rId31"/>
    <p:sldId id="286" r:id="rId32"/>
    <p:sldId id="287" r:id="rId33"/>
    <p:sldId id="289" r:id="rId34"/>
    <p:sldId id="288" r:id="rId35"/>
    <p:sldId id="290" r:id="rId36"/>
    <p:sldId id="291" r:id="rId37"/>
    <p:sldId id="298" r:id="rId38"/>
    <p:sldId id="292" r:id="rId39"/>
    <p:sldId id="293" r:id="rId40"/>
    <p:sldId id="299" r:id="rId41"/>
    <p:sldId id="294" r:id="rId42"/>
    <p:sldId id="295" r:id="rId43"/>
    <p:sldId id="296" r:id="rId44"/>
    <p:sldId id="297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3" r:id="rId55"/>
    <p:sldId id="314" r:id="rId56"/>
    <p:sldId id="309" r:id="rId57"/>
    <p:sldId id="310" r:id="rId58"/>
    <p:sldId id="311" r:id="rId59"/>
    <p:sldId id="312" r:id="rId60"/>
    <p:sldId id="315" r:id="rId61"/>
    <p:sldId id="316" r:id="rId62"/>
    <p:sldId id="317" r:id="rId63"/>
    <p:sldId id="318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2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F74F4-B518-4DA2-A4E9-96DF3C2AA94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00470-20CC-4D9A-9C02-0FEABC3633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https://www.javatpoint.com/jquery-parsejson-method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B00470-20CC-4D9A-9C02-0FEABC36331D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21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0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4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0750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27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494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91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509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3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8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6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18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41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5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34C06-40C6-4856-9C07-3974A5E69847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402CF4-E2BC-474B-9014-264EF75090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007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crack.com/edito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query-event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BF07-C8E1-7A9A-6A2A-2E76434CC5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INT 219:</a:t>
            </a:r>
            <a:r>
              <a:rPr lang="en-IN" sz="1200" dirty="0"/>
              <a:t>  </a:t>
            </a:r>
            <a:r>
              <a:rPr lang="en-IN" sz="3600" dirty="0"/>
              <a:t>FRONT END WEB DEVELOPER</a:t>
            </a:r>
            <a:r>
              <a:rPr lang="en-US" sz="3600" dirty="0"/>
              <a:t> 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UNIT III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solidFill>
                  <a:srgbClr val="FF0000"/>
                </a:solidFill>
              </a:rPr>
              <a:t>Working with jQuery and JSON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5A845-4DD7-5294-FEE3-2D85657B9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5269" y="4445646"/>
            <a:ext cx="9001462" cy="1655762"/>
          </a:xfrm>
        </p:spPr>
        <p:txBody>
          <a:bodyPr/>
          <a:lstStyle/>
          <a:p>
            <a:r>
              <a:rPr lang="en-IN" dirty="0"/>
              <a:t>Content created by</a:t>
            </a:r>
          </a:p>
          <a:p>
            <a:r>
              <a:rPr lang="en-IN" dirty="0" err="1"/>
              <a:t>Amanpal</a:t>
            </a:r>
            <a:r>
              <a:rPr lang="en-IN" dirty="0"/>
              <a:t> Singh on [10/01/15]</a:t>
            </a:r>
          </a:p>
        </p:txBody>
      </p:sp>
    </p:spTree>
    <p:extLst>
      <p:ext uri="{BB962C8B-B14F-4D97-AF65-F5344CB8AC3E}">
        <p14:creationId xmlns:p14="http://schemas.microsoft.com/office/powerpoint/2010/main" val="924731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32E1-F56C-30A9-F128-C2470863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88836"/>
          </a:xfrm>
        </p:spPr>
        <p:txBody>
          <a:bodyPr/>
          <a:lstStyle/>
          <a:p>
            <a:r>
              <a:rPr lang="en-IN" dirty="0"/>
              <a:t>click()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08127-5DFE-9D24-3A74-1CEB284C2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39443"/>
            <a:ext cx="10353762" cy="4990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&lt;head&gt;</a:t>
            </a:r>
          </a:p>
          <a:p>
            <a:pPr marL="0" indent="0">
              <a:buNone/>
            </a:pPr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="https://ajax.googleapis.com/ajax/libs/</a:t>
            </a:r>
            <a:r>
              <a:rPr lang="en-US" dirty="0" err="1"/>
              <a:t>jquery</a:t>
            </a:r>
            <a:r>
              <a:rPr lang="en-US" dirty="0"/>
              <a:t>/3.7.1/jquery.min.js"&gt;&lt;/script&gt;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$(document).ready</a:t>
            </a:r>
            <a:r>
              <a:rPr lang="en-US" sz="2400" dirty="0"/>
              <a:t>(function(){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>
                <a:solidFill>
                  <a:srgbClr val="00B0F0"/>
                </a:solidFill>
              </a:rPr>
              <a:t>$("p").click</a:t>
            </a:r>
            <a:r>
              <a:rPr lang="en-US" sz="2400" dirty="0"/>
              <a:t>(function(){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B0F0"/>
                </a:solidFill>
              </a:rPr>
              <a:t>$(</a:t>
            </a:r>
            <a:r>
              <a:rPr lang="en-US" sz="2400" dirty="0">
                <a:solidFill>
                  <a:srgbClr val="00B050"/>
                </a:solidFill>
              </a:rPr>
              <a:t>this</a:t>
            </a:r>
            <a:r>
              <a:rPr lang="en-US" sz="2400" dirty="0">
                <a:solidFill>
                  <a:srgbClr val="00B0F0"/>
                </a:solidFill>
              </a:rPr>
              <a:t>).hide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  });	});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&lt;/script&gt;</a:t>
            </a:r>
            <a:r>
              <a:rPr lang="en-US" dirty="0"/>
              <a:t>	&lt;/head&gt;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FBAC0-F517-93B6-70F0-CA9CEE0264E8}"/>
              </a:ext>
            </a:extLst>
          </p:cNvPr>
          <p:cNvSpPr txBox="1"/>
          <p:nvPr/>
        </p:nvSpPr>
        <p:spPr>
          <a:xfrm>
            <a:off x="6371303" y="5430274"/>
            <a:ext cx="55099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</a:t>
            </a:r>
            <a:r>
              <a:rPr lang="en-IN" sz="2400" dirty="0">
                <a:solidFill>
                  <a:srgbClr val="FF0000"/>
                </a:solidFill>
              </a:rPr>
              <a:t>$(document).ready() </a:t>
            </a:r>
            <a:r>
              <a:rPr lang="en-IN" sz="2400" dirty="0"/>
              <a:t>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allows us to execute a function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when the document is fully loaded.</a:t>
            </a:r>
          </a:p>
        </p:txBody>
      </p:sp>
    </p:spTree>
    <p:extLst>
      <p:ext uri="{BB962C8B-B14F-4D97-AF65-F5344CB8AC3E}">
        <p14:creationId xmlns:p14="http://schemas.microsoft.com/office/powerpoint/2010/main" val="1142292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10752-8D85-3E2C-A6BB-9CC66088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FF0000"/>
                </a:solidFill>
              </a:rPr>
              <a:t>Dbl</a:t>
            </a:r>
            <a:r>
              <a:rPr lang="en-IN" b="1" dirty="0">
                <a:solidFill>
                  <a:srgbClr val="FF0000"/>
                </a:solidFill>
              </a:rPr>
              <a:t> click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9763-B38A-49AB-A99D-D1237128A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283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dirty="0"/>
              <a:t>&lt;script&gt;</a:t>
            </a:r>
          </a:p>
          <a:p>
            <a:pPr marL="0" indent="0">
              <a:buNone/>
            </a:pPr>
            <a:r>
              <a:rPr lang="en-IN" sz="2800" dirty="0"/>
              <a:t>$(document).ready(function(){</a:t>
            </a:r>
          </a:p>
          <a:p>
            <a:pPr marL="0" indent="0">
              <a:buNone/>
            </a:pPr>
            <a:r>
              <a:rPr lang="en-IN" sz="2800" dirty="0"/>
              <a:t>  		$("p").</a:t>
            </a:r>
            <a:r>
              <a:rPr lang="en-IN" sz="2800" b="1" dirty="0" err="1">
                <a:solidFill>
                  <a:srgbClr val="FF0000"/>
                </a:solidFill>
              </a:rPr>
              <a:t>dblclick</a:t>
            </a:r>
            <a:r>
              <a:rPr lang="en-IN" sz="2800" dirty="0"/>
              <a:t>(function(){</a:t>
            </a:r>
          </a:p>
          <a:p>
            <a:pPr marL="0" indent="0">
              <a:buNone/>
            </a:pPr>
            <a:r>
              <a:rPr lang="en-IN" sz="2800" dirty="0"/>
              <a:t>    			$(this).hide();</a:t>
            </a:r>
          </a:p>
          <a:p>
            <a:pPr marL="0" indent="0">
              <a:buNone/>
            </a:pPr>
            <a:r>
              <a:rPr lang="en-IN" sz="2800" dirty="0"/>
              <a:t>  		});</a:t>
            </a:r>
          </a:p>
          <a:p>
            <a:pPr marL="0" indent="0">
              <a:buNone/>
            </a:pPr>
            <a:r>
              <a:rPr lang="en-IN" sz="2800" dirty="0"/>
              <a:t>});</a:t>
            </a:r>
          </a:p>
          <a:p>
            <a:pPr marL="0" indent="0">
              <a:buNone/>
            </a:pPr>
            <a:r>
              <a:rPr lang="en-IN" sz="28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3042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7AA9-D0BB-F30D-C38B-38CC31D12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BB29A-F6CA-ADBB-D95C-FCA2AF54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00" y="1777498"/>
            <a:ext cx="5852765" cy="4428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&lt;script&gt;</a:t>
            </a:r>
          </a:p>
          <a:p>
            <a:pPr marL="0" indent="0">
              <a:buNone/>
            </a:pPr>
            <a:r>
              <a:rPr lang="en-IN" sz="2400" dirty="0"/>
              <a:t>$(document).ready(function(){</a:t>
            </a:r>
          </a:p>
          <a:p>
            <a:pPr marL="0" indent="0">
              <a:buNone/>
            </a:pPr>
            <a:r>
              <a:rPr lang="en-IN" sz="2400" dirty="0"/>
              <a:t>  $("#p1").</a:t>
            </a:r>
            <a:r>
              <a:rPr lang="en-IN" sz="2400" b="1" dirty="0" err="1">
                <a:solidFill>
                  <a:srgbClr val="FF0000"/>
                </a:solidFill>
              </a:rPr>
              <a:t>mouseenter</a:t>
            </a:r>
            <a:r>
              <a:rPr lang="en-IN" sz="2400" dirty="0"/>
              <a:t>(function(){</a:t>
            </a:r>
          </a:p>
          <a:p>
            <a:pPr marL="0" indent="0">
              <a:buNone/>
            </a:pPr>
            <a:r>
              <a:rPr lang="en-IN" sz="2400" dirty="0"/>
              <a:t>    		alert("You entered p1!");</a:t>
            </a:r>
          </a:p>
          <a:p>
            <a:pPr marL="0" indent="0">
              <a:buNone/>
            </a:pPr>
            <a:r>
              <a:rPr lang="en-IN" sz="2400" dirty="0"/>
              <a:t>  		});</a:t>
            </a:r>
          </a:p>
          <a:p>
            <a:pPr marL="0" indent="0">
              <a:buNone/>
            </a:pPr>
            <a:r>
              <a:rPr lang="en-IN" sz="2400" dirty="0"/>
              <a:t>});</a:t>
            </a:r>
          </a:p>
          <a:p>
            <a:pPr marL="0" indent="0">
              <a:buNone/>
            </a:pPr>
            <a:r>
              <a:rPr lang="en-IN" sz="2400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92A1D-D01F-E52A-3C8B-4625BF37869B}"/>
              </a:ext>
            </a:extLst>
          </p:cNvPr>
          <p:cNvSpPr txBox="1"/>
          <p:nvPr/>
        </p:nvSpPr>
        <p:spPr>
          <a:xfrm>
            <a:off x="6090675" y="560653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 id="p1"&gt;If you click on me, I will disappear.&lt;/p&gt;</a:t>
            </a:r>
          </a:p>
        </p:txBody>
      </p:sp>
    </p:spTree>
    <p:extLst>
      <p:ext uri="{BB962C8B-B14F-4D97-AF65-F5344CB8AC3E}">
        <p14:creationId xmlns:p14="http://schemas.microsoft.com/office/powerpoint/2010/main" val="2132662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7052-7F09-4E5A-DE85-A93970CC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8BA06-81CD-F718-0CC4-BDA1840B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leave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24596-7CED-D9D3-D1CF-5C646E44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572605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$(document).ready(function(){</a:t>
            </a:r>
          </a:p>
          <a:p>
            <a:pPr marL="0" indent="0">
              <a:buNone/>
            </a:pPr>
            <a:r>
              <a:rPr lang="en-IN" dirty="0"/>
              <a:t>  $("#p1").</a:t>
            </a:r>
            <a:r>
              <a:rPr lang="en-IN" b="1" dirty="0" err="1">
                <a:solidFill>
                  <a:srgbClr val="FF0000"/>
                </a:solidFill>
              </a:rPr>
              <a:t>mouseleave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    alert("You left p1!");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CC895-2D04-AAA9-3D11-1B9B1D07D909}"/>
              </a:ext>
            </a:extLst>
          </p:cNvPr>
          <p:cNvSpPr txBox="1"/>
          <p:nvPr/>
        </p:nvSpPr>
        <p:spPr>
          <a:xfrm>
            <a:off x="6090675" y="560653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 id="p1"&gt;If you click on me, I will disappear.&lt;/p&gt;</a:t>
            </a:r>
          </a:p>
        </p:txBody>
      </p:sp>
    </p:spTree>
    <p:extLst>
      <p:ext uri="{BB962C8B-B14F-4D97-AF65-F5344CB8AC3E}">
        <p14:creationId xmlns:p14="http://schemas.microsoft.com/office/powerpoint/2010/main" val="2765440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AF09B-81A1-4501-F36E-85F851961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02140-1D0F-040F-E554-947DB12E0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3B406-5364-22EB-F943-BFE0A96D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572605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$(document).ready(function(){</a:t>
            </a:r>
          </a:p>
          <a:p>
            <a:pPr marL="0" indent="0">
              <a:buNone/>
            </a:pPr>
            <a:r>
              <a:rPr lang="en-IN" dirty="0"/>
              <a:t>  $("#p1").</a:t>
            </a:r>
            <a:r>
              <a:rPr lang="en-IN" b="1" dirty="0" err="1">
                <a:solidFill>
                  <a:srgbClr val="FF0000"/>
                </a:solidFill>
              </a:rPr>
              <a:t>mousedown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    alert("You left p1!");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DD8ED-D9FE-9846-9CE3-C036FC8EB6A0}"/>
              </a:ext>
            </a:extLst>
          </p:cNvPr>
          <p:cNvSpPr txBox="1"/>
          <p:nvPr/>
        </p:nvSpPr>
        <p:spPr>
          <a:xfrm>
            <a:off x="6090675" y="560653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 id="p1"&gt;If you click on me, I will disappear.&lt;/p&gt;</a:t>
            </a:r>
          </a:p>
        </p:txBody>
      </p:sp>
    </p:spTree>
    <p:extLst>
      <p:ext uri="{BB962C8B-B14F-4D97-AF65-F5344CB8AC3E}">
        <p14:creationId xmlns:p14="http://schemas.microsoft.com/office/powerpoint/2010/main" val="210468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ED9EA-5C42-E83B-17BB-E0C7CFF60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370F-D0EC-99D4-E869-A731B3F5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Mouse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2D32-808A-1523-A315-7E9F6C3E9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4572605" cy="3695136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$(document).ready(function(){</a:t>
            </a:r>
          </a:p>
          <a:p>
            <a:pPr marL="0" indent="0">
              <a:buNone/>
            </a:pPr>
            <a:r>
              <a:rPr lang="en-IN" dirty="0"/>
              <a:t>  $("#p1").</a:t>
            </a:r>
            <a:r>
              <a:rPr lang="en-IN" b="1" dirty="0" err="1">
                <a:solidFill>
                  <a:srgbClr val="FF0000"/>
                </a:solidFill>
              </a:rPr>
              <a:t>mouseup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    alert("You left p1!");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B14AF-2AA8-75B3-F919-3DF67CB2077E}"/>
              </a:ext>
            </a:extLst>
          </p:cNvPr>
          <p:cNvSpPr txBox="1"/>
          <p:nvPr/>
        </p:nvSpPr>
        <p:spPr>
          <a:xfrm>
            <a:off x="6090675" y="560653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 id="p1"&gt;If you click on me, I will disappear.&lt;/p&gt;</a:t>
            </a:r>
          </a:p>
        </p:txBody>
      </p:sp>
    </p:spTree>
    <p:extLst>
      <p:ext uri="{BB962C8B-B14F-4D97-AF65-F5344CB8AC3E}">
        <p14:creationId xmlns:p14="http://schemas.microsoft.com/office/powerpoint/2010/main" val="2249835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D168-6432-1862-EA32-3AA22D71E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466B-A682-5B6F-0EC2-05967CE8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hover()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95ED7-F18D-834A-618D-02EE4B9A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049" y="2096064"/>
            <a:ext cx="5551293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$(document).ready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/>
              <a:t>function(){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$("#p1").hover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function(){  alert("You entered p1!");             } ,</a:t>
            </a:r>
          </a:p>
          <a:p>
            <a:pPr marL="0" indent="0">
              <a:buNone/>
            </a:pPr>
            <a:r>
              <a:rPr lang="en-IN" dirty="0"/>
              <a:t>function(){  alert("Bye! You now leave p1!");}</a:t>
            </a:r>
          </a:p>
          <a:p>
            <a:pPr marL="0" indent="0">
              <a:buNone/>
            </a:pP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}</a:t>
            </a:r>
            <a:r>
              <a:rPr lang="en-IN" dirty="0">
                <a:solidFill>
                  <a:srgbClr val="00B050"/>
                </a:solidFill>
              </a:rPr>
              <a:t>)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BBD39-262A-28B6-3577-902D2C2118C6}"/>
              </a:ext>
            </a:extLst>
          </p:cNvPr>
          <p:cNvSpPr txBox="1"/>
          <p:nvPr/>
        </p:nvSpPr>
        <p:spPr>
          <a:xfrm>
            <a:off x="6090675" y="5606534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 id="p1"&gt;If you click on me, I will disappear.&lt;/p&gt;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09753-A2ED-A560-FE1B-2EE521FD4CF6}"/>
              </a:ext>
            </a:extLst>
          </p:cNvPr>
          <p:cNvSpPr txBox="1"/>
          <p:nvPr/>
        </p:nvSpPr>
        <p:spPr>
          <a:xfrm>
            <a:off x="6043275" y="1634399"/>
            <a:ext cx="61917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takes two functions / methods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combination of the </a:t>
            </a:r>
            <a:r>
              <a:rPr lang="en-IN" dirty="0" err="1"/>
              <a:t>mouseenter</a:t>
            </a:r>
            <a:r>
              <a:rPr lang="en-IN" dirty="0"/>
              <a:t>() and </a:t>
            </a:r>
            <a:r>
              <a:rPr lang="en-IN" dirty="0" err="1"/>
              <a:t>mouseleave</a:t>
            </a:r>
            <a:r>
              <a:rPr lang="en-IN" dirty="0"/>
              <a:t>().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 function is executed when the mouse enters…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305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2A15C-B3AC-C988-2D70-67D08D944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  <a:effectLst/>
              </a:rPr>
              <a:t>2.2 Keyboard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78C7E-FC86-2F25-7E4F-7895E215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Dell Wireless Keyboard US English - KB500 - Retail Packaging">
            <a:extLst>
              <a:ext uri="{FF2B5EF4-FFF2-40B4-BE49-F238E27FC236}">
                <a16:creationId xmlns:a16="http://schemas.microsoft.com/office/drawing/2014/main" id="{9F2A7DBD-8C1A-4396-3CC1-7304B643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37" y="2382950"/>
            <a:ext cx="10559158" cy="299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15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DC25-31BD-DFB6-B580-6243EEF4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keypress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3524B-F382-C752-8F87-CB6C9B12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0" y="1529726"/>
            <a:ext cx="10353762" cy="3695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&lt;head&gt;&lt;script </a:t>
            </a:r>
            <a:r>
              <a:rPr lang="en-IN" b="1" dirty="0" err="1"/>
              <a:t>src</a:t>
            </a:r>
            <a:r>
              <a:rPr lang="en-IN" b="1" dirty="0"/>
              <a:t>="https://ajax.googleapis.com/ajax/libs/</a:t>
            </a:r>
            <a:r>
              <a:rPr lang="en-IN" b="1" dirty="0" err="1"/>
              <a:t>jquery</a:t>
            </a:r>
            <a:r>
              <a:rPr lang="en-IN" b="1" dirty="0"/>
              <a:t>/3.7.1/jquery.min.js"&gt;&lt;/script&gt;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&lt;script&gt;	</a:t>
            </a:r>
            <a:r>
              <a:rPr lang="en-IN" b="1" dirty="0" err="1">
                <a:solidFill>
                  <a:srgbClr val="FFC000"/>
                </a:solidFill>
              </a:rPr>
              <a:t>i</a:t>
            </a:r>
            <a:r>
              <a:rPr lang="en-IN" b="1" dirty="0">
                <a:solidFill>
                  <a:srgbClr val="FFC000"/>
                </a:solidFill>
              </a:rPr>
              <a:t> = 0;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$("input").</a:t>
            </a:r>
            <a:r>
              <a:rPr lang="en-IN" b="1" dirty="0">
                <a:solidFill>
                  <a:srgbClr val="FF0000"/>
                </a:solidFill>
              </a:rPr>
              <a:t>keypress</a:t>
            </a:r>
            <a:r>
              <a:rPr lang="en-IN" b="1" dirty="0">
                <a:solidFill>
                  <a:srgbClr val="FFC000"/>
                </a:solidFill>
              </a:rPr>
              <a:t>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  $("#p1").text(</a:t>
            </a:r>
            <a:r>
              <a:rPr lang="en-IN" b="1" dirty="0" err="1">
                <a:solidFill>
                  <a:srgbClr val="FFC000"/>
                </a:solidFill>
              </a:rPr>
              <a:t>i</a:t>
            </a:r>
            <a:r>
              <a:rPr lang="en-IN" b="1" dirty="0">
                <a:solidFill>
                  <a:srgbClr val="FFC000"/>
                </a:solidFill>
              </a:rPr>
              <a:t> += 1);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});	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&lt;/script&gt;</a:t>
            </a:r>
            <a:r>
              <a:rPr lang="en-IN" b="1" dirty="0"/>
              <a:t>	&lt;/head&gt;	&lt;body&gt;	Enter input: &lt;input type="text"&gt;</a:t>
            </a:r>
          </a:p>
          <a:p>
            <a:pPr marL="0" indent="0">
              <a:buNone/>
            </a:pPr>
            <a:r>
              <a:rPr lang="en-IN" b="1" dirty="0"/>
              <a:t>&lt;p id="p1"&gt;If you click on me.&lt;/p&gt;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B8769-FCAB-5E2F-FE8D-52C7E4173E05}"/>
              </a:ext>
            </a:extLst>
          </p:cNvPr>
          <p:cNvSpPr txBox="1"/>
          <p:nvPr/>
        </p:nvSpPr>
        <p:spPr>
          <a:xfrm>
            <a:off x="4022755" y="5741507"/>
            <a:ext cx="7551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will not fired for all keys (e.g. ALT, CTRL, SHIFT, ESC).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the </a:t>
            </a:r>
            <a:r>
              <a:rPr lang="en-IN" dirty="0" err="1"/>
              <a:t>keydown</a:t>
            </a:r>
            <a:r>
              <a:rPr lang="en-IN" dirty="0"/>
              <a:t>() method to check these keys.</a:t>
            </a:r>
          </a:p>
        </p:txBody>
      </p:sp>
    </p:spTree>
    <p:extLst>
      <p:ext uri="{BB962C8B-B14F-4D97-AF65-F5344CB8AC3E}">
        <p14:creationId xmlns:p14="http://schemas.microsoft.com/office/powerpoint/2010/main" val="46393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EF656-353D-8BD8-F6E9-8D41BC974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0FD8-EA7E-2061-2611-41A50CA5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keydown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8741C-22DF-A296-24AF-69D690718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&lt;head&gt;&lt;script </a:t>
            </a:r>
            <a:r>
              <a:rPr lang="en-IN" b="1" dirty="0" err="1"/>
              <a:t>src</a:t>
            </a:r>
            <a:r>
              <a:rPr lang="en-IN" b="1" dirty="0"/>
              <a:t>="https://ajax.googleapis.com/ajax/libs/</a:t>
            </a:r>
            <a:r>
              <a:rPr lang="en-IN" b="1" dirty="0" err="1"/>
              <a:t>jquery</a:t>
            </a:r>
            <a:r>
              <a:rPr lang="en-IN" b="1" dirty="0"/>
              <a:t>/3.7.1/jquery.min.js"&gt;&lt;/script&gt;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&lt;script&gt;	</a:t>
            </a:r>
            <a:r>
              <a:rPr lang="en-IN" b="1" dirty="0" err="1">
                <a:solidFill>
                  <a:srgbClr val="FFC000"/>
                </a:solidFill>
              </a:rPr>
              <a:t>i</a:t>
            </a:r>
            <a:r>
              <a:rPr lang="en-IN" b="1" dirty="0">
                <a:solidFill>
                  <a:srgbClr val="FFC000"/>
                </a:solidFill>
              </a:rPr>
              <a:t> = 0;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$("input").</a:t>
            </a:r>
            <a:r>
              <a:rPr lang="en-IN" b="1" dirty="0" err="1">
                <a:solidFill>
                  <a:srgbClr val="FF0000"/>
                </a:solidFill>
              </a:rPr>
              <a:t>keydown</a:t>
            </a:r>
            <a:r>
              <a:rPr lang="en-IN" b="1" dirty="0">
                <a:solidFill>
                  <a:srgbClr val="FFC000"/>
                </a:solidFill>
              </a:rPr>
              <a:t>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  $("#p1").text(</a:t>
            </a:r>
            <a:r>
              <a:rPr lang="en-IN" b="1" dirty="0" err="1">
                <a:solidFill>
                  <a:srgbClr val="FFC000"/>
                </a:solidFill>
              </a:rPr>
              <a:t>i</a:t>
            </a:r>
            <a:r>
              <a:rPr lang="en-IN" b="1" dirty="0">
                <a:solidFill>
                  <a:srgbClr val="FFC000"/>
                </a:solidFill>
              </a:rPr>
              <a:t> += 1);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});	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&lt;/script&gt;</a:t>
            </a:r>
            <a:r>
              <a:rPr lang="en-IN" b="1" dirty="0"/>
              <a:t>	&lt;/head&gt;	&lt;body&gt;	Enter input: &lt;input type="text"&gt;</a:t>
            </a:r>
          </a:p>
          <a:p>
            <a:pPr marL="0" indent="0">
              <a:buNone/>
            </a:pPr>
            <a:r>
              <a:rPr lang="en-IN" b="1" dirty="0"/>
              <a:t>&lt;p id="p1"&gt;If you click on me.&lt;/p&gt;</a:t>
            </a:r>
          </a:p>
        </p:txBody>
      </p:sp>
    </p:spTree>
    <p:extLst>
      <p:ext uri="{BB962C8B-B14F-4D97-AF65-F5344CB8AC3E}">
        <p14:creationId xmlns:p14="http://schemas.microsoft.com/office/powerpoint/2010/main" val="3445060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38B8-774C-EFE8-8734-3B9216D8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EC4B-C4E3-E75B-06A3-A0AF536B8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09452"/>
          </a:xfrm>
        </p:spPr>
        <p:txBody>
          <a:bodyPr numCol="2" spcCol="360000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Basics of jQuery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Events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Benefits of using CDN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Selectors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input vs :input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DOM manipulation methods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jQuery Elements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Working with JSON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JSON Arrays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Nested JSON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Conversion of JSON object to string, Conversion of string to JSON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39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A850-DEEC-7591-E0D9-435A8EC3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B7780-2FBD-DDE2-A22E-8AE4C362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keyup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20C2-3176-78D9-8D4D-882CC8601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&lt;head&gt;&lt;script </a:t>
            </a:r>
            <a:r>
              <a:rPr lang="en-IN" b="1" dirty="0" err="1"/>
              <a:t>src</a:t>
            </a:r>
            <a:r>
              <a:rPr lang="en-IN" b="1" dirty="0"/>
              <a:t>="https://ajax.googleapis.com/ajax/libs/</a:t>
            </a:r>
            <a:r>
              <a:rPr lang="en-IN" b="1" dirty="0" err="1"/>
              <a:t>jquery</a:t>
            </a:r>
            <a:r>
              <a:rPr lang="en-IN" b="1" dirty="0"/>
              <a:t>/3.7.1/jquery.min.js"&gt;&lt;/script&gt;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&lt;script&gt;	</a:t>
            </a:r>
            <a:r>
              <a:rPr lang="en-IN" b="1" dirty="0" err="1">
                <a:solidFill>
                  <a:srgbClr val="FFC000"/>
                </a:solidFill>
              </a:rPr>
              <a:t>i</a:t>
            </a:r>
            <a:r>
              <a:rPr lang="en-IN" b="1" dirty="0">
                <a:solidFill>
                  <a:srgbClr val="FFC000"/>
                </a:solidFill>
              </a:rPr>
              <a:t> = 0;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$(document).ready(function(){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$("input").</a:t>
            </a:r>
            <a:r>
              <a:rPr lang="en-IN" b="1" dirty="0" err="1">
                <a:solidFill>
                  <a:srgbClr val="FF0000"/>
                </a:solidFill>
              </a:rPr>
              <a:t>keyup</a:t>
            </a:r>
            <a:r>
              <a:rPr lang="en-IN" b="1" dirty="0">
                <a:solidFill>
                  <a:srgbClr val="FFC000"/>
                </a:solidFill>
              </a:rPr>
              <a:t>(function(){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  $("#p1").text(</a:t>
            </a:r>
            <a:r>
              <a:rPr lang="en-IN" b="1" dirty="0" err="1">
                <a:solidFill>
                  <a:srgbClr val="FFC000"/>
                </a:solidFill>
              </a:rPr>
              <a:t>i</a:t>
            </a:r>
            <a:r>
              <a:rPr lang="en-IN" b="1" dirty="0">
                <a:solidFill>
                  <a:srgbClr val="FFC000"/>
                </a:solidFill>
              </a:rPr>
              <a:t> += 1);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  });	});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&lt;/script&gt;</a:t>
            </a:r>
            <a:r>
              <a:rPr lang="en-IN" b="1" dirty="0"/>
              <a:t>	&lt;/head&gt;	&lt;body&gt;	Enter input: &lt;input type="text"&gt;</a:t>
            </a:r>
          </a:p>
          <a:p>
            <a:pPr marL="0" indent="0">
              <a:buNone/>
            </a:pPr>
            <a:r>
              <a:rPr lang="en-IN" b="1" dirty="0"/>
              <a:t>&lt;p id="p1"&gt;If you click on me.&lt;/p&gt;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9EE6A-DCA7-CA12-14C6-6EF28F728909}"/>
              </a:ext>
            </a:extLst>
          </p:cNvPr>
          <p:cNvSpPr txBox="1"/>
          <p:nvPr/>
        </p:nvSpPr>
        <p:spPr>
          <a:xfrm>
            <a:off x="7178040" y="5925234"/>
            <a:ext cx="46383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only count the up movement.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 1 for long press.</a:t>
            </a:r>
          </a:p>
        </p:txBody>
      </p:sp>
    </p:spTree>
    <p:extLst>
      <p:ext uri="{BB962C8B-B14F-4D97-AF65-F5344CB8AC3E}">
        <p14:creationId xmlns:p14="http://schemas.microsoft.com/office/powerpoint/2010/main" val="689871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3282-CBD0-EB0A-F9C3-DFC77785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  <a:effectLst/>
              </a:rPr>
              <a:t>2.3 Form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5FF7-4E89-39F3-791C-B4A70A8FD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ASP.Net Web Form Events Handling - javatpoint">
            <a:extLst>
              <a:ext uri="{FF2B5EF4-FFF2-40B4-BE49-F238E27FC236}">
                <a16:creationId xmlns:a16="http://schemas.microsoft.com/office/drawing/2014/main" id="{E56CA207-721C-02A3-1AD3-9D4B5FC2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9176" y="2487131"/>
            <a:ext cx="59817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21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A12E-8AF9-217C-FF33-42FD8153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submit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EFE9F-3A99-2973-8CD8-17928013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$(document).ready(function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$("</a:t>
            </a:r>
            <a:r>
              <a:rPr lang="en-IN" dirty="0">
                <a:solidFill>
                  <a:srgbClr val="FF0000"/>
                </a:solidFill>
              </a:rPr>
              <a:t>form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>
                <a:solidFill>
                  <a:srgbClr val="FF0000"/>
                </a:solidFill>
              </a:rPr>
              <a:t>submit</a:t>
            </a:r>
            <a:r>
              <a:rPr lang="en-IN" dirty="0">
                <a:solidFill>
                  <a:srgbClr val="FFC000"/>
                </a:solidFill>
              </a:rPr>
              <a:t>(function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alert("Form submitted Successfully");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});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&lt;/script&gt;</a:t>
            </a:r>
            <a:r>
              <a:rPr lang="en-IN" dirty="0"/>
              <a:t>	&lt;/head&gt;	&lt;body&gt;	 &lt;</a:t>
            </a:r>
            <a:r>
              <a:rPr lang="en-IN" dirty="0">
                <a:solidFill>
                  <a:srgbClr val="FF0000"/>
                </a:solidFill>
              </a:rPr>
              <a:t>form</a:t>
            </a:r>
            <a:r>
              <a:rPr lang="en-IN" dirty="0"/>
              <a:t> action=""&gt;	Enter input: &lt;input type="text"&gt;	&lt;input type=submit value="Submit"&gt;	&lt;/form&gt;</a:t>
            </a:r>
          </a:p>
        </p:txBody>
      </p:sp>
    </p:spTree>
    <p:extLst>
      <p:ext uri="{BB962C8B-B14F-4D97-AF65-F5344CB8AC3E}">
        <p14:creationId xmlns:p14="http://schemas.microsoft.com/office/powerpoint/2010/main" val="184794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ABFB-1F9D-B9FA-C5A1-560DCB15C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focus() , blur()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5BA12-F1D2-4AA4-C7F5-000FCFE7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1653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$(document).ready(function(){</a:t>
            </a:r>
          </a:p>
          <a:p>
            <a:pPr marL="0" indent="0">
              <a:buNone/>
            </a:pPr>
            <a:r>
              <a:rPr lang="en-IN" dirty="0"/>
              <a:t>  $("input").</a:t>
            </a:r>
            <a:r>
              <a:rPr lang="en-IN" dirty="0">
                <a:solidFill>
                  <a:srgbClr val="FF0000"/>
                </a:solidFill>
              </a:rPr>
              <a:t>focus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    $(this).</a:t>
            </a:r>
            <a:r>
              <a:rPr lang="en-IN" dirty="0" err="1"/>
              <a:t>css</a:t>
            </a:r>
            <a:r>
              <a:rPr lang="en-IN" dirty="0"/>
              <a:t>("background-</a:t>
            </a:r>
            <a:r>
              <a:rPr lang="en-IN" dirty="0" err="1"/>
              <a:t>color</a:t>
            </a:r>
            <a:r>
              <a:rPr lang="en-IN" dirty="0"/>
              <a:t>", "yellow");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  $("input").</a:t>
            </a:r>
            <a:r>
              <a:rPr lang="en-IN" dirty="0">
                <a:solidFill>
                  <a:srgbClr val="FF0000"/>
                </a:solidFill>
              </a:rPr>
              <a:t>blur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    $(this).</a:t>
            </a:r>
            <a:r>
              <a:rPr lang="en-IN" dirty="0" err="1"/>
              <a:t>css</a:t>
            </a:r>
            <a:r>
              <a:rPr lang="en-IN" dirty="0"/>
              <a:t>("background-</a:t>
            </a:r>
            <a:r>
              <a:rPr lang="en-IN" dirty="0" err="1"/>
              <a:t>color</a:t>
            </a:r>
            <a:r>
              <a:rPr lang="en-IN" dirty="0"/>
              <a:t>", "green");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});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3D65D-A014-E62B-C0C7-07101190A046}"/>
              </a:ext>
            </a:extLst>
          </p:cNvPr>
          <p:cNvSpPr txBox="1"/>
          <p:nvPr/>
        </p:nvSpPr>
        <p:spPr>
          <a:xfrm>
            <a:off x="7915459" y="4787870"/>
            <a:ext cx="3895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focus(): </a:t>
            </a:r>
            <a:r>
              <a:rPr lang="en-IN" dirty="0"/>
              <a:t>executed when the form field gets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blur(): </a:t>
            </a:r>
            <a:r>
              <a:rPr lang="en-IN" dirty="0"/>
              <a:t>executed when the form field loses focus</a:t>
            </a:r>
          </a:p>
        </p:txBody>
      </p:sp>
    </p:spTree>
    <p:extLst>
      <p:ext uri="{BB962C8B-B14F-4D97-AF65-F5344CB8AC3E}">
        <p14:creationId xmlns:p14="http://schemas.microsoft.com/office/powerpoint/2010/main" val="2488806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2FCB-ACC8-7DCC-1089-6765D686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55F0-E98B-93D1-9160-D475E22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$("input").</a:t>
            </a:r>
            <a:r>
              <a:rPr lang="en-US" dirty="0">
                <a:solidFill>
                  <a:srgbClr val="FF0000"/>
                </a:solidFill>
              </a:rPr>
              <a:t>change</a:t>
            </a:r>
            <a:r>
              <a:rPr lang="en-US" dirty="0"/>
              <a:t>(function () {</a:t>
            </a:r>
          </a:p>
          <a:p>
            <a:pPr marL="0" indent="0">
              <a:buNone/>
            </a:pPr>
            <a:r>
              <a:rPr lang="en-US" dirty="0"/>
              <a:t>    $(this).</a:t>
            </a:r>
            <a:r>
              <a:rPr lang="en-US" dirty="0" err="1"/>
              <a:t>css</a:t>
            </a:r>
            <a:r>
              <a:rPr lang="en-US" dirty="0"/>
              <a:t>("background-color", "#7FFF00");</a:t>
            </a:r>
          </a:p>
          <a:p>
            <a:pPr marL="0" indent="0">
              <a:buNone/>
            </a:pPr>
            <a:r>
              <a:rPr lang="en-US" dirty="0"/>
              <a:t>          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257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0ECAC-574A-9421-811A-1F04B7D89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  <a:effectLst/>
              </a:rPr>
              <a:t>2.4 Document/Window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810A4-84E3-D7A9-A96A-D6E1C274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Different Phases of Events in JavaScript | by Gourav Kajal | JavaScript in  Plain English">
            <a:extLst>
              <a:ext uri="{FF2B5EF4-FFF2-40B4-BE49-F238E27FC236}">
                <a16:creationId xmlns:a16="http://schemas.microsoft.com/office/drawing/2014/main" id="{56846473-AB34-DB7E-77CE-1366C7BC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961" y="2096064"/>
            <a:ext cx="50673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703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980E-C5A4-6CF4-4D7A-E6FF8858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jQuery load()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1983A-9C1C-AC78-40AB-EEBCF52C3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helps to load data from the server &amp; </a:t>
            </a:r>
          </a:p>
          <a:p>
            <a:pPr algn="just"/>
            <a:r>
              <a:rPr lang="en-US" dirty="0"/>
              <a:t>returned it to the selected element </a:t>
            </a:r>
          </a:p>
          <a:p>
            <a:pPr algn="just"/>
            <a:r>
              <a:rPr lang="en-US" dirty="0"/>
              <a:t>without loading the whole page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C000"/>
                </a:solidFill>
              </a:rPr>
              <a:t>Parameters</a:t>
            </a:r>
          </a:p>
          <a:p>
            <a:pPr algn="just"/>
            <a:r>
              <a:rPr lang="en-US" dirty="0" err="1">
                <a:solidFill>
                  <a:srgbClr val="FF0000"/>
                </a:solidFill>
              </a:rPr>
              <a:t>url</a:t>
            </a:r>
            <a:r>
              <a:rPr lang="en-US" dirty="0"/>
              <a:t> − URL to which the request is sent.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− map of data that is sent with the request.		</a:t>
            </a:r>
            <a:r>
              <a:rPr lang="en-US" dirty="0">
                <a:solidFill>
                  <a:srgbClr val="FFFF00"/>
                </a:solidFill>
              </a:rPr>
              <a:t>[optional]</a:t>
            </a:r>
          </a:p>
          <a:p>
            <a:pPr algn="just"/>
            <a:r>
              <a:rPr lang="en-US" dirty="0">
                <a:solidFill>
                  <a:srgbClr val="FF0000"/>
                </a:solidFill>
              </a:rPr>
              <a:t>callback</a:t>
            </a:r>
            <a:r>
              <a:rPr lang="en-US" dirty="0"/>
              <a:t> − represents a function that is executed if the request succeeds </a:t>
            </a:r>
            <a:r>
              <a:rPr lang="en-US" dirty="0">
                <a:solidFill>
                  <a:srgbClr val="FFFF00"/>
                </a:solidFill>
              </a:rPr>
              <a:t>[optional]</a:t>
            </a:r>
            <a:endParaRPr lang="en-I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03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4A4C3-AABF-A859-3991-D71DB8CE5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1CF0-ECBB-94FC-4FCA-6F71B421B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991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&lt;head&gt;	</a:t>
            </a:r>
            <a:r>
              <a:rPr lang="en-IN" dirty="0">
                <a:solidFill>
                  <a:srgbClr val="92D050"/>
                </a:solidFill>
              </a:rPr>
              <a:t>&lt;script </a:t>
            </a:r>
            <a:r>
              <a:rPr lang="en-IN" dirty="0" err="1">
                <a:solidFill>
                  <a:srgbClr val="92D050"/>
                </a:solidFill>
              </a:rPr>
              <a:t>src</a:t>
            </a:r>
            <a:r>
              <a:rPr lang="en-IN" dirty="0">
                <a:solidFill>
                  <a:srgbClr val="92D050"/>
                </a:solidFill>
              </a:rPr>
              <a:t>="https://ajax.googleapis.com/ajax/libs/</a:t>
            </a:r>
            <a:r>
              <a:rPr lang="en-IN" dirty="0" err="1">
                <a:solidFill>
                  <a:srgbClr val="92D050"/>
                </a:solidFill>
              </a:rPr>
              <a:t>jquery</a:t>
            </a:r>
            <a:r>
              <a:rPr lang="en-IN" dirty="0">
                <a:solidFill>
                  <a:srgbClr val="92D050"/>
                </a:solidFill>
              </a:rPr>
              <a:t>/3.3.1/jquery.min.js"&gt;&lt;/script&gt;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/>
              <a:t>$(document).ready(function () {</a:t>
            </a:r>
          </a:p>
          <a:p>
            <a:pPr marL="0" indent="0">
              <a:buNone/>
            </a:pPr>
            <a:r>
              <a:rPr lang="en-IN" dirty="0"/>
              <a:t>    $("button").click(function () {</a:t>
            </a:r>
          </a:p>
          <a:p>
            <a:pPr marL="0" indent="0">
              <a:buNone/>
            </a:pPr>
            <a:r>
              <a:rPr lang="en-IN" dirty="0"/>
              <a:t>        $("#xx").</a:t>
            </a:r>
            <a:r>
              <a:rPr lang="en-IN" dirty="0">
                <a:solidFill>
                  <a:srgbClr val="FF0000"/>
                </a:solidFill>
              </a:rPr>
              <a:t>load("abc.txt", function(response, status, </a:t>
            </a:r>
            <a:r>
              <a:rPr lang="en-IN" dirty="0" err="1">
                <a:solidFill>
                  <a:srgbClr val="FF0000"/>
                </a:solidFill>
              </a:rPr>
              <a:t>xhr</a:t>
            </a:r>
            <a:r>
              <a:rPr lang="en-IN" dirty="0">
                <a:solidFill>
                  <a:srgbClr val="FF0000"/>
                </a:solidFill>
              </a:rPr>
              <a:t>) </a:t>
            </a: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       if (status == "error") {</a:t>
            </a:r>
          </a:p>
          <a:p>
            <a:pPr marL="0" indent="0">
              <a:buNone/>
            </a:pPr>
            <a:r>
              <a:rPr lang="en-IN" dirty="0"/>
              <a:t>                $("#xx").html("An error occurred: " + </a:t>
            </a:r>
            <a:r>
              <a:rPr lang="en-IN" dirty="0" err="1"/>
              <a:t>xhr.status</a:t>
            </a:r>
            <a:r>
              <a:rPr lang="en-IN" dirty="0"/>
              <a:t> + " " + </a:t>
            </a:r>
            <a:r>
              <a:rPr lang="en-IN" dirty="0" err="1"/>
              <a:t>xhr.statusText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}	        });	    });	});	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  <a:r>
              <a:rPr lang="en-IN" dirty="0"/>
              <a:t>	&lt;/head&gt;</a:t>
            </a:r>
          </a:p>
        </p:txBody>
      </p:sp>
    </p:spTree>
    <p:extLst>
      <p:ext uri="{BB962C8B-B14F-4D97-AF65-F5344CB8AC3E}">
        <p14:creationId xmlns:p14="http://schemas.microsoft.com/office/powerpoint/2010/main" val="12545788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FC54-F831-5754-AC84-921F2F4FB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18DB1-DCB3-9588-1DF1-1BFA16029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05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&lt;script&gt;</a:t>
            </a:r>
          </a:p>
          <a:p>
            <a:pPr marL="0" indent="0">
              <a:buNone/>
            </a:pPr>
            <a:r>
              <a:rPr lang="en-US" dirty="0"/>
              <a:t>var x = 0;</a:t>
            </a:r>
          </a:p>
          <a:p>
            <a:pPr marL="0" indent="0">
              <a:buNone/>
            </a:pPr>
            <a:r>
              <a:rPr lang="en-US" dirty="0"/>
              <a:t>$(document).ready(function(){</a:t>
            </a:r>
          </a:p>
          <a:p>
            <a:pPr marL="0" indent="0">
              <a:buNone/>
            </a:pPr>
            <a:r>
              <a:rPr lang="en-US" dirty="0"/>
              <a:t>  $(window).</a:t>
            </a:r>
            <a:r>
              <a:rPr lang="en-US" dirty="0">
                <a:solidFill>
                  <a:srgbClr val="FF0000"/>
                </a:solidFill>
              </a:rPr>
              <a:t>resize</a:t>
            </a:r>
            <a:r>
              <a:rPr lang="en-US" dirty="0"/>
              <a:t>(function(){</a:t>
            </a:r>
          </a:p>
          <a:p>
            <a:pPr marL="0" indent="0">
              <a:buNone/>
            </a:pPr>
            <a:r>
              <a:rPr lang="en-US" dirty="0"/>
              <a:t>    $("#xx").text(x += 1);</a:t>
            </a:r>
          </a:p>
          <a:p>
            <a:pPr marL="0" indent="0">
              <a:buNone/>
            </a:pPr>
            <a:r>
              <a:rPr lang="en-US" dirty="0"/>
              <a:t>  });</a:t>
            </a:r>
          </a:p>
          <a:p>
            <a:pPr marL="0" indent="0">
              <a:buNone/>
            </a:pPr>
            <a:r>
              <a:rPr lang="en-US" dirty="0"/>
              <a:t>});</a:t>
            </a:r>
          </a:p>
          <a:p>
            <a:pPr marL="0" indent="0">
              <a:buNone/>
            </a:pPr>
            <a:r>
              <a:rPr lang="en-US" dirty="0"/>
              <a:t>&lt;/script&gt;</a:t>
            </a:r>
          </a:p>
          <a:p>
            <a:pPr marL="0" indent="0">
              <a:buNone/>
            </a:pPr>
            <a:r>
              <a:rPr lang="en-US" dirty="0"/>
              <a:t>&lt;body&gt;	    &lt;div id="xx"&gt;data&lt;/div&gt;	&lt;/body&gt;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33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5E1C-E4EA-F362-9A40-09780F0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FA37-02A9-DF8F-F265-534405F01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404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&lt;script&gt;	var x = 0;</a:t>
            </a:r>
          </a:p>
          <a:p>
            <a:pPr marL="0" indent="0">
              <a:buNone/>
            </a:pPr>
            <a:r>
              <a:rPr lang="en-IN" dirty="0"/>
              <a:t>$(document).ready(function(){</a:t>
            </a:r>
          </a:p>
          <a:p>
            <a:pPr marL="0" indent="0">
              <a:buNone/>
            </a:pPr>
            <a:r>
              <a:rPr lang="en-IN" dirty="0"/>
              <a:t>  $("div").</a:t>
            </a:r>
            <a:r>
              <a:rPr lang="en-IN" dirty="0">
                <a:solidFill>
                  <a:srgbClr val="FF0000"/>
                </a:solidFill>
              </a:rPr>
              <a:t>scroll</a:t>
            </a:r>
            <a:r>
              <a:rPr lang="en-IN" dirty="0"/>
              <a:t>(function(){</a:t>
            </a:r>
          </a:p>
          <a:p>
            <a:pPr marL="0" indent="0">
              <a:buNone/>
            </a:pPr>
            <a:r>
              <a:rPr lang="en-IN" dirty="0"/>
              <a:t>    $("</a:t>
            </a:r>
            <a:r>
              <a:rPr lang="en-IN" dirty="0">
                <a:solidFill>
                  <a:srgbClr val="FFC000"/>
                </a:solidFill>
              </a:rPr>
              <a:t>#xx</a:t>
            </a:r>
            <a:r>
              <a:rPr lang="en-IN" dirty="0"/>
              <a:t>").text( x+= 1);</a:t>
            </a:r>
          </a:p>
          <a:p>
            <a:pPr marL="0" indent="0">
              <a:buNone/>
            </a:pPr>
            <a:r>
              <a:rPr lang="en-IN" dirty="0"/>
              <a:t>  });	});	&lt;/script&gt;	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&lt;div </a:t>
            </a:r>
            <a:r>
              <a:rPr lang="en-IN" dirty="0">
                <a:solidFill>
                  <a:srgbClr val="FFC000"/>
                </a:solidFill>
              </a:rPr>
              <a:t>style= width:200px;height:100px;overflow:scroll;</a:t>
            </a:r>
            <a:r>
              <a:rPr lang="en-IN" dirty="0"/>
              <a:t>&gt;data&lt;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data&lt;</a:t>
            </a:r>
            <a:r>
              <a:rPr lang="en-IN" dirty="0" err="1"/>
              <a:t>br</a:t>
            </a:r>
            <a:r>
              <a:rPr lang="en-IN" dirty="0"/>
              <a:t>&gt;data&lt;</a:t>
            </a:r>
            <a:r>
              <a:rPr lang="en-IN" dirty="0" err="1"/>
              <a:t>br</a:t>
            </a:r>
            <a:r>
              <a:rPr lang="en-IN" dirty="0"/>
              <a:t>&gt;data&lt;</a:t>
            </a:r>
            <a:r>
              <a:rPr lang="en-IN" dirty="0" err="1"/>
              <a:t>br</a:t>
            </a:r>
            <a:r>
              <a:rPr lang="en-IN" dirty="0"/>
              <a:t>&gt;data&lt;</a:t>
            </a:r>
            <a:r>
              <a:rPr lang="en-IN" dirty="0" err="1"/>
              <a:t>br</a:t>
            </a:r>
            <a:r>
              <a:rPr lang="en-IN" dirty="0"/>
              <a:t>&gt;data&lt;</a:t>
            </a:r>
            <a:r>
              <a:rPr lang="en-IN" dirty="0" err="1"/>
              <a:t>br</a:t>
            </a:r>
            <a:r>
              <a:rPr lang="en-IN" dirty="0"/>
              <a:t>&gt;data&lt;</a:t>
            </a:r>
            <a:r>
              <a:rPr lang="en-IN" dirty="0" err="1"/>
              <a:t>br</a:t>
            </a:r>
            <a:r>
              <a:rPr lang="en-IN" dirty="0"/>
              <a:t>&gt;	&lt;/div&gt;</a:t>
            </a:r>
          </a:p>
          <a:p>
            <a:pPr marL="0" indent="0">
              <a:buNone/>
            </a:pPr>
            <a:r>
              <a:rPr lang="en-IN" dirty="0"/>
              <a:t>&lt;div </a:t>
            </a:r>
            <a:r>
              <a:rPr lang="en-IN" dirty="0">
                <a:solidFill>
                  <a:srgbClr val="FFC000"/>
                </a:solidFill>
              </a:rPr>
              <a:t>id="xx" </a:t>
            </a:r>
            <a:r>
              <a:rPr lang="en-IN" dirty="0"/>
              <a:t>xx	&lt;/div&gt;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7085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7DFB-1E59-F26C-2B29-06687EE0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</a:t>
            </a:r>
            <a:r>
              <a:rPr lang="en-US" dirty="0"/>
              <a:t>Basics of jQuery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FD8E5-2A80-0B3C-EDE2-E44E2FC90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Lightweight, "write less, do more", JavaScript library.</a:t>
            </a:r>
          </a:p>
          <a:p>
            <a:pPr>
              <a:lnSpc>
                <a:spcPct val="200000"/>
              </a:lnSpc>
            </a:pPr>
            <a:r>
              <a:rPr lang="en-US" dirty="0"/>
              <a:t>Simplifies a lot of the complicated things from JavaScript.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Ways to add jQuery to Your Web Pages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Download the jQuery library from jQuery.com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Include jQuery from a CDN, like Google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05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BACD-D0DD-4E04-D223-9F31D737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unload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3BCE9-21A2-3E85-8010-B89D8DDE1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8142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The unload event is triggered when: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a link to leave the page is clicked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a new URL is typed in the address bar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the forward or back buttons are used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the browser window is closed</a:t>
            </a:r>
          </a:p>
          <a:p>
            <a:pPr lvl="1">
              <a:lnSpc>
                <a:spcPct val="200000"/>
              </a:lnSpc>
            </a:pPr>
            <a:r>
              <a:rPr lang="en-US" sz="2000" dirty="0"/>
              <a:t>the page is reloaded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2657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BC13-F886-649A-AF2E-D1F1AE91F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A6BA-D5BA-F2AE-AD84-7FB678901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doesn't access the local file system.</a:t>
            </a:r>
          </a:p>
          <a:p>
            <a:r>
              <a:rPr lang="en-US" dirty="0"/>
              <a:t>Obvious for security reasons.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E435C-8AD7-42B2-C047-A755C342B7FF}"/>
              </a:ext>
            </a:extLst>
          </p:cNvPr>
          <p:cNvSpPr txBox="1"/>
          <p:nvPr/>
        </p:nvSpPr>
        <p:spPr>
          <a:xfrm>
            <a:off x="6742963" y="4085216"/>
            <a:ext cx="42947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&lt;script&gt;</a:t>
            </a:r>
          </a:p>
          <a:p>
            <a:r>
              <a:rPr lang="en-IN" dirty="0"/>
              <a:t>$(document).ready(function(){</a:t>
            </a:r>
          </a:p>
          <a:p>
            <a:r>
              <a:rPr lang="en-IN" dirty="0"/>
              <a:t>  $("button").click(function(){</a:t>
            </a:r>
          </a:p>
          <a:p>
            <a:r>
              <a:rPr lang="en-IN" dirty="0"/>
              <a:t>    $("#div1").load("demo_test.txt");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});</a:t>
            </a:r>
          </a:p>
          <a:p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18885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D0AF-8527-C472-5580-DF728A9F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Benefits of using CDN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A355-B835-AC48-1A7C-3AA279A42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About CDN (content delivery network)</a:t>
            </a:r>
          </a:p>
          <a:p>
            <a:r>
              <a:rPr lang="en-US" dirty="0"/>
              <a:t>Geographically distributed group of servers</a:t>
            </a:r>
          </a:p>
          <a:p>
            <a:r>
              <a:rPr lang="en-US" dirty="0"/>
              <a:t>Caches content close to end users</a:t>
            </a:r>
          </a:p>
          <a:p>
            <a:r>
              <a:rPr lang="en-US" dirty="0"/>
              <a:t>Allows quick transfer of assets </a:t>
            </a:r>
          </a:p>
          <a:p>
            <a:r>
              <a:rPr lang="en-US" dirty="0"/>
              <a:t>Needed for loading Internet content</a:t>
            </a:r>
          </a:p>
          <a:p>
            <a:r>
              <a:rPr lang="en-US" dirty="0"/>
              <a:t>Help protect websites against malicious attacks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056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C427-10B5-FADF-998A-4ED9A548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07970-CB57-3A8D-A7DB-17CEFBF3F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249DF9A-7DE9-0126-31AD-7F413D303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28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18C82-5101-3086-C593-3DC5C4CA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BCA17-C662-7A26-62E5-CCB484F8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/>
              <a:t>Benefits of using CDN</a:t>
            </a:r>
          </a:p>
          <a:p>
            <a:r>
              <a:rPr lang="en-US" dirty="0"/>
              <a:t>Improving website load times</a:t>
            </a:r>
          </a:p>
          <a:p>
            <a:r>
              <a:rPr lang="en-US" dirty="0"/>
              <a:t>Reducing bandwidth costs</a:t>
            </a:r>
          </a:p>
          <a:p>
            <a:r>
              <a:rPr lang="en-US" dirty="0"/>
              <a:t>Increasing content availability and redundancy</a:t>
            </a:r>
          </a:p>
          <a:p>
            <a:r>
              <a:rPr lang="en-US" dirty="0"/>
              <a:t>Improving website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1576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F0C06-CF0C-A524-5FB5-3F377F2A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</a:t>
            </a:r>
            <a:r>
              <a:rPr lang="en-US" dirty="0"/>
              <a:t>jQuery Selectors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9CE0-0B84-8A05-D8DD-1BC8CC77F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to "find" (or select) HTML elements </a:t>
            </a:r>
          </a:p>
          <a:p>
            <a:r>
              <a:rPr lang="en-US" sz="2800" dirty="0"/>
              <a:t>based on their </a:t>
            </a:r>
          </a:p>
          <a:p>
            <a:pPr lvl="1"/>
            <a:r>
              <a:rPr lang="en-US" sz="2400" dirty="0"/>
              <a:t>name, id, classes, types, </a:t>
            </a:r>
          </a:p>
          <a:p>
            <a:pPr lvl="1"/>
            <a:r>
              <a:rPr lang="en-US" sz="2400" dirty="0"/>
              <a:t>attributes, values of attributes and much more.</a:t>
            </a:r>
          </a:p>
          <a:p>
            <a:r>
              <a:rPr lang="en-US" sz="2800" dirty="0"/>
              <a:t>All selectors in jQuery start with </a:t>
            </a:r>
          </a:p>
          <a:p>
            <a:pPr lvl="1"/>
            <a:r>
              <a:rPr lang="en-US" sz="2400" dirty="0"/>
              <a:t>the dollar sign and parentheses</a:t>
            </a:r>
            <a:r>
              <a:rPr lang="en-US" sz="2400" dirty="0">
                <a:solidFill>
                  <a:srgbClr val="FFC000"/>
                </a:solidFill>
              </a:rPr>
              <a:t>: $().</a:t>
            </a:r>
            <a:endParaRPr lang="en-IN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700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27C8-AFE4-17B0-8F34-9C057985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30677-A358-FDE1-78F2-1A7C2C91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FFC000"/>
                </a:solidFill>
              </a:rPr>
              <a:t>$(document)</a:t>
            </a:r>
            <a:r>
              <a:rPr lang="en-US" sz="3200" dirty="0"/>
              <a:t>.ready(function(){</a:t>
            </a:r>
          </a:p>
          <a:p>
            <a:pPr marL="0" indent="0">
              <a:buNone/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FFC000"/>
                </a:solidFill>
              </a:rPr>
              <a:t>$("button")</a:t>
            </a:r>
            <a:r>
              <a:rPr lang="en-US" sz="3200" dirty="0"/>
              <a:t>.click(function(){</a:t>
            </a:r>
          </a:p>
          <a:p>
            <a:pPr marL="0" indent="0">
              <a:buNone/>
            </a:pPr>
            <a:r>
              <a:rPr lang="en-US" sz="3200" dirty="0"/>
              <a:t>    </a:t>
            </a:r>
            <a:r>
              <a:rPr lang="en-US" sz="3200" dirty="0">
                <a:solidFill>
                  <a:srgbClr val="FFC000"/>
                </a:solidFill>
              </a:rPr>
              <a:t>$("p")</a:t>
            </a:r>
            <a:r>
              <a:rPr lang="en-US" sz="3200" dirty="0"/>
              <a:t>.hide();</a:t>
            </a:r>
          </a:p>
          <a:p>
            <a:pPr marL="0" indent="0">
              <a:buNone/>
            </a:pPr>
            <a:r>
              <a:rPr lang="en-US" sz="3200" dirty="0"/>
              <a:t>  });</a:t>
            </a:r>
          </a:p>
          <a:p>
            <a:pPr marL="0" indent="0">
              <a:buNone/>
            </a:pPr>
            <a:r>
              <a:rPr lang="en-US" sz="3200" dirty="0"/>
              <a:t>});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939839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F5FA-4C71-8606-350A-803C1B57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084-8569-D0AE-68A1-21FAC8F07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.class Selector 		: 		$(".test")</a:t>
            </a:r>
          </a:p>
          <a:p>
            <a:r>
              <a:rPr lang="en-US" dirty="0"/>
              <a:t>The #id Selector 		: 		$("#test")</a:t>
            </a:r>
          </a:p>
          <a:p>
            <a:r>
              <a:rPr lang="en-US" dirty="0"/>
              <a:t>The element Selector		: 		$("p")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1348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FB9B-4C84-908D-82B0-203C7922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17B01A0-50DA-E05E-CBFB-3F982ACBF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17185"/>
              </p:ext>
            </p:extLst>
          </p:nvPr>
        </p:nvGraphicFramePr>
        <p:xfrm>
          <a:off x="300868" y="2095500"/>
          <a:ext cx="11657124" cy="460687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366024">
                  <a:extLst>
                    <a:ext uri="{9D8B030D-6E8A-4147-A177-3AD203B41FA5}">
                      <a16:colId xmlns:a16="http://schemas.microsoft.com/office/drawing/2014/main" val="1294369316"/>
                    </a:ext>
                  </a:extLst>
                </a:gridCol>
                <a:gridCol w="8291100">
                  <a:extLst>
                    <a:ext uri="{9D8B030D-6E8A-4147-A177-3AD203B41FA5}">
                      <a16:colId xmlns:a16="http://schemas.microsoft.com/office/drawing/2014/main" val="83223350"/>
                    </a:ext>
                  </a:extLst>
                </a:gridCol>
              </a:tblGrid>
              <a:tr h="365534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Syntax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b="1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1586896234"/>
                  </a:ext>
                </a:extLst>
              </a:tr>
              <a:tr h="2540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</a:t>
                      </a:r>
                      <a:r>
                        <a:rPr lang="en-IN" sz="20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elements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3992260196"/>
                  </a:ext>
                </a:extLst>
              </a:tr>
              <a:tr h="2540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</a:t>
                      </a:r>
                      <a:r>
                        <a:rPr lang="en-US" sz="20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 HTML element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3298309190"/>
                  </a:ext>
                </a:extLst>
              </a:tr>
              <a:tr h="36553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p.intro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&lt;p&gt; elements with class="intro"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2328142267"/>
                  </a:ext>
                </a:extLst>
              </a:tr>
              <a:tr h="2540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p:first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first &lt;p&gt; element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1016895972"/>
                  </a:ext>
                </a:extLst>
              </a:tr>
              <a:tr h="36553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li:first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first &lt;li&gt; element of the first &lt;ul&gt;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3206597525"/>
                  </a:ext>
                </a:extLst>
              </a:tr>
              <a:tr h="365534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li:first-child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the first &lt;li&gt; element of every &lt;ul&gt;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917911391"/>
                  </a:ext>
                </a:extLst>
              </a:tr>
              <a:tr h="2540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href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elements with an href attribute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2169756275"/>
                  </a:ext>
                </a:extLst>
              </a:tr>
              <a:tr h="477053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a[target='_blank']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&lt;a&gt; elements with a target attribute value equal to "_blank"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2429429134"/>
                  </a:ext>
                </a:extLst>
              </a:tr>
              <a:tr h="305828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a[target!='_blank']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&lt;a&gt; elements with a target attribute value NOT equal to "_blank"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1796476534"/>
                  </a:ext>
                </a:extLst>
              </a:tr>
              <a:tr h="352670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:button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&lt;button&gt; elements and &lt;input&gt; elements of type="button"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1660861702"/>
                  </a:ext>
                </a:extLst>
              </a:tr>
              <a:tr h="2540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tr:even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even &lt;tr&gt; elements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1705958437"/>
                  </a:ext>
                </a:extLst>
              </a:tr>
              <a:tr h="254016"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$("</a:t>
                      </a:r>
                      <a:r>
                        <a:rPr lang="en-IN" sz="20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tr:odd</a:t>
                      </a: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</a:t>
                      </a:r>
                    </a:p>
                  </a:txBody>
                  <a:tcPr marL="25917" marR="12958" marT="12958" marB="129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Selects all odd &lt;tr&gt; elements</a:t>
                      </a:r>
                    </a:p>
                  </a:txBody>
                  <a:tcPr marL="12958" marR="12958" marT="12958" marB="12958"/>
                </a:tc>
                <a:extLst>
                  <a:ext uri="{0D108BD9-81ED-4DB2-BD59-A6C34878D82A}">
                    <a16:rowId xmlns:a16="http://schemas.microsoft.com/office/drawing/2014/main" val="312743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14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866A-4C39-7FC1-2731-67B9A738E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1539"/>
            <a:ext cx="10353761" cy="859339"/>
          </a:xfrm>
        </p:spPr>
        <p:txBody>
          <a:bodyPr/>
          <a:lstStyle/>
          <a:p>
            <a:r>
              <a:rPr lang="en-IN" dirty="0"/>
              <a:t>5. </a:t>
            </a:r>
            <a:r>
              <a:rPr lang="en-US" dirty="0"/>
              <a:t>jQuery input vs :input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589E2-3299-D547-B8DC-73BAADDD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0879"/>
            <a:ext cx="10353762" cy="541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&lt;head&gt;	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/3.7.1/jquery.min.js"&gt;&lt;/script&gt;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  <a:r>
              <a:rPr lang="en-IN" dirty="0"/>
              <a:t>	$(document).ready(function(){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$(":input")</a:t>
            </a:r>
            <a:r>
              <a:rPr lang="en-IN" dirty="0">
                <a:solidFill>
                  <a:srgbClr val="00B050"/>
                </a:solidFill>
              </a:rPr>
              <a:t>.</a:t>
            </a:r>
            <a:r>
              <a:rPr lang="en-IN" dirty="0" err="1">
                <a:solidFill>
                  <a:srgbClr val="00B050"/>
                </a:solidFill>
              </a:rPr>
              <a:t>css</a:t>
            </a:r>
            <a:r>
              <a:rPr lang="en-IN" dirty="0">
                <a:solidFill>
                  <a:srgbClr val="00B050"/>
                </a:solidFill>
              </a:rPr>
              <a:t>("background-</a:t>
            </a:r>
            <a:r>
              <a:rPr lang="en-IN" dirty="0" err="1">
                <a:solidFill>
                  <a:srgbClr val="00B050"/>
                </a:solidFill>
              </a:rPr>
              <a:t>color</a:t>
            </a:r>
            <a:r>
              <a:rPr lang="en-IN" dirty="0">
                <a:solidFill>
                  <a:srgbClr val="00B050"/>
                </a:solidFill>
              </a:rPr>
              <a:t>", "red");</a:t>
            </a:r>
          </a:p>
          <a:p>
            <a:pPr marL="0" indent="0">
              <a:buNone/>
            </a:pPr>
            <a:r>
              <a:rPr lang="en-IN" dirty="0"/>
              <a:t>});	</a:t>
            </a: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&lt;/head&gt;	&lt;body&gt;</a:t>
            </a:r>
          </a:p>
          <a:p>
            <a:pPr marL="0" indent="0">
              <a:buNone/>
            </a:pPr>
            <a:r>
              <a:rPr lang="en-IN" dirty="0"/>
              <a:t>&lt;form action=""&gt;</a:t>
            </a:r>
          </a:p>
          <a:p>
            <a:pPr marL="0" indent="0">
              <a:buNone/>
            </a:pPr>
            <a:r>
              <a:rPr lang="en-IN" dirty="0"/>
              <a:t>  Name: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type="text" name="user"&gt;&lt;</a:t>
            </a:r>
            <a:r>
              <a:rPr lang="en-IN" dirty="0" err="1"/>
              <a:t>br</a:t>
            </a:r>
            <a:r>
              <a:rPr lang="en-IN" dirty="0"/>
              <a:t>&gt;	  </a:t>
            </a:r>
          </a:p>
          <a:p>
            <a:pPr marL="0" indent="0">
              <a:buNone/>
            </a:pPr>
            <a:r>
              <a:rPr lang="en-IN" dirty="0"/>
              <a:t>  Password: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type="password" name="password"&gt;&lt;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abcde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&lt;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type="reset" value="Reset"&gt;	 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type="submit" value="Submit"&gt;&lt;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&lt;/form&gt;	&lt;/body&gt;		&lt;/html&gt;</a:t>
            </a:r>
          </a:p>
        </p:txBody>
      </p:sp>
    </p:spTree>
    <p:extLst>
      <p:ext uri="{BB962C8B-B14F-4D97-AF65-F5344CB8AC3E}">
        <p14:creationId xmlns:p14="http://schemas.microsoft.com/office/powerpoint/2010/main" val="63183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F76B-F202-1886-66B5-D44707DD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A7A0E-45A5-A5C4-54BC-F36594C5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jQuery library contains the following features:</a:t>
            </a:r>
          </a:p>
          <a:p>
            <a:endParaRPr lang="en-US" dirty="0"/>
          </a:p>
          <a:p>
            <a:r>
              <a:rPr lang="en-US" dirty="0"/>
              <a:t>HTML/DOM manipulation</a:t>
            </a:r>
          </a:p>
          <a:p>
            <a:r>
              <a:rPr lang="en-US" dirty="0"/>
              <a:t>CSS manipulation</a:t>
            </a:r>
          </a:p>
          <a:p>
            <a:r>
              <a:rPr lang="en-US" dirty="0"/>
              <a:t>HTML event methods</a:t>
            </a:r>
          </a:p>
          <a:p>
            <a:r>
              <a:rPr lang="en-US" dirty="0"/>
              <a:t>Effects and animations</a:t>
            </a:r>
          </a:p>
          <a:p>
            <a:r>
              <a:rPr lang="en-US" dirty="0"/>
              <a:t>AJAX</a:t>
            </a:r>
          </a:p>
          <a:p>
            <a:r>
              <a:rPr lang="en-US" dirty="0"/>
              <a:t>Utilities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3414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F7379-59DC-9387-CDA1-E6081D2D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C118-3DB6-2D50-A358-0F61F3A2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61539"/>
            <a:ext cx="10353761" cy="859339"/>
          </a:xfrm>
        </p:spPr>
        <p:txBody>
          <a:bodyPr/>
          <a:lstStyle/>
          <a:p>
            <a:r>
              <a:rPr lang="en-IN" dirty="0"/>
              <a:t>5. </a:t>
            </a:r>
            <a:r>
              <a:rPr lang="en-US" dirty="0"/>
              <a:t>jQuery input vs :input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6FCE7-A55F-3A19-6E30-1B31EC1E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20879"/>
            <a:ext cx="10353762" cy="5415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&lt;head&gt;	&lt;script </a:t>
            </a:r>
            <a:r>
              <a:rPr lang="en-IN" dirty="0" err="1"/>
              <a:t>src</a:t>
            </a:r>
            <a:r>
              <a:rPr lang="en-IN" dirty="0"/>
              <a:t>="https://ajax.googleapis.com/ajax/libs/</a:t>
            </a:r>
            <a:r>
              <a:rPr lang="en-IN" dirty="0" err="1"/>
              <a:t>jquery</a:t>
            </a:r>
            <a:r>
              <a:rPr lang="en-IN" dirty="0"/>
              <a:t>/3.7.1/jquery.min.js"&gt;&lt;/script&gt;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  <a:r>
              <a:rPr lang="en-IN" dirty="0"/>
              <a:t>	$(document).ready(function(){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>
                <a:solidFill>
                  <a:srgbClr val="FF0000"/>
                </a:solidFill>
              </a:rPr>
              <a:t>$("input")</a:t>
            </a:r>
            <a:r>
              <a:rPr lang="en-IN" dirty="0">
                <a:solidFill>
                  <a:srgbClr val="00B050"/>
                </a:solidFill>
              </a:rPr>
              <a:t>.</a:t>
            </a:r>
            <a:r>
              <a:rPr lang="en-IN" dirty="0" err="1">
                <a:solidFill>
                  <a:srgbClr val="00B050"/>
                </a:solidFill>
              </a:rPr>
              <a:t>css</a:t>
            </a:r>
            <a:r>
              <a:rPr lang="en-IN" dirty="0">
                <a:solidFill>
                  <a:srgbClr val="00B050"/>
                </a:solidFill>
              </a:rPr>
              <a:t>("background-</a:t>
            </a:r>
            <a:r>
              <a:rPr lang="en-IN" dirty="0" err="1">
                <a:solidFill>
                  <a:srgbClr val="00B050"/>
                </a:solidFill>
              </a:rPr>
              <a:t>color</a:t>
            </a:r>
            <a:r>
              <a:rPr lang="en-IN" dirty="0">
                <a:solidFill>
                  <a:srgbClr val="00B050"/>
                </a:solidFill>
              </a:rPr>
              <a:t>", "red");</a:t>
            </a:r>
          </a:p>
          <a:p>
            <a:pPr marL="0" indent="0">
              <a:buNone/>
            </a:pPr>
            <a:r>
              <a:rPr lang="en-IN" dirty="0"/>
              <a:t>});	</a:t>
            </a: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&lt;/head&gt;	&lt;body&gt;</a:t>
            </a:r>
          </a:p>
          <a:p>
            <a:pPr marL="0" indent="0">
              <a:buNone/>
            </a:pPr>
            <a:r>
              <a:rPr lang="en-IN" dirty="0"/>
              <a:t>&lt;form action=""&gt;</a:t>
            </a:r>
          </a:p>
          <a:p>
            <a:pPr marL="0" indent="0">
              <a:buNone/>
            </a:pPr>
            <a:r>
              <a:rPr lang="en-IN" dirty="0"/>
              <a:t>  Name: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type="text" name="user"&gt;&lt;</a:t>
            </a:r>
            <a:r>
              <a:rPr lang="en-IN" dirty="0" err="1"/>
              <a:t>br</a:t>
            </a:r>
            <a:r>
              <a:rPr lang="en-IN" dirty="0"/>
              <a:t>&gt;	  </a:t>
            </a:r>
          </a:p>
          <a:p>
            <a:pPr marL="0" indent="0">
              <a:buNone/>
            </a:pPr>
            <a:r>
              <a:rPr lang="en-IN" dirty="0"/>
              <a:t>  Password: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type="password" name="password"&gt;&lt;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abcde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&lt;/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&lt;</a:t>
            </a:r>
            <a:r>
              <a:rPr lang="en-IN" dirty="0" err="1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marL="0" indent="0">
              <a:buNone/>
            </a:pPr>
            <a:r>
              <a:rPr lang="en-IN" dirty="0"/>
              <a:t> 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type="reset" value="Reset"&gt;	  &lt;</a:t>
            </a:r>
            <a:r>
              <a:rPr lang="en-IN" dirty="0">
                <a:solidFill>
                  <a:schemeClr val="tx2"/>
                </a:solidFill>
              </a:rPr>
              <a:t>input</a:t>
            </a:r>
            <a:r>
              <a:rPr lang="en-IN" dirty="0"/>
              <a:t> type="submit" value="Submit"&gt;&lt;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&lt;/form&gt;	&lt;/body&gt;		&lt;/html&gt;</a:t>
            </a:r>
          </a:p>
        </p:txBody>
      </p:sp>
    </p:spTree>
    <p:extLst>
      <p:ext uri="{BB962C8B-B14F-4D97-AF65-F5344CB8AC3E}">
        <p14:creationId xmlns:p14="http://schemas.microsoft.com/office/powerpoint/2010/main" val="41573508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B330B-9708-AEB7-54E2-AACEB630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42A93F-10B8-F9CC-2406-37391DAFF7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178726"/>
              </p:ext>
            </p:extLst>
          </p:nvPr>
        </p:nvGraphicFramePr>
        <p:xfrm>
          <a:off x="759866" y="2147365"/>
          <a:ext cx="10844165" cy="404888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28503">
                  <a:extLst>
                    <a:ext uri="{9D8B030D-6E8A-4147-A177-3AD203B41FA5}">
                      <a16:colId xmlns:a16="http://schemas.microsoft.com/office/drawing/2014/main" val="2226565786"/>
                    </a:ext>
                  </a:extLst>
                </a:gridCol>
                <a:gridCol w="3882934">
                  <a:extLst>
                    <a:ext uri="{9D8B030D-6E8A-4147-A177-3AD203B41FA5}">
                      <a16:colId xmlns:a16="http://schemas.microsoft.com/office/drawing/2014/main" val="2820487199"/>
                    </a:ext>
                  </a:extLst>
                </a:gridCol>
                <a:gridCol w="5232728">
                  <a:extLst>
                    <a:ext uri="{9D8B030D-6E8A-4147-A177-3AD203B41FA5}">
                      <a16:colId xmlns:a16="http://schemas.microsoft.com/office/drawing/2014/main" val="925046293"/>
                    </a:ext>
                  </a:extLst>
                </a:gridCol>
              </a:tblGrid>
              <a:tr h="530942"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64530" marR="33609" marT="32265" marB="40331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$(input)</a:t>
                      </a:r>
                    </a:p>
                  </a:txBody>
                  <a:tcPr marL="33609" marR="33609" marT="32265" marB="40331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rgbClr val="FFC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$(:input)</a:t>
                      </a:r>
                    </a:p>
                  </a:txBody>
                  <a:tcPr marL="33609" marR="64530" marT="32265" marB="40331"/>
                </a:tc>
                <a:extLst>
                  <a:ext uri="{0D108BD9-81ED-4DB2-BD59-A6C34878D82A}">
                    <a16:rowId xmlns:a16="http://schemas.microsoft.com/office/drawing/2014/main" val="1703830471"/>
                  </a:ext>
                </a:extLst>
              </a:tr>
              <a:tr h="950297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</a:p>
                  </a:txBody>
                  <a:tcPr marL="64530" marR="33609" marT="40331" marB="40331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 &lt;input&gt; elements</a:t>
                      </a:r>
                    </a:p>
                  </a:txBody>
                  <a:tcPr marL="33609" marR="33609" marT="40331" marB="40331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&lt;input&gt;, &lt;</a:t>
                      </a:r>
                      <a:r>
                        <a:rPr lang="en-IN" sz="2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textarea</a:t>
                      </a: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&gt;, &lt;select&gt;</a:t>
                      </a:r>
                    </a:p>
                  </a:txBody>
                  <a:tcPr marL="33609" marR="64530" marT="40331" marB="40331" anchor="ctr"/>
                </a:tc>
                <a:extLst>
                  <a:ext uri="{0D108BD9-81ED-4DB2-BD59-A6C34878D82A}">
                    <a16:rowId xmlns:a16="http://schemas.microsoft.com/office/drawing/2014/main" val="3243478877"/>
                  </a:ext>
                </a:extLst>
              </a:tr>
              <a:tr h="525425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4530" marR="33609" marT="40331" marB="40331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 CSS selector</a:t>
                      </a:r>
                    </a:p>
                  </a:txBody>
                  <a:tcPr marL="33609" marR="33609" marT="40331" marB="40331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jQuery-specific selector</a:t>
                      </a:r>
                    </a:p>
                  </a:txBody>
                  <a:tcPr marL="33609" marR="64530" marT="40331" marB="40331" anchor="ctr"/>
                </a:tc>
                <a:extLst>
                  <a:ext uri="{0D108BD9-81ED-4DB2-BD59-A6C34878D82A}">
                    <a16:rowId xmlns:a16="http://schemas.microsoft.com/office/drawing/2014/main" val="471499239"/>
                  </a:ext>
                </a:extLst>
              </a:tr>
              <a:tr h="1091921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</a:p>
                  </a:txBody>
                  <a:tcPr marL="64530" marR="33609" marT="40331" marB="40331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faster</a:t>
                      </a:r>
                    </a:p>
                  </a:txBody>
                  <a:tcPr marL="33609" marR="33609" marT="40331" marB="40331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slower, especially in large documents</a:t>
                      </a:r>
                    </a:p>
                  </a:txBody>
                  <a:tcPr marL="33609" marR="64530" marT="40331" marB="40331" anchor="ctr"/>
                </a:tc>
                <a:extLst>
                  <a:ext uri="{0D108BD9-81ED-4DB2-BD59-A6C34878D82A}">
                    <a16:rowId xmlns:a16="http://schemas.microsoft.com/office/drawing/2014/main" val="3734936937"/>
                  </a:ext>
                </a:extLst>
              </a:tr>
              <a:tr h="950297"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IN" sz="24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</a:p>
                  </a:txBody>
                  <a:tcPr marL="64530" marR="33609" marT="40331" marB="40331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specific (only input tags)</a:t>
                      </a:r>
                    </a:p>
                  </a:txBody>
                  <a:tcPr marL="33609" marR="33609" marT="40331" marB="40331" anchor="ctr"/>
                </a:tc>
                <a:tc>
                  <a:txBody>
                    <a:bodyPr/>
                    <a:lstStyle/>
                    <a:p>
                      <a:pPr fontAlgn="t">
                        <a:lnSpc>
                          <a:spcPct val="100000"/>
                        </a:lnSpc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specific (all form controls)</a:t>
                      </a:r>
                    </a:p>
                  </a:txBody>
                  <a:tcPr marL="33609" marR="64530" marT="40331" marB="40331" anchor="ctr"/>
                </a:tc>
                <a:extLst>
                  <a:ext uri="{0D108BD9-81ED-4DB2-BD59-A6C34878D82A}">
                    <a16:rowId xmlns:a16="http://schemas.microsoft.com/office/drawing/2014/main" val="650284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3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10B26-7220-A288-71D6-37D2FEEC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413C7-FBDB-70CE-F455-03BA233F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5643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used to create a drop-down list.</a:t>
            </a:r>
          </a:p>
          <a:p>
            <a:r>
              <a:rPr lang="en-US" dirty="0"/>
              <a:t>used in a form, to collect user input.</a:t>
            </a:r>
            <a:endParaRPr lang="en-IN" dirty="0"/>
          </a:p>
          <a:p>
            <a:endParaRPr lang="en-IN" dirty="0"/>
          </a:p>
          <a:p>
            <a:pPr marL="0" indent="0" algn="ctr">
              <a:buNone/>
            </a:pPr>
            <a:r>
              <a:rPr lang="en-IN" dirty="0"/>
              <a:t>&lt;label for="cars"&gt;Choose a car:&lt;/label&gt;</a:t>
            </a:r>
          </a:p>
          <a:p>
            <a:pPr marL="0" indent="0" algn="ctr">
              <a:buNone/>
            </a:pPr>
            <a:r>
              <a:rPr lang="en-IN" dirty="0"/>
              <a:t>&lt;</a:t>
            </a:r>
            <a:r>
              <a:rPr lang="en-IN" dirty="0">
                <a:solidFill>
                  <a:srgbClr val="FFC000"/>
                </a:solidFill>
              </a:rPr>
              <a:t>select</a:t>
            </a:r>
            <a:r>
              <a:rPr lang="en-IN" dirty="0"/>
              <a:t> name="cars" id="cars"&gt;</a:t>
            </a:r>
          </a:p>
          <a:p>
            <a:pPr marL="0" indent="0" algn="ctr">
              <a:buNone/>
            </a:pPr>
            <a:r>
              <a:rPr lang="en-IN" dirty="0"/>
              <a:t>  &lt;</a:t>
            </a:r>
            <a:r>
              <a:rPr lang="en-IN" dirty="0">
                <a:solidFill>
                  <a:srgbClr val="00B0F0"/>
                </a:solidFill>
              </a:rPr>
              <a:t>option</a:t>
            </a:r>
            <a:r>
              <a:rPr lang="en-IN" dirty="0"/>
              <a:t> value="</a:t>
            </a:r>
            <a:r>
              <a:rPr lang="en-IN" dirty="0" err="1"/>
              <a:t>volvo</a:t>
            </a:r>
            <a:r>
              <a:rPr lang="en-IN" dirty="0"/>
              <a:t>"&gt;Volvo&lt;/option&gt;</a:t>
            </a:r>
          </a:p>
          <a:p>
            <a:pPr marL="0" indent="0" algn="ctr">
              <a:buNone/>
            </a:pPr>
            <a:r>
              <a:rPr lang="en-IN" dirty="0"/>
              <a:t>  &lt;</a:t>
            </a:r>
            <a:r>
              <a:rPr lang="en-IN" dirty="0">
                <a:solidFill>
                  <a:srgbClr val="00B0F0"/>
                </a:solidFill>
              </a:rPr>
              <a:t>option</a:t>
            </a:r>
            <a:r>
              <a:rPr lang="en-IN" dirty="0"/>
              <a:t> value="</a:t>
            </a:r>
            <a:r>
              <a:rPr lang="en-IN" dirty="0" err="1"/>
              <a:t>saab</a:t>
            </a:r>
            <a:r>
              <a:rPr lang="en-IN" dirty="0"/>
              <a:t>"&gt;Saab&lt;/option&gt;</a:t>
            </a:r>
          </a:p>
          <a:p>
            <a:pPr marL="0" indent="0" algn="ctr">
              <a:buNone/>
            </a:pPr>
            <a:r>
              <a:rPr lang="en-IN" dirty="0"/>
              <a:t>  &lt;</a:t>
            </a:r>
            <a:r>
              <a:rPr lang="en-IN" dirty="0">
                <a:solidFill>
                  <a:srgbClr val="00B0F0"/>
                </a:solidFill>
              </a:rPr>
              <a:t>option</a:t>
            </a:r>
            <a:r>
              <a:rPr lang="en-IN" dirty="0"/>
              <a:t> value="</a:t>
            </a:r>
            <a:r>
              <a:rPr lang="en-IN" dirty="0" err="1"/>
              <a:t>mercedes</a:t>
            </a:r>
            <a:r>
              <a:rPr lang="en-IN" dirty="0"/>
              <a:t>"&gt;Mercedes&lt;/option&gt;</a:t>
            </a:r>
          </a:p>
          <a:p>
            <a:pPr marL="0" indent="0" algn="ctr">
              <a:buNone/>
            </a:pPr>
            <a:r>
              <a:rPr lang="en-IN" dirty="0"/>
              <a:t>  &lt;</a:t>
            </a:r>
            <a:r>
              <a:rPr lang="en-IN" dirty="0">
                <a:solidFill>
                  <a:srgbClr val="00B0F0"/>
                </a:solidFill>
              </a:rPr>
              <a:t>option</a:t>
            </a:r>
            <a:r>
              <a:rPr lang="en-IN" dirty="0"/>
              <a:t> value="</a:t>
            </a:r>
            <a:r>
              <a:rPr lang="en-IN" dirty="0" err="1"/>
              <a:t>audi</a:t>
            </a:r>
            <a:r>
              <a:rPr lang="en-IN" dirty="0"/>
              <a:t>"&gt;Audi&lt;/option&gt;</a:t>
            </a:r>
          </a:p>
          <a:p>
            <a:pPr marL="0" indent="0" algn="ctr">
              <a:buNone/>
            </a:pPr>
            <a:r>
              <a:rPr lang="en-IN" dirty="0"/>
              <a:t>&lt;/</a:t>
            </a:r>
            <a:r>
              <a:rPr lang="en-IN" dirty="0">
                <a:solidFill>
                  <a:srgbClr val="FFC000"/>
                </a:solidFill>
              </a:rPr>
              <a:t>select</a:t>
            </a:r>
            <a:r>
              <a:rPr lang="en-IN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69958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DFE3-CE53-4288-6D67-7F53DE569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 </a:t>
            </a:r>
            <a:r>
              <a:rPr lang="en-US" dirty="0"/>
              <a:t>jQuery DOM manipulation methods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84A91C-1CE3-2301-3949-BD20BD696F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44157"/>
              </p:ext>
            </p:extLst>
          </p:nvPr>
        </p:nvGraphicFramePr>
        <p:xfrm>
          <a:off x="852380" y="1801131"/>
          <a:ext cx="10223582" cy="4081661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76921">
                  <a:extLst>
                    <a:ext uri="{9D8B030D-6E8A-4147-A177-3AD203B41FA5}">
                      <a16:colId xmlns:a16="http://schemas.microsoft.com/office/drawing/2014/main" val="3307330151"/>
                    </a:ext>
                  </a:extLst>
                </a:gridCol>
                <a:gridCol w="8646661">
                  <a:extLst>
                    <a:ext uri="{9D8B030D-6E8A-4147-A177-3AD203B41FA5}">
                      <a16:colId xmlns:a16="http://schemas.microsoft.com/office/drawing/2014/main" val="1452327639"/>
                    </a:ext>
                  </a:extLst>
                </a:gridCol>
              </a:tblGrid>
              <a:tr h="10125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kern="1200" dirty="0">
                          <a:solidFill>
                            <a:srgbClr val="FFFFFF"/>
                          </a:solidFill>
                          <a:effectLst/>
                        </a:rPr>
                        <a:t>Method</a:t>
                      </a:r>
                      <a:endParaRPr lang="en-IN" sz="2000" b="1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IN" sz="2000" b="1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5313" marR="25313" marT="12657" marB="12657" anchor="b"/>
                </a:tc>
                <a:extLst>
                  <a:ext uri="{0D108BD9-81ED-4DB2-BD59-A6C34878D82A}">
                    <a16:rowId xmlns:a16="http://schemas.microsoft.com/office/drawing/2014/main" val="3313531723"/>
                  </a:ext>
                </a:extLst>
              </a:tr>
              <a:tr h="480947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FF"/>
                          </a:solidFill>
                          <a:effectLst/>
                        </a:rPr>
                        <a:t>append()</a:t>
                      </a:r>
                      <a:endParaRPr lang="en-IN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>
                          <a:solidFill>
                            <a:srgbClr val="FFFFFF"/>
                          </a:solidFill>
                          <a:effectLst/>
                        </a:rPr>
                        <a:t>Inserts content to the end of element(s) which is specified by a selector.</a:t>
                      </a:r>
                      <a:endParaRPr lang="en-US" sz="2000" b="0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1214026878"/>
                  </a:ext>
                </a:extLst>
              </a:tr>
              <a:tr h="708764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FF"/>
                          </a:solidFill>
                          <a:effectLst/>
                        </a:rPr>
                        <a:t>before()</a:t>
                      </a:r>
                      <a:endParaRPr lang="en-IN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>
                          <a:solidFill>
                            <a:srgbClr val="FFFFFF"/>
                          </a:solidFill>
                          <a:effectLst/>
                        </a:rPr>
                        <a:t>Inserts content (new or existing DOM elements) before an element(s) which is specified by a selector.</a:t>
                      </a:r>
                      <a:endParaRPr lang="en-US" sz="2000" b="0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890941455"/>
                  </a:ext>
                </a:extLst>
              </a:tr>
              <a:tr h="632825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FF"/>
                          </a:solidFill>
                          <a:effectLst/>
                        </a:rPr>
                        <a:t>after()</a:t>
                      </a:r>
                      <a:endParaRPr lang="en-IN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FFFFFF"/>
                          </a:solidFill>
                          <a:effectLst/>
                        </a:rPr>
                        <a:t>Inserts content (new or existing DOM elements) after an element(s) which is specified by a selector.</a:t>
                      </a:r>
                      <a:endParaRPr lang="en-US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1349114915"/>
                  </a:ext>
                </a:extLst>
              </a:tr>
              <a:tr h="480947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FF"/>
                          </a:solidFill>
                          <a:effectLst/>
                        </a:rPr>
                        <a:t>prepend()</a:t>
                      </a:r>
                      <a:endParaRPr lang="en-IN" sz="2000" b="0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FFFFFF"/>
                          </a:solidFill>
                          <a:effectLst/>
                        </a:rPr>
                        <a:t>Insert content at the beginning of an element(s) specified by a selector.</a:t>
                      </a:r>
                      <a:endParaRPr lang="en-US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1067362037"/>
                  </a:ext>
                </a:extLst>
              </a:tr>
              <a:tr h="480947">
                <a:tc>
                  <a:txBody>
                    <a:bodyPr/>
                    <a:lstStyle/>
                    <a:p>
                      <a:r>
                        <a:rPr lang="en-IN" sz="2000" b="0" kern="1200">
                          <a:solidFill>
                            <a:srgbClr val="FFFFFF"/>
                          </a:solidFill>
                          <a:effectLst/>
                        </a:rPr>
                        <a:t>remove()</a:t>
                      </a:r>
                      <a:endParaRPr lang="en-IN" sz="2000" b="0" kern="120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FFFFFF"/>
                          </a:solidFill>
                          <a:effectLst/>
                        </a:rPr>
                        <a:t>Removes element(s) from DOM which is specified by selector.</a:t>
                      </a:r>
                      <a:endParaRPr lang="en-US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4252014462"/>
                  </a:ext>
                </a:extLst>
              </a:tr>
              <a:tr h="329069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FFFFFF"/>
                          </a:solidFill>
                          <a:effectLst/>
                        </a:rPr>
                        <a:t>replaceAll</a:t>
                      </a:r>
                      <a:r>
                        <a:rPr lang="en-IN" sz="2000" b="0" kern="1200" dirty="0">
                          <a:solidFill>
                            <a:srgbClr val="FFFFFF"/>
                          </a:solidFill>
                          <a:effectLst/>
                        </a:rPr>
                        <a:t>()</a:t>
                      </a:r>
                      <a:endParaRPr lang="en-IN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FFFFFF"/>
                          </a:solidFill>
                          <a:effectLst/>
                        </a:rPr>
                        <a:t>Replace target element(s) with specified element.</a:t>
                      </a:r>
                      <a:endParaRPr lang="en-US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1163642071"/>
                  </a:ext>
                </a:extLst>
              </a:tr>
              <a:tr h="480947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FFFFFF"/>
                          </a:solidFill>
                          <a:effectLst/>
                        </a:rPr>
                        <a:t>wrap()</a:t>
                      </a:r>
                      <a:endParaRPr lang="en-IN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FFFFFF"/>
                          </a:solidFill>
                          <a:effectLst/>
                        </a:rPr>
                        <a:t>Wrap an HTML structure around each element which is specified by selector.</a:t>
                      </a:r>
                      <a:endParaRPr lang="en-US" sz="2000" b="0" kern="1200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5313" marR="25313" marT="12657" marB="12657"/>
                </a:tc>
                <a:extLst>
                  <a:ext uri="{0D108BD9-81ED-4DB2-BD59-A6C34878D82A}">
                    <a16:rowId xmlns:a16="http://schemas.microsoft.com/office/drawing/2014/main" val="3023978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04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5F9B-F735-CF4A-5EF5-3B5771F5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260F1-4532-E1BC-5C0E-6929CD98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42" name="Picture 2" descr="Image">
            <a:extLst>
              <a:ext uri="{FF2B5EF4-FFF2-40B4-BE49-F238E27FC236}">
                <a16:creationId xmlns:a16="http://schemas.microsoft.com/office/drawing/2014/main" id="{174158C6-C9B8-CF31-C0CE-B96DD1D1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81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279E-F4C5-2174-3C1E-796F17B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3207-4539-E5DA-7FB4-179A2770B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809632" cy="3695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&lt;h2&gt;Remove an HTML Element&lt;/h2&gt;</a:t>
            </a:r>
          </a:p>
          <a:p>
            <a:pPr marL="0" indent="0">
              <a:buNone/>
            </a:pPr>
            <a:r>
              <a:rPr lang="en-IN" dirty="0"/>
              <a:t>&lt;p id="id01"&gt;Hello World!&lt;/p&gt;</a:t>
            </a:r>
          </a:p>
          <a:p>
            <a:pPr marL="0" indent="0">
              <a:buNone/>
            </a:pPr>
            <a:r>
              <a:rPr lang="en-IN" dirty="0"/>
              <a:t>&lt;p id="</a:t>
            </a:r>
            <a:r>
              <a:rPr lang="en-IN" dirty="0">
                <a:solidFill>
                  <a:srgbClr val="FFC000"/>
                </a:solidFill>
              </a:rPr>
              <a:t>id02</a:t>
            </a:r>
            <a:r>
              <a:rPr lang="en-IN" dirty="0"/>
              <a:t>"&gt;Hello Sweden!&lt;/p&gt;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&lt;script&gt;	$(document).ready(function() {	  $("#</a:t>
            </a:r>
            <a:r>
              <a:rPr lang="en-IN" dirty="0">
                <a:solidFill>
                  <a:srgbClr val="FFC000"/>
                </a:solidFill>
              </a:rPr>
              <a:t>id02</a:t>
            </a:r>
            <a:r>
              <a:rPr lang="en-IN" dirty="0">
                <a:solidFill>
                  <a:srgbClr val="FF0000"/>
                </a:solidFill>
              </a:rPr>
              <a:t>").remove();	});	&lt;/script</a:t>
            </a:r>
            <a:r>
              <a:rPr lang="en-IN" dirty="0"/>
              <a:t>&gt;	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11083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E3CB-B2C8-2620-1DE6-9932F755B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02A6-6D36-B876-B656-3B8ADFF12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&lt;h2&gt;Remove an HTML Element&lt;/h2&gt;</a:t>
            </a:r>
          </a:p>
          <a:p>
            <a:pPr marL="0" indent="0">
              <a:buNone/>
            </a:pPr>
            <a:r>
              <a:rPr lang="en-IN" dirty="0"/>
              <a:t>&lt;p id="id01"&gt;Hello World!&lt;/p&gt;</a:t>
            </a:r>
          </a:p>
          <a:p>
            <a:pPr marL="0" indent="0">
              <a:buNone/>
            </a:pPr>
            <a:r>
              <a:rPr lang="en-IN" dirty="0"/>
              <a:t>&lt;p id="id02"&gt;Hello Sweden!&lt;/p&gt;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&lt;script&gt;	</a:t>
            </a:r>
            <a:r>
              <a:rPr lang="en-IN" dirty="0" err="1">
                <a:solidFill>
                  <a:srgbClr val="FF0000"/>
                </a:solidFill>
              </a:rPr>
              <a:t>document.getElementById</a:t>
            </a:r>
            <a:r>
              <a:rPr lang="en-IN" dirty="0">
                <a:solidFill>
                  <a:srgbClr val="FF0000"/>
                </a:solidFill>
              </a:rPr>
              <a:t>("id02").remove();	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9113191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D70F-8C41-6EF0-CD32-9EB48FCCF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replaceAll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46F7-F9D9-4F39-B040-4E953301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569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&lt;script&gt;	$(document).ready(function(){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			$("button").click(function(){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  				</a:t>
            </a:r>
            <a:r>
              <a:rPr lang="en-IN" dirty="0">
                <a:solidFill>
                  <a:srgbClr val="FF0000"/>
                </a:solidFill>
              </a:rPr>
              <a:t>$("&lt;h2&gt;Hello world!&lt;/h2&gt;").</a:t>
            </a:r>
            <a:r>
              <a:rPr lang="en-IN" dirty="0" err="1">
                <a:solidFill>
                  <a:srgbClr val="FF0000"/>
                </a:solidFill>
              </a:rPr>
              <a:t>replaceAll</a:t>
            </a:r>
            <a:r>
              <a:rPr lang="en-IN" dirty="0">
                <a:solidFill>
                  <a:srgbClr val="FF0000"/>
                </a:solidFill>
              </a:rPr>
              <a:t>("p");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});	});	&lt;/script&gt;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&lt;button&gt;Replace all p elements with h2 elements&lt;/button&gt;&lt;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&lt;p&gt;This is a paragraph.&lt;/p&gt;	&lt;p&gt;This is another paragraph.&lt;/p&gt;	&lt;p&gt;This is another paragraph.&lt;/p&gt;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002651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957B-235B-5F07-2E30-A063AD50F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wraps specified HTML element(s)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50C2B-D40F-E172-D9A0-222AAAD61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366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&lt;script&gt;	$(document).ready(function(){	  $("button").click(function(){	    </a:t>
            </a:r>
            <a:r>
              <a:rPr lang="en-IN" dirty="0">
                <a:solidFill>
                  <a:srgbClr val="FF0000"/>
                </a:solidFill>
              </a:rPr>
              <a:t>$("p").wrap("&lt;div&gt;&lt;/div&gt;");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});	});	&lt;/script&gt;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&lt;style&gt;	div{background-</a:t>
            </a:r>
            <a:r>
              <a:rPr lang="en-IN" dirty="0" err="1">
                <a:solidFill>
                  <a:srgbClr val="FFC000"/>
                </a:solidFill>
              </a:rPr>
              <a:t>color</a:t>
            </a:r>
            <a:r>
              <a:rPr lang="en-IN" dirty="0">
                <a:solidFill>
                  <a:srgbClr val="FFC000"/>
                </a:solidFill>
              </a:rPr>
              <a:t>: yellow;}	&lt;/style&gt;</a:t>
            </a:r>
          </a:p>
          <a:p>
            <a:pPr marL="0" indent="0">
              <a:buNone/>
            </a:pPr>
            <a:r>
              <a:rPr lang="en-IN" dirty="0"/>
              <a:t>&lt;/head&gt;</a:t>
            </a:r>
          </a:p>
          <a:p>
            <a:pPr marL="0" indent="0">
              <a:buNone/>
            </a:pPr>
            <a:r>
              <a:rPr lang="en-IN" dirty="0"/>
              <a:t>&lt;body&gt;  &lt;p&gt;This is a paragraph.&lt;/p&gt;  &lt;p&gt;This is another paragraph.&lt;/p&gt;</a:t>
            </a:r>
          </a:p>
          <a:p>
            <a:pPr marL="0" indent="0">
              <a:buNone/>
            </a:pPr>
            <a:r>
              <a:rPr lang="en-IN" dirty="0"/>
              <a:t>&lt;button&gt;Wrap a div element around each p element&lt;/button&gt;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091514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5138-5421-A174-D921-1C49D6CB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</a:t>
            </a:r>
            <a:r>
              <a:rPr lang="en-US" dirty="0"/>
              <a:t>jQuery Elements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4F17D-1D22-AAEC-5534-957E293C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250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&lt;p </a:t>
            </a:r>
            <a:r>
              <a:rPr lang="en-IN" dirty="0">
                <a:solidFill>
                  <a:srgbClr val="FFC000"/>
                </a:solidFill>
              </a:rPr>
              <a:t>id="01"</a:t>
            </a:r>
            <a:r>
              <a:rPr lang="en-IN" dirty="0"/>
              <a:t>&gt;Hello World!&lt;/p&gt;	&lt;p </a:t>
            </a:r>
            <a:r>
              <a:rPr lang="en-IN" dirty="0">
                <a:solidFill>
                  <a:srgbClr val="FFC000"/>
                </a:solidFill>
              </a:rPr>
              <a:t>id="02"</a:t>
            </a:r>
            <a:r>
              <a:rPr lang="en-IN" dirty="0"/>
              <a:t>&gt;Hello Class!&lt;/p&gt;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$(document).ready(function()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	</a:t>
            </a:r>
            <a:r>
              <a:rPr lang="en-IN" dirty="0">
                <a:solidFill>
                  <a:srgbClr val="FF0000"/>
                </a:solidFill>
              </a:rPr>
              <a:t>var </a:t>
            </a:r>
            <a:r>
              <a:rPr lang="en-IN" dirty="0" err="1">
                <a:solidFill>
                  <a:srgbClr val="FF0000"/>
                </a:solidFill>
              </a:rPr>
              <a:t>myElement</a:t>
            </a:r>
            <a:r>
              <a:rPr lang="en-IN" dirty="0">
                <a:solidFill>
                  <a:srgbClr val="FF0000"/>
                </a:solidFill>
              </a:rPr>
              <a:t> = $("#01");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  	</a:t>
            </a:r>
            <a:r>
              <a:rPr lang="en-IN" dirty="0" err="1">
                <a:solidFill>
                  <a:schemeClr val="tx2">
                    <a:lumMod val="75000"/>
                  </a:schemeClr>
                </a:solidFill>
              </a:rPr>
              <a:t>myElement.text</a:t>
            </a: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("Hello Dear!");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75000"/>
                  </a:schemeClr>
                </a:solidFill>
              </a:rPr>
              <a:t>});	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35C04-59EB-1632-1D49-2FCE2B55A8FD}"/>
              </a:ext>
            </a:extLst>
          </p:cNvPr>
          <p:cNvSpPr txBox="1"/>
          <p:nvPr/>
        </p:nvSpPr>
        <p:spPr>
          <a:xfrm>
            <a:off x="8582736" y="5761433"/>
            <a:ext cx="3461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Set Text Content</a:t>
            </a:r>
          </a:p>
        </p:txBody>
      </p:sp>
    </p:spTree>
    <p:extLst>
      <p:ext uri="{BB962C8B-B14F-4D97-AF65-F5344CB8AC3E}">
        <p14:creationId xmlns:p14="http://schemas.microsoft.com/office/powerpoint/2010/main" val="8168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08CE-C56E-C00A-421E-6A8FE04D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7BC73-09A6-12A0-7AE4-E20E90355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566" y="2096064"/>
            <a:ext cx="11474244" cy="4152336"/>
          </a:xfrm>
        </p:spPr>
        <p:txBody>
          <a:bodyPr>
            <a:normAutofit/>
          </a:bodyPr>
          <a:lstStyle/>
          <a:p>
            <a:r>
              <a:rPr lang="en-US" u="sng" dirty="0"/>
              <a:t>Download method:</a:t>
            </a:r>
          </a:p>
          <a:p>
            <a:pPr marL="0" indent="0">
              <a:buNone/>
            </a:pPr>
            <a:r>
              <a:rPr lang="en-US" dirty="0"/>
              <a:t>		&lt;head&gt;</a:t>
            </a:r>
            <a:r>
              <a:rPr lang="en-US" dirty="0">
                <a:solidFill>
                  <a:srgbClr val="FF0000"/>
                </a:solidFill>
              </a:rPr>
              <a:t>&lt;script 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="jquery-3.7.1.min.js"&gt;&lt;/script&gt;</a:t>
            </a:r>
            <a:r>
              <a:rPr lang="en-US" dirty="0"/>
              <a:t>&lt;/head&gt;</a:t>
            </a:r>
          </a:p>
          <a:p>
            <a:r>
              <a:rPr lang="en-US" u="sng" dirty="0"/>
              <a:t>CDN method:</a:t>
            </a:r>
          </a:p>
          <a:p>
            <a:pPr marL="0" indent="0">
              <a:buNone/>
            </a:pPr>
            <a:r>
              <a:rPr lang="en-US" dirty="0"/>
              <a:t>		&lt;head&gt;</a:t>
            </a:r>
          </a:p>
          <a:p>
            <a:pPr marL="0" indent="0">
              <a:buNone/>
            </a:pPr>
            <a:r>
              <a:rPr lang="en-US" dirty="0"/>
              <a:t>			&lt;script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</a:t>
            </a:r>
            <a:r>
              <a:rPr lang="en-US" dirty="0" err="1">
                <a:solidFill>
                  <a:srgbClr val="FF0000"/>
                </a:solidFill>
              </a:rPr>
              <a:t>src</a:t>
            </a:r>
            <a:r>
              <a:rPr lang="en-US" dirty="0">
                <a:solidFill>
                  <a:srgbClr val="FF0000"/>
                </a:solidFill>
              </a:rPr>
              <a:t>="https://ajax.googleapis.com/ajax/libs/</a:t>
            </a:r>
            <a:r>
              <a:rPr lang="en-US" dirty="0" err="1">
                <a:solidFill>
                  <a:srgbClr val="FF0000"/>
                </a:solidFill>
              </a:rPr>
              <a:t>jquery</a:t>
            </a:r>
            <a:r>
              <a:rPr lang="en-US" dirty="0">
                <a:solidFill>
                  <a:srgbClr val="FF0000"/>
                </a:solidFill>
              </a:rPr>
              <a:t>/3.7.1/jquery.min.js"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			&lt;/script&gt;</a:t>
            </a:r>
          </a:p>
          <a:p>
            <a:pPr marL="0" indent="0">
              <a:buNone/>
            </a:pPr>
            <a:r>
              <a:rPr lang="en-US" dirty="0"/>
              <a:t>		&lt;/head&gt;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0825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6EEDD-C1CF-863C-00E6-D4A86AF1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249EF-3CBA-1241-72E0-EC872D65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461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&lt;p </a:t>
            </a:r>
            <a:r>
              <a:rPr lang="en-IN" dirty="0">
                <a:solidFill>
                  <a:srgbClr val="FFC000"/>
                </a:solidFill>
              </a:rPr>
              <a:t>id="01"</a:t>
            </a:r>
            <a:r>
              <a:rPr lang="en-IN" dirty="0"/>
              <a:t>&gt;Hello World!&lt;/p&gt;	&lt;p </a:t>
            </a:r>
            <a:r>
              <a:rPr lang="en-IN" dirty="0">
                <a:solidFill>
                  <a:srgbClr val="FFC000"/>
                </a:solidFill>
              </a:rPr>
              <a:t>id="02"</a:t>
            </a:r>
            <a:r>
              <a:rPr lang="en-IN" dirty="0"/>
              <a:t>&gt;Hello LPU!&lt;/p&gt;</a:t>
            </a:r>
          </a:p>
          <a:p>
            <a:pPr marL="0" indent="0">
              <a:buNone/>
            </a:pPr>
            <a:r>
              <a:rPr lang="en-IN" dirty="0"/>
              <a:t>&lt;p </a:t>
            </a:r>
            <a:r>
              <a:rPr lang="en-IN" dirty="0">
                <a:solidFill>
                  <a:srgbClr val="FFC000"/>
                </a:solidFill>
              </a:rPr>
              <a:t>id="03"</a:t>
            </a:r>
            <a:r>
              <a:rPr lang="en-IN" dirty="0"/>
              <a:t>&gt;Hello Class!&lt;/p&gt;	&lt;p </a:t>
            </a:r>
            <a:r>
              <a:rPr lang="en-IN" dirty="0">
                <a:solidFill>
                  <a:srgbClr val="FFC000"/>
                </a:solidFill>
              </a:rPr>
              <a:t>id="demo"</a:t>
            </a:r>
            <a:r>
              <a:rPr lang="en-IN" dirty="0"/>
              <a:t>&gt;&lt;/p&gt;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$(document).ready(function()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var </a:t>
            </a:r>
            <a:r>
              <a:rPr lang="en-IN" dirty="0" err="1">
                <a:solidFill>
                  <a:srgbClr val="FF0000"/>
                </a:solidFill>
              </a:rPr>
              <a:t>myText</a:t>
            </a:r>
            <a:r>
              <a:rPr lang="en-IN" dirty="0">
                <a:solidFill>
                  <a:srgbClr val="FF0000"/>
                </a:solidFill>
              </a:rPr>
              <a:t> = $("#02").text();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  </a:t>
            </a:r>
            <a:r>
              <a:rPr lang="en-IN" dirty="0">
                <a:solidFill>
                  <a:srgbClr val="FF0000"/>
                </a:solidFill>
              </a:rPr>
              <a:t>$("#demo").text(</a:t>
            </a:r>
            <a:r>
              <a:rPr lang="en-IN" dirty="0" err="1">
                <a:solidFill>
                  <a:srgbClr val="FF0000"/>
                </a:solidFill>
              </a:rPr>
              <a:t>myText</a:t>
            </a:r>
            <a:r>
              <a:rPr lang="en-IN" dirty="0">
                <a:solidFill>
                  <a:srgbClr val="FF0000"/>
                </a:solidFill>
              </a:rPr>
              <a:t>); 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&lt;/script&gt;</a:t>
            </a:r>
            <a:r>
              <a:rPr lang="en-IN" dirty="0"/>
              <a:t>	&lt;/body&gt;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B40D5-D276-DBA5-7098-282AD8AB5242}"/>
              </a:ext>
            </a:extLst>
          </p:cNvPr>
          <p:cNvSpPr txBox="1"/>
          <p:nvPr/>
        </p:nvSpPr>
        <p:spPr>
          <a:xfrm>
            <a:off x="8630503" y="5791200"/>
            <a:ext cx="3461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Get Text Content</a:t>
            </a:r>
          </a:p>
        </p:txBody>
      </p:sp>
    </p:spTree>
    <p:extLst>
      <p:ext uri="{BB962C8B-B14F-4D97-AF65-F5344CB8AC3E}">
        <p14:creationId xmlns:p14="http://schemas.microsoft.com/office/powerpoint/2010/main" val="12831559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3E8F-245E-8C0A-B4A8-D8309EF67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005C-EA40-B6DF-7AEE-0256CDBDC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382" y="2096064"/>
            <a:ext cx="10701175" cy="4332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&lt;div </a:t>
            </a:r>
            <a:r>
              <a:rPr lang="en-IN" dirty="0">
                <a:solidFill>
                  <a:srgbClr val="FFC000"/>
                </a:solidFill>
              </a:rPr>
              <a:t>id="01"</a:t>
            </a:r>
            <a:r>
              <a:rPr lang="en-IN" dirty="0"/>
              <a:t>&gt;&lt;p&gt;Hello World!&lt;/p&gt;&lt;/div&gt;	&lt;div </a:t>
            </a:r>
            <a:r>
              <a:rPr lang="en-IN" dirty="0">
                <a:solidFill>
                  <a:srgbClr val="FFC000"/>
                </a:solidFill>
              </a:rPr>
              <a:t>id="02"</a:t>
            </a:r>
            <a:r>
              <a:rPr lang="en-IN" dirty="0"/>
              <a:t>&gt;&lt;p&gt;Hello LPU!&lt;/p&gt;&lt;/div&gt;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$(document).ready(function() {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  	</a:t>
            </a:r>
            <a:r>
              <a:rPr lang="en-IN" dirty="0">
                <a:solidFill>
                  <a:srgbClr val="FF0000"/>
                </a:solidFill>
              </a:rPr>
              <a:t>var content = $("#02").html();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	$("#01").html(content);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>
                <a:solidFill>
                  <a:schemeClr val="tx2">
                    <a:lumMod val="90000"/>
                  </a:schemeClr>
                </a:solidFill>
              </a:rPr>
              <a:t>&lt;/script&gt;</a:t>
            </a:r>
            <a:r>
              <a:rPr lang="en-IN" dirty="0"/>
              <a:t>	&lt;/body&gt;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1D462F-4C1E-04AD-875A-DD2ACAE79AB1}"/>
              </a:ext>
            </a:extLst>
          </p:cNvPr>
          <p:cNvSpPr txBox="1"/>
          <p:nvPr/>
        </p:nvSpPr>
        <p:spPr>
          <a:xfrm>
            <a:off x="7169625" y="5910450"/>
            <a:ext cx="502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In JavaScript:</a:t>
            </a:r>
          </a:p>
          <a:p>
            <a:r>
              <a:rPr lang="en-IN" sz="2400" dirty="0"/>
              <a:t>content = </a:t>
            </a:r>
            <a:r>
              <a:rPr lang="en-IN" sz="2400" dirty="0" err="1"/>
              <a:t>myElement.innerHTML</a:t>
            </a:r>
            <a:r>
              <a:rPr lang="en-IN" sz="2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151096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05BE-B477-C6C4-9475-9C6E6B10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 </a:t>
            </a:r>
            <a:r>
              <a:rPr lang="en-US" dirty="0"/>
              <a:t>Working with JSON 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C226-A41D-3B84-4944-944CB0CCE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97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C000"/>
                </a:solidFill>
              </a:rPr>
              <a:t>JSON: JavaScript Object Notation</a:t>
            </a:r>
          </a:p>
          <a:p>
            <a:r>
              <a:rPr lang="en-US" sz="2400" dirty="0"/>
              <a:t>JSON Object Literals:		</a:t>
            </a:r>
            <a:r>
              <a:rPr lang="en-US" sz="2400" dirty="0">
                <a:solidFill>
                  <a:srgbClr val="FF0000"/>
                </a:solidFill>
              </a:rPr>
              <a:t>'{"</a:t>
            </a:r>
            <a:r>
              <a:rPr lang="en-US" sz="2400" dirty="0" err="1">
                <a:solidFill>
                  <a:srgbClr val="FF0000"/>
                </a:solidFill>
              </a:rPr>
              <a:t>name":"John</a:t>
            </a:r>
            <a:r>
              <a:rPr lang="en-US" sz="2400" dirty="0">
                <a:solidFill>
                  <a:srgbClr val="FF0000"/>
                </a:solidFill>
              </a:rPr>
              <a:t>", "age":30, "</a:t>
            </a:r>
            <a:r>
              <a:rPr lang="en-US" sz="2400" dirty="0" err="1">
                <a:solidFill>
                  <a:srgbClr val="FF0000"/>
                </a:solidFill>
              </a:rPr>
              <a:t>car":null</a:t>
            </a:r>
            <a:r>
              <a:rPr lang="en-US" sz="2400" dirty="0">
                <a:solidFill>
                  <a:srgbClr val="FF0000"/>
                </a:solidFill>
              </a:rPr>
              <a:t>}'</a:t>
            </a:r>
          </a:p>
          <a:p>
            <a:r>
              <a:rPr lang="en-US" sz="2400" dirty="0"/>
              <a:t>JSON object literal:		</a:t>
            </a:r>
            <a:r>
              <a:rPr lang="en-US" sz="2400" dirty="0">
                <a:solidFill>
                  <a:srgbClr val="FF0000"/>
                </a:solidFill>
              </a:rPr>
              <a:t>{"</a:t>
            </a:r>
            <a:r>
              <a:rPr lang="en-US" sz="2400" dirty="0" err="1">
                <a:solidFill>
                  <a:srgbClr val="FF0000"/>
                </a:solidFill>
              </a:rPr>
              <a:t>name":"John</a:t>
            </a:r>
            <a:r>
              <a:rPr lang="en-US" sz="2400" dirty="0">
                <a:solidFill>
                  <a:srgbClr val="FF0000"/>
                </a:solidFill>
              </a:rPr>
              <a:t>", "age":30, "</a:t>
            </a:r>
            <a:r>
              <a:rPr lang="en-US" sz="2400" dirty="0" err="1">
                <a:solidFill>
                  <a:srgbClr val="FF0000"/>
                </a:solidFill>
              </a:rPr>
              <a:t>car":null</a:t>
            </a: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/>
              <a:t>literals are surrounded by curly braces {}.</a:t>
            </a:r>
          </a:p>
          <a:p>
            <a:r>
              <a:rPr lang="en-US" sz="2400" dirty="0"/>
              <a:t>contains key/value pairs.</a:t>
            </a:r>
          </a:p>
          <a:p>
            <a:r>
              <a:rPr lang="en-US" sz="2400" dirty="0"/>
              <a:t>Keys and values are separated by a colon.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0521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9D724-77D9-3F20-25A0-F5E9D8C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8.1 about 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3AAD-9889-B453-3B78-DF7949A19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0599"/>
            <a:ext cx="10353762" cy="3950601"/>
          </a:xfrm>
        </p:spPr>
        <p:txBody>
          <a:bodyPr>
            <a:normAutofit/>
          </a:bodyPr>
          <a:lstStyle/>
          <a:p>
            <a:r>
              <a:rPr lang="en-US" sz="2400" dirty="0"/>
              <a:t>stands for JavaScript Object Notation</a:t>
            </a:r>
          </a:p>
          <a:p>
            <a:r>
              <a:rPr lang="en-US" sz="2400" dirty="0"/>
              <a:t>a lightweight data-interchange format</a:t>
            </a:r>
          </a:p>
          <a:p>
            <a:r>
              <a:rPr lang="en-US" sz="2400" dirty="0"/>
              <a:t>plain text written in JavaScript object notation</a:t>
            </a:r>
          </a:p>
          <a:p>
            <a:r>
              <a:rPr lang="en-US" sz="2400" dirty="0"/>
              <a:t>used to send data between computers</a:t>
            </a:r>
          </a:p>
          <a:p>
            <a:r>
              <a:rPr lang="en-US" sz="2400" dirty="0"/>
              <a:t>language independent *</a:t>
            </a:r>
          </a:p>
          <a:p>
            <a:r>
              <a:rPr lang="en-US" sz="2400" dirty="0"/>
              <a:t>possible to store JavaScript objects as text.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7861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540A-3C2E-69F1-A008-4492EFAC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8.2 JSON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DE1A-9112-EB29-7383-8D6361EEC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Malformed JSON strings that can cause an exception</a:t>
            </a:r>
          </a:p>
          <a:p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{id: 01} </a:t>
            </a:r>
            <a:r>
              <a:rPr lang="en-US" dirty="0"/>
              <a:t>// The attribute name must be </a:t>
            </a:r>
            <a:r>
              <a:rPr lang="en-US" dirty="0">
                <a:solidFill>
                  <a:srgbClr val="00B050"/>
                </a:solidFill>
              </a:rPr>
              <a:t>double-quoted 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FFC000"/>
                </a:solidFill>
              </a:rPr>
              <a:t>{'id': 01} </a:t>
            </a:r>
            <a:r>
              <a:rPr lang="en-US" dirty="0"/>
              <a:t>// The attribute name must be </a:t>
            </a:r>
            <a:r>
              <a:rPr lang="en-US" dirty="0">
                <a:solidFill>
                  <a:srgbClr val="00B050"/>
                </a:solidFill>
              </a:rPr>
              <a:t>double-quoted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instead of single quotation  </a:t>
            </a:r>
          </a:p>
          <a:p>
            <a:r>
              <a:rPr lang="en-US" dirty="0">
                <a:solidFill>
                  <a:srgbClr val="FFC000"/>
                </a:solidFill>
              </a:rPr>
              <a:t>{"name": 'john'} </a:t>
            </a:r>
            <a:r>
              <a:rPr lang="en-US" dirty="0"/>
              <a:t>// value is a string so, it must be </a:t>
            </a:r>
            <a:r>
              <a:rPr lang="en-US" dirty="0">
                <a:solidFill>
                  <a:srgbClr val="00B050"/>
                </a:solidFill>
              </a:rPr>
              <a:t>double-quoted</a:t>
            </a:r>
            <a:endParaRPr lang="en-US" dirty="0"/>
          </a:p>
          <a:p>
            <a:r>
              <a:rPr lang="en-US" dirty="0">
                <a:solidFill>
                  <a:srgbClr val="FFC000"/>
                </a:solidFill>
              </a:rPr>
              <a:t>".7" </a:t>
            </a:r>
            <a:r>
              <a:rPr lang="en-US" dirty="0"/>
              <a:t>//A number </a:t>
            </a:r>
            <a:r>
              <a:rPr lang="en-US" dirty="0">
                <a:solidFill>
                  <a:srgbClr val="00B050"/>
                </a:solidFill>
              </a:rPr>
              <a:t>must start with a digit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We can write "0.7"  </a:t>
            </a:r>
          </a:p>
        </p:txBody>
      </p:sp>
    </p:spTree>
    <p:extLst>
      <p:ext uri="{BB962C8B-B14F-4D97-AF65-F5344CB8AC3E}">
        <p14:creationId xmlns:p14="http://schemas.microsoft.com/office/powerpoint/2010/main" val="3802805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08A97-D3C1-8780-1D7A-E44826AD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8.3 JSON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7EC20-5044-B027-E965-8C2BC3A4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JSON Syntax Rules</a:t>
            </a:r>
          </a:p>
          <a:p>
            <a:pPr marL="896938" indent="131763"/>
            <a:r>
              <a:rPr lang="en-US" dirty="0"/>
              <a:t>Data is in name/value pairs</a:t>
            </a:r>
          </a:p>
          <a:p>
            <a:pPr marL="896938" indent="131763"/>
            <a:r>
              <a:rPr lang="en-US" dirty="0"/>
              <a:t>Data is separated by commas</a:t>
            </a:r>
          </a:p>
          <a:p>
            <a:pPr marL="896938" indent="131763"/>
            <a:r>
              <a:rPr lang="en-US" dirty="0"/>
              <a:t>Curly braces hold objects</a:t>
            </a:r>
          </a:p>
          <a:p>
            <a:pPr marL="896938" indent="131763"/>
            <a:r>
              <a:rPr lang="en-US" dirty="0"/>
              <a:t>Square brackets hold arrays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149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6687-91C0-8522-4281-BD6DCBE5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238924"/>
            <a:ext cx="10353761" cy="865239"/>
          </a:xfrm>
        </p:spPr>
        <p:txBody>
          <a:bodyPr/>
          <a:lstStyle/>
          <a:p>
            <a:r>
              <a:rPr lang="en-IN" dirty="0"/>
              <a:t>8.4 </a:t>
            </a:r>
            <a:r>
              <a:rPr lang="en-US" dirty="0"/>
              <a:t>Working with JSON Objects exe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E6E7-4F88-D4B9-17F6-B1C9437D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315556"/>
            <a:ext cx="11781012" cy="5303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&lt;html&gt;	&lt;head&gt;  </a:t>
            </a:r>
          </a:p>
          <a:p>
            <a:pPr marL="0" indent="0">
              <a:buNone/>
            </a:pPr>
            <a:r>
              <a:rPr lang="en-IN" sz="1400" dirty="0"/>
              <a:t>&lt;script </a:t>
            </a:r>
            <a:r>
              <a:rPr lang="en-IN" sz="1400" dirty="0" err="1"/>
              <a:t>src</a:t>
            </a:r>
            <a:r>
              <a:rPr lang="en-IN" sz="1400" dirty="0"/>
              <a:t> = "https://ajax.googleapis.com/ajax/libs/</a:t>
            </a:r>
            <a:r>
              <a:rPr lang="en-IN" sz="1400" dirty="0" err="1"/>
              <a:t>jquery</a:t>
            </a:r>
            <a:r>
              <a:rPr lang="en-IN" sz="1400" dirty="0"/>
              <a:t>/3.5.1/jquery.min.js"&gt; &lt;/script&gt;   </a:t>
            </a:r>
          </a:p>
          <a:p>
            <a:pPr marL="0" indent="0">
              <a:buNone/>
            </a:pPr>
            <a:r>
              <a:rPr lang="en-IN" sz="1400" dirty="0"/>
              <a:t>&lt;/head&gt;</a:t>
            </a:r>
            <a:r>
              <a:rPr lang="en-IN" dirty="0"/>
              <a:t>	&lt;body&gt; 	</a:t>
            </a:r>
            <a:r>
              <a:rPr lang="en-IN" sz="1600" dirty="0"/>
              <a:t>&lt;p </a:t>
            </a:r>
            <a:r>
              <a:rPr lang="en-IN" sz="1600" dirty="0">
                <a:solidFill>
                  <a:srgbClr val="FFC000"/>
                </a:solidFill>
              </a:rPr>
              <a:t>id = "p1"</a:t>
            </a:r>
            <a:r>
              <a:rPr lang="en-IN" sz="1600" dirty="0"/>
              <a:t>&gt; &lt;/p&gt;  &lt;button&gt; Click me &lt;/button&gt;  &lt;p </a:t>
            </a:r>
            <a:r>
              <a:rPr lang="en-IN" sz="1600" dirty="0">
                <a:solidFill>
                  <a:srgbClr val="FFC000"/>
                </a:solidFill>
              </a:rPr>
              <a:t>id = "p2"</a:t>
            </a:r>
            <a:r>
              <a:rPr lang="en-IN" sz="1600" dirty="0"/>
              <a:t>&gt; &lt;/p&gt;  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$(document).ready(function(){	var </a:t>
            </a:r>
            <a:r>
              <a:rPr lang="en-IN" dirty="0" err="1">
                <a:solidFill>
                  <a:srgbClr val="FFC000"/>
                </a:solidFill>
              </a:rPr>
              <a:t>json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 '{ "name": "Alex", "age": 23}’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;  	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var </a:t>
            </a:r>
            <a:r>
              <a:rPr lang="en-IN" dirty="0">
                <a:solidFill>
                  <a:srgbClr val="00B050"/>
                </a:solidFill>
              </a:rPr>
              <a:t>emp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jQuery.parseJSON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(</a:t>
            </a:r>
            <a:r>
              <a:rPr lang="en-IN" dirty="0" err="1">
                <a:solidFill>
                  <a:srgbClr val="FFC000"/>
                </a:solidFill>
              </a:rPr>
              <a:t>json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); </a:t>
            </a:r>
            <a:r>
              <a:rPr lang="en-IN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//</a:t>
            </a:r>
            <a:r>
              <a:rPr lang="en-US" sz="2000" b="1" u="sng" dirty="0" err="1"/>
              <a:t>JSON.parse</a:t>
            </a:r>
            <a:r>
              <a:rPr lang="en-US" sz="2000" b="1" u="sng" dirty="0"/>
              <a:t>() converts JSON strings to JavaScript objects</a:t>
            </a:r>
            <a:endParaRPr lang="en-IN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$("#p1")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.html("The passed JSON string is: &lt;b&gt;" + </a:t>
            </a:r>
            <a:r>
              <a:rPr lang="en-IN" dirty="0" err="1">
                <a:solidFill>
                  <a:srgbClr val="FFC000"/>
                </a:solidFill>
              </a:rPr>
              <a:t>json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+ "&lt;/b&gt;"); 	</a:t>
            </a:r>
            <a:r>
              <a:rPr lang="en-IN" dirty="0">
                <a:solidFill>
                  <a:srgbClr val="FFC000"/>
                </a:solidFill>
              </a:rPr>
              <a:t>$("button")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.click(function() { 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$("#p2")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.html("&lt;b&gt; Name: &lt;/b&gt;" + </a:t>
            </a:r>
            <a:r>
              <a:rPr lang="en-IN" dirty="0">
                <a:solidFill>
                  <a:srgbClr val="00B050"/>
                </a:solidFill>
              </a:rPr>
              <a:t>emp.name 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+ "&lt;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br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&gt; &lt;b&gt; Age: &lt;/b&gt;" + </a:t>
            </a:r>
            <a:r>
              <a:rPr lang="en-IN" dirty="0" err="1">
                <a:solidFill>
                  <a:srgbClr val="00B050"/>
                </a:solidFill>
              </a:rPr>
              <a:t>emp.age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); 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});  	});  </a:t>
            </a:r>
          </a:p>
          <a:p>
            <a:pPr marL="0" indent="0">
              <a:buNone/>
            </a:pP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&lt;/script&gt;</a:t>
            </a:r>
            <a:r>
              <a:rPr lang="en-IN" dirty="0"/>
              <a:t>	&lt;/body&gt;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2686282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FB9A-8EDF-1E15-E481-96CF3D428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JSON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52EF8-CA9E-28F2-0B1C-B145C146C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Arrays in JSON are almost the same as arrays in JavaScript. </a:t>
            </a:r>
          </a:p>
          <a:p>
            <a:r>
              <a:rPr lang="en-IN" sz="2400" dirty="0"/>
              <a:t>JSON array literal  </a:t>
            </a:r>
            <a:r>
              <a:rPr lang="en-IN" sz="2400" dirty="0">
                <a:solidFill>
                  <a:srgbClr val="FF0000"/>
                </a:solidFill>
              </a:rPr>
              <a:t>["Ford", "BMW", "Fiat"]</a:t>
            </a:r>
          </a:p>
          <a:p>
            <a:pPr marL="0" indent="0">
              <a:buNone/>
            </a:pPr>
            <a:r>
              <a:rPr lang="en-IN" sz="2400" dirty="0"/>
              <a:t> </a:t>
            </a:r>
          </a:p>
          <a:p>
            <a:r>
              <a:rPr lang="en-IN" sz="2400" dirty="0"/>
              <a:t> create a JavaScript array by parsing a JSON string</a:t>
            </a:r>
          </a:p>
          <a:p>
            <a:pPr marL="0" indent="0">
              <a:buNone/>
            </a:pPr>
            <a:r>
              <a:rPr lang="en-IN" sz="2400" dirty="0"/>
              <a:t> 		</a:t>
            </a:r>
            <a:r>
              <a:rPr lang="en-IN" sz="2400" dirty="0" err="1">
                <a:solidFill>
                  <a:srgbClr val="FFC000"/>
                </a:solidFill>
              </a:rPr>
              <a:t>myJSON</a:t>
            </a:r>
            <a:r>
              <a:rPr lang="en-IN" sz="2400" dirty="0">
                <a:solidFill>
                  <a:srgbClr val="FFC000"/>
                </a:solidFill>
              </a:rPr>
              <a:t> = '["Ford", "BMW", "Fiat"]’;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C000"/>
                </a:solidFill>
              </a:rPr>
              <a:t>		</a:t>
            </a:r>
            <a:r>
              <a:rPr lang="en-IN" sz="2400" dirty="0" err="1">
                <a:solidFill>
                  <a:srgbClr val="FFC000"/>
                </a:solidFill>
              </a:rPr>
              <a:t>myArray</a:t>
            </a:r>
            <a:r>
              <a:rPr lang="en-IN" sz="2400" dirty="0">
                <a:solidFill>
                  <a:srgbClr val="FFC000"/>
                </a:solidFill>
              </a:rPr>
              <a:t> = </a:t>
            </a:r>
            <a:r>
              <a:rPr lang="en-IN" sz="2400" dirty="0" err="1">
                <a:solidFill>
                  <a:srgbClr val="FFC000"/>
                </a:solidFill>
              </a:rPr>
              <a:t>JSON.parse</a:t>
            </a:r>
            <a:r>
              <a:rPr lang="en-IN" sz="2400" dirty="0">
                <a:solidFill>
                  <a:srgbClr val="FFC000"/>
                </a:solidFill>
              </a:rPr>
              <a:t>(</a:t>
            </a:r>
            <a:r>
              <a:rPr lang="en-IN" sz="2400" dirty="0" err="1">
                <a:solidFill>
                  <a:srgbClr val="FFC000"/>
                </a:solidFill>
              </a:rPr>
              <a:t>myJSON</a:t>
            </a:r>
            <a:r>
              <a:rPr lang="en-IN" sz="2400" dirty="0">
                <a:solidFill>
                  <a:srgbClr val="FFC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38650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A598-4DEA-FD67-B30C-FD69C301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9.1 JSON array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281A-2AF4-55D9-1B1B-ABEB1CB12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2096064"/>
            <a:ext cx="10902008" cy="41523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&lt;p </a:t>
            </a:r>
            <a:r>
              <a:rPr lang="en-IN" sz="2400" dirty="0">
                <a:solidFill>
                  <a:srgbClr val="92D050"/>
                </a:solidFill>
              </a:rPr>
              <a:t>id="demo"</a:t>
            </a:r>
            <a:r>
              <a:rPr lang="en-IN" sz="2400" dirty="0"/>
              <a:t>&gt;&lt;/p&gt;</a:t>
            </a:r>
          </a:p>
          <a:p>
            <a:pPr marL="0" indent="0">
              <a:buNone/>
            </a:pPr>
            <a:r>
              <a:rPr lang="en-IN" sz="2400" dirty="0"/>
              <a:t>&lt;script&gt;</a:t>
            </a:r>
          </a:p>
          <a:p>
            <a:pPr marL="0" indent="0">
              <a:buNone/>
            </a:pP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myJSON</a:t>
            </a:r>
            <a:r>
              <a:rPr lang="en-IN" sz="2400" dirty="0"/>
              <a:t> = '{"</a:t>
            </a:r>
            <a:r>
              <a:rPr lang="en-IN" sz="2400" dirty="0" err="1"/>
              <a:t>name":"John</a:t>
            </a:r>
            <a:r>
              <a:rPr lang="en-IN" sz="2400" dirty="0"/>
              <a:t>", "age":30, </a:t>
            </a:r>
            <a:r>
              <a:rPr lang="en-IN" sz="2400" dirty="0">
                <a:solidFill>
                  <a:srgbClr val="FFC000"/>
                </a:solidFill>
              </a:rPr>
              <a:t>"cars":["Ford", "BMW", "Fiat"]</a:t>
            </a:r>
            <a:r>
              <a:rPr lang="en-IN" sz="2400" dirty="0"/>
              <a:t>}';</a:t>
            </a:r>
          </a:p>
          <a:p>
            <a:pPr marL="0" indent="0">
              <a:buNone/>
            </a:pPr>
            <a:r>
              <a:rPr lang="en-IN" sz="2400" dirty="0" err="1"/>
              <a:t>const</a:t>
            </a:r>
            <a:r>
              <a:rPr lang="en-IN" sz="2400" dirty="0"/>
              <a:t> </a:t>
            </a:r>
            <a:r>
              <a:rPr lang="en-IN" sz="2400" dirty="0" err="1"/>
              <a:t>myObj</a:t>
            </a:r>
            <a:r>
              <a:rPr lang="en-IN" sz="2400" dirty="0"/>
              <a:t> = </a:t>
            </a:r>
            <a:r>
              <a:rPr lang="en-IN" sz="2400" dirty="0" err="1">
                <a:solidFill>
                  <a:srgbClr val="FF0000"/>
                </a:solidFill>
              </a:rPr>
              <a:t>JSON.parse</a:t>
            </a:r>
            <a:r>
              <a:rPr lang="en-IN" sz="2400" dirty="0">
                <a:solidFill>
                  <a:srgbClr val="FFC000"/>
                </a:solidFill>
              </a:rPr>
              <a:t>(</a:t>
            </a:r>
            <a:r>
              <a:rPr lang="en-IN" sz="2400" dirty="0" err="1">
                <a:solidFill>
                  <a:srgbClr val="FFC000"/>
                </a:solidFill>
              </a:rPr>
              <a:t>myJSON</a:t>
            </a:r>
            <a:r>
              <a:rPr lang="en-IN" sz="2400" dirty="0">
                <a:solidFill>
                  <a:srgbClr val="FFC000"/>
                </a:solidFill>
              </a:rPr>
              <a:t>)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 err="1"/>
              <a:t>document.getElementById</a:t>
            </a:r>
            <a:r>
              <a:rPr lang="en-IN" sz="2400" dirty="0"/>
              <a:t>("</a:t>
            </a:r>
            <a:r>
              <a:rPr lang="en-IN" sz="2400" dirty="0">
                <a:solidFill>
                  <a:srgbClr val="92D050"/>
                </a:solidFill>
              </a:rPr>
              <a:t>demo</a:t>
            </a:r>
            <a:r>
              <a:rPr lang="en-IN" sz="2400" dirty="0"/>
              <a:t>").</a:t>
            </a:r>
            <a:r>
              <a:rPr lang="en-IN" sz="2400" dirty="0" err="1"/>
              <a:t>innerHTML</a:t>
            </a:r>
            <a:r>
              <a:rPr lang="en-IN" sz="2400" dirty="0"/>
              <a:t> = </a:t>
            </a:r>
            <a:r>
              <a:rPr lang="en-IN" sz="2400" dirty="0" err="1">
                <a:solidFill>
                  <a:srgbClr val="FFC000"/>
                </a:solidFill>
              </a:rPr>
              <a:t>myObj.cars</a:t>
            </a:r>
            <a:r>
              <a:rPr lang="en-IN" sz="2400" dirty="0">
                <a:solidFill>
                  <a:srgbClr val="FFC000"/>
                </a:solidFill>
              </a:rPr>
              <a:t>[0]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&lt;/script&gt;</a:t>
            </a:r>
          </a:p>
          <a:p>
            <a:pPr marL="0" indent="0">
              <a:buNone/>
            </a:pPr>
            <a:endParaRPr lang="en-IN" sz="2400" dirty="0"/>
          </a:p>
          <a:p>
            <a:pPr marL="0" indent="0" algn="ctr">
              <a:buNone/>
            </a:pPr>
            <a:r>
              <a:rPr lang="en-US" sz="2400" u="sng" dirty="0" err="1"/>
              <a:t>JSON.parse</a:t>
            </a:r>
            <a:r>
              <a:rPr lang="en-US" sz="2400" u="sng" dirty="0"/>
              <a:t>() converts JSON strings to JavaScript objects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32252072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9496-D231-A740-E2F4-EB830F05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Nested JSON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83C3-66BB-21A9-D88E-BA6543BF2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1316"/>
            <a:ext cx="10353762" cy="4973156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Explore JSON nested object at: </a:t>
            </a:r>
            <a:r>
              <a:rPr lang="en-IN" dirty="0">
                <a:hlinkClick r:id="rId2"/>
              </a:rPr>
              <a:t>https://jsoncrack.com/editor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&lt;html&gt;	&lt;head&gt;  </a:t>
            </a:r>
          </a:p>
          <a:p>
            <a:pPr marL="0" indent="0">
              <a:buNone/>
            </a:pPr>
            <a:r>
              <a:rPr lang="en-IN" dirty="0"/>
              <a:t>&lt;script </a:t>
            </a:r>
            <a:r>
              <a:rPr lang="en-IN" dirty="0" err="1"/>
              <a:t>src</a:t>
            </a:r>
            <a:r>
              <a:rPr lang="en-IN" dirty="0"/>
              <a:t> = "https://ajax.googleapis.com/ajax/libs/</a:t>
            </a:r>
            <a:r>
              <a:rPr lang="en-IN" dirty="0" err="1"/>
              <a:t>jquery</a:t>
            </a:r>
            <a:r>
              <a:rPr lang="en-IN" dirty="0"/>
              <a:t>/3.5.1/jquery.min.js"&gt; &lt;/script&gt;	&lt;/head&gt;	&lt;body&gt;		&lt;p id="</a:t>
            </a:r>
            <a:r>
              <a:rPr lang="en-IN" dirty="0">
                <a:solidFill>
                  <a:srgbClr val="FFC000"/>
                </a:solidFill>
              </a:rPr>
              <a:t>demo</a:t>
            </a:r>
            <a:r>
              <a:rPr lang="en-IN" dirty="0"/>
              <a:t>"&gt;&lt;/p&gt;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myJSON</a:t>
            </a:r>
            <a:r>
              <a:rPr lang="en-IN" dirty="0"/>
              <a:t> = '{"</a:t>
            </a:r>
            <a:r>
              <a:rPr lang="en-IN" dirty="0">
                <a:solidFill>
                  <a:srgbClr val="FF0000"/>
                </a:solidFill>
              </a:rPr>
              <a:t>emp</a:t>
            </a:r>
            <a:r>
              <a:rPr lang="en-IN" dirty="0"/>
              <a:t>": {"</a:t>
            </a:r>
            <a:r>
              <a:rPr lang="en-IN" dirty="0">
                <a:solidFill>
                  <a:srgbClr val="FF0000"/>
                </a:solidFill>
              </a:rPr>
              <a:t>Aman</a:t>
            </a:r>
            <a:r>
              <a:rPr lang="en-IN" dirty="0"/>
              <a:t>":{"age": 30,"</a:t>
            </a:r>
            <a:r>
              <a:rPr lang="en-IN" dirty="0">
                <a:solidFill>
                  <a:srgbClr val="FF0000"/>
                </a:solidFill>
              </a:rPr>
              <a:t>state</a:t>
            </a:r>
            <a:r>
              <a:rPr lang="en-IN" dirty="0"/>
              <a:t>":"Punjab"},"Amit":{"age": 25,"state": "HP"}}}'; </a:t>
            </a:r>
          </a:p>
          <a:p>
            <a:pPr marL="0" indent="0">
              <a:buNone/>
            </a:pPr>
            <a:r>
              <a:rPr lang="en-IN" i="1" u="sng" dirty="0" err="1"/>
              <a:t>const</a:t>
            </a:r>
            <a:r>
              <a:rPr lang="en-IN" i="1" u="sng" dirty="0"/>
              <a:t> </a:t>
            </a:r>
            <a:r>
              <a:rPr lang="en-IN" i="1" u="sng" dirty="0">
                <a:solidFill>
                  <a:srgbClr val="FF0000"/>
                </a:solidFill>
              </a:rPr>
              <a:t>data</a:t>
            </a:r>
            <a:r>
              <a:rPr lang="en-IN" i="1" u="sng" dirty="0"/>
              <a:t> </a:t>
            </a:r>
            <a:r>
              <a:rPr lang="en-IN" i="1" u="sng" dirty="0">
                <a:solidFill>
                  <a:srgbClr val="00B050"/>
                </a:solidFill>
              </a:rPr>
              <a:t>= </a:t>
            </a:r>
            <a:r>
              <a:rPr lang="en-IN" i="1" u="sng" dirty="0" err="1">
                <a:solidFill>
                  <a:srgbClr val="00B050"/>
                </a:solidFill>
              </a:rPr>
              <a:t>JSON.parse</a:t>
            </a:r>
            <a:r>
              <a:rPr lang="en-IN" i="1" u="sng" dirty="0"/>
              <a:t>(</a:t>
            </a:r>
            <a:r>
              <a:rPr lang="en-IN" i="1" u="sng" dirty="0" err="1"/>
              <a:t>myJSON</a:t>
            </a:r>
            <a:r>
              <a:rPr lang="en-IN" i="1" u="sng" dirty="0"/>
              <a:t>);</a:t>
            </a: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</a:t>
            </a:r>
            <a:r>
              <a:rPr lang="en-IN" dirty="0">
                <a:solidFill>
                  <a:srgbClr val="FFC000"/>
                </a:solidFill>
              </a:rPr>
              <a:t>demo</a:t>
            </a:r>
            <a:r>
              <a:rPr lang="en-IN" dirty="0"/>
              <a:t>").</a:t>
            </a:r>
            <a:r>
              <a:rPr lang="en-IN" dirty="0" err="1">
                <a:solidFill>
                  <a:srgbClr val="00B0F0"/>
                </a:solidFill>
              </a:rPr>
              <a:t>innerText</a:t>
            </a:r>
            <a:r>
              <a:rPr lang="en-IN" dirty="0"/>
              <a:t>  = </a:t>
            </a:r>
            <a:r>
              <a:rPr lang="en-IN" dirty="0" err="1">
                <a:solidFill>
                  <a:srgbClr val="FF0000"/>
                </a:solidFill>
              </a:rPr>
              <a:t>data.emp.Aman.state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		&lt;/body&gt;  &lt;/html&gt;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3757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0D61-6802-C81F-1BEF-39AFC15A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jQuery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2A517-D46A-80B7-167D-4C446F453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2870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Tailor-made for selecting HTML elements &amp;</a:t>
            </a:r>
          </a:p>
          <a:p>
            <a:pPr marL="0" indent="0" algn="ctr">
              <a:buNone/>
            </a:pPr>
            <a:r>
              <a:rPr lang="en-US" dirty="0"/>
              <a:t> performing some action on the element(s).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Basic syntax is: </a:t>
            </a:r>
            <a:r>
              <a:rPr lang="en-US" sz="4800" b="1" dirty="0">
                <a:solidFill>
                  <a:srgbClr val="FF0000"/>
                </a:solidFill>
              </a:rPr>
              <a:t>$(selector).action()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$</a:t>
            </a:r>
            <a:r>
              <a:rPr lang="en-US" dirty="0"/>
              <a:t> sign to define/access jQuery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(selector) </a:t>
            </a:r>
            <a:r>
              <a:rPr lang="en-US" dirty="0"/>
              <a:t>to "query (or find)" HTML elements</a:t>
            </a:r>
          </a:p>
          <a:p>
            <a:r>
              <a:rPr lang="en-US" dirty="0"/>
              <a:t>A jQuery </a:t>
            </a:r>
            <a:r>
              <a:rPr lang="en-US" b="1" dirty="0">
                <a:solidFill>
                  <a:srgbClr val="FF0000"/>
                </a:solidFill>
              </a:rPr>
              <a:t>action() </a:t>
            </a:r>
            <a:r>
              <a:rPr lang="en-US" dirty="0"/>
              <a:t>to be performed on the element(s)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445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25B08-F481-73EF-B6AB-A0308EF8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11. Conversion of JSON object to string &amp; string to JSON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AFE1F-E25E-AE2C-C144-D45ECBBB2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033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>
                <a:solidFill>
                  <a:srgbClr val="00B0F0"/>
                </a:solidFill>
              </a:rPr>
              <a:t>myJSON</a:t>
            </a:r>
            <a:r>
              <a:rPr lang="en-IN" dirty="0"/>
              <a:t> = '{"emp": {"Aman":{"age": 30,"state":"Punjab"},"Amit":{"age": 25,"state": "HP"}}}’; 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</a:t>
            </a:r>
            <a:r>
              <a:rPr lang="en-IN" sz="2000" dirty="0" err="1"/>
              <a:t>myObj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FF0000"/>
                </a:solidFill>
              </a:rPr>
              <a:t>JSON.parse</a:t>
            </a:r>
            <a:r>
              <a:rPr lang="en-IN" sz="2000" dirty="0">
                <a:solidFill>
                  <a:srgbClr val="FFC000"/>
                </a:solidFill>
              </a:rPr>
              <a:t>(</a:t>
            </a:r>
            <a:r>
              <a:rPr lang="en-IN" sz="2000" dirty="0" err="1">
                <a:solidFill>
                  <a:srgbClr val="00B0F0"/>
                </a:solidFill>
              </a:rPr>
              <a:t>myJSON</a:t>
            </a:r>
            <a:r>
              <a:rPr lang="en-IN" sz="2000" dirty="0">
                <a:solidFill>
                  <a:srgbClr val="FFC000"/>
                </a:solidFill>
              </a:rPr>
              <a:t>)</a:t>
            </a:r>
            <a:r>
              <a:rPr lang="en-IN" sz="2000" dirty="0"/>
              <a:t>; 	</a:t>
            </a:r>
            <a:r>
              <a:rPr lang="en-IN" sz="2000" dirty="0">
                <a:solidFill>
                  <a:srgbClr val="FFC000"/>
                </a:solidFill>
              </a:rPr>
              <a:t>//</a:t>
            </a:r>
            <a:r>
              <a:rPr lang="en-US" sz="2000" dirty="0">
                <a:solidFill>
                  <a:srgbClr val="FFC000"/>
                </a:solidFill>
              </a:rPr>
              <a:t> converts JSON strings to JavaScript objects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data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= </a:t>
            </a:r>
            <a:r>
              <a:rPr lang="en-IN" dirty="0" err="1">
                <a:solidFill>
                  <a:srgbClr val="FF0000"/>
                </a:solidFill>
              </a:rPr>
              <a:t>JSON.stringify</a:t>
            </a:r>
            <a:r>
              <a:rPr lang="en-IN" dirty="0"/>
              <a:t>(</a:t>
            </a:r>
            <a:r>
              <a:rPr lang="en-IN" sz="2000" dirty="0" err="1">
                <a:solidFill>
                  <a:srgbClr val="00B0F0"/>
                </a:solidFill>
              </a:rPr>
              <a:t>myObj</a:t>
            </a:r>
            <a:r>
              <a:rPr lang="en-IN" dirty="0"/>
              <a:t>);	</a:t>
            </a:r>
            <a:r>
              <a:rPr lang="en-IN" dirty="0">
                <a:solidFill>
                  <a:srgbClr val="FFC000"/>
                </a:solidFill>
              </a:rPr>
              <a:t>//</a:t>
            </a:r>
            <a:r>
              <a:rPr lang="en-US" dirty="0">
                <a:solidFill>
                  <a:srgbClr val="FFC000"/>
                </a:solidFill>
              </a:rPr>
              <a:t> converts JavaScript objects to JSON strings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 err="1"/>
              <a:t>document.getElementById</a:t>
            </a:r>
            <a:r>
              <a:rPr lang="en-IN" dirty="0"/>
              <a:t>("demo").</a:t>
            </a:r>
            <a:r>
              <a:rPr lang="en-IN" dirty="0" err="1"/>
              <a:t>innerText</a:t>
            </a:r>
            <a:r>
              <a:rPr lang="en-IN" dirty="0"/>
              <a:t>  = </a:t>
            </a:r>
            <a:r>
              <a:rPr lang="en-IN" dirty="0">
                <a:solidFill>
                  <a:srgbClr val="00B0F0"/>
                </a:solidFill>
              </a:rPr>
              <a:t>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 algn="ctr">
              <a:buNone/>
            </a:pPr>
            <a:r>
              <a:rPr lang="en-US" b="1" u="sng" dirty="0" err="1"/>
              <a:t>JSON.stringify</a:t>
            </a:r>
            <a:r>
              <a:rPr lang="en-US" b="1" u="sng" dirty="0"/>
              <a:t>() converts JavaScript objects to JSON strings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1132267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645C-E8AE-608F-6F0E-03393C2C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4253-5B06-C4F9-D24A-6EF7D369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738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415D-EE4B-6979-97DF-5E828B9A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453C7-4060-6551-B265-8CC5F748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100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3B1E-A923-A765-4C69-C3DA400D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B522-1E44-004B-58C2-F3B0167BE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60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6370-0F9A-48BD-7A55-8AEC9448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Document Ready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36D7-EFAE-5875-FB2B-6365F2F2B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jQuery methods is  inside a document ready event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600" dirty="0"/>
              <a:t> </a:t>
            </a:r>
            <a:r>
              <a:rPr lang="en-US" sz="3600" dirty="0">
                <a:solidFill>
                  <a:srgbClr val="FF0000"/>
                </a:solidFill>
              </a:rPr>
              <a:t>$(document).ready</a:t>
            </a:r>
            <a:r>
              <a:rPr lang="en-US" sz="3600" dirty="0"/>
              <a:t>(function()</a:t>
            </a:r>
            <a:r>
              <a:rPr lang="en-US" sz="3600" dirty="0">
                <a:solidFill>
                  <a:srgbClr val="00B050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FFC000"/>
                </a:solidFill>
              </a:rPr>
              <a:t>// jQuery methods go here...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00B050"/>
                </a:solidFill>
              </a:rPr>
              <a:t>}</a:t>
            </a:r>
            <a:r>
              <a:rPr lang="en-US" sz="3600" dirty="0"/>
              <a:t>);</a:t>
            </a:r>
          </a:p>
          <a:p>
            <a:r>
              <a:rPr lang="en-US" dirty="0"/>
              <a:t>to prevent execution of jQuery code before the document loads.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303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F692-282E-F8CC-4F27-D1B67426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609600"/>
            <a:ext cx="10353761" cy="1326321"/>
          </a:xfrm>
        </p:spPr>
        <p:txBody>
          <a:bodyPr/>
          <a:lstStyle/>
          <a:p>
            <a:r>
              <a:rPr lang="en-IN" dirty="0"/>
              <a:t>2. </a:t>
            </a:r>
            <a:r>
              <a:rPr lang="en-US" dirty="0"/>
              <a:t>jQuery Events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EB18D7-03A2-DB1A-C678-CEE36D70A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00085"/>
              </p:ext>
            </p:extLst>
          </p:nvPr>
        </p:nvGraphicFramePr>
        <p:xfrm>
          <a:off x="1032387" y="2090707"/>
          <a:ext cx="9043710" cy="1752600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745646">
                  <a:extLst>
                    <a:ext uri="{9D8B030D-6E8A-4147-A177-3AD203B41FA5}">
                      <a16:colId xmlns:a16="http://schemas.microsoft.com/office/drawing/2014/main" val="3887230082"/>
                    </a:ext>
                  </a:extLst>
                </a:gridCol>
                <a:gridCol w="2319009">
                  <a:extLst>
                    <a:ext uri="{9D8B030D-6E8A-4147-A177-3AD203B41FA5}">
                      <a16:colId xmlns:a16="http://schemas.microsoft.com/office/drawing/2014/main" val="2885595498"/>
                    </a:ext>
                  </a:extLst>
                </a:gridCol>
                <a:gridCol w="1533832">
                  <a:extLst>
                    <a:ext uri="{9D8B030D-6E8A-4147-A177-3AD203B41FA5}">
                      <a16:colId xmlns:a16="http://schemas.microsoft.com/office/drawing/2014/main" val="4018750627"/>
                    </a:ext>
                  </a:extLst>
                </a:gridCol>
                <a:gridCol w="3445223">
                  <a:extLst>
                    <a:ext uri="{9D8B030D-6E8A-4147-A177-3AD203B41FA5}">
                      <a16:colId xmlns:a16="http://schemas.microsoft.com/office/drawing/2014/main" val="14926857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Mouse Events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Keyboard Events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Form Events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solidFill>
                            <a:srgbClr val="00B050"/>
                          </a:solidFill>
                          <a:effectLst/>
                        </a:rPr>
                        <a:t>Document/Window Events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2947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click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keypress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submit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load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52796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dblclick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keydown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change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resize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09932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mouseenter</a:t>
                      </a:r>
                      <a:endParaRPr lang="en-IN" dirty="0">
                        <a:effectLst/>
                      </a:endParaRP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keyup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focus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scroll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926193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mouseleave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 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blur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unload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2835545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34B97F-FE03-9130-36AF-486F932CCFFD}"/>
              </a:ext>
            </a:extLst>
          </p:cNvPr>
          <p:cNvSpPr txBox="1"/>
          <p:nvPr/>
        </p:nvSpPr>
        <p:spPr>
          <a:xfrm>
            <a:off x="771341" y="1566589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Common DOM events: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6C1856-792B-365D-601C-EAF7787DBB1B}"/>
              </a:ext>
            </a:extLst>
          </p:cNvPr>
          <p:cNvSpPr txBox="1"/>
          <p:nvPr/>
        </p:nvSpPr>
        <p:spPr>
          <a:xfrm>
            <a:off x="1032387" y="5227992"/>
            <a:ext cx="91852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Refer the link for detail implementation: </a:t>
            </a:r>
            <a:r>
              <a:rPr lang="en-IN" dirty="0">
                <a:hlinkClick r:id="rId2"/>
              </a:rPr>
              <a:t>https://www.geeksforgeeks.org/jquery-events/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0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86C7-9B90-1DD1-DDBF-04C5804C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  <a:effectLst/>
              </a:rPr>
              <a:t>2.1 Mouse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10A93-60FC-8F02-C91F-63ADFE61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Buy Portronics Toad IV Blue Wireless ...">
            <a:extLst>
              <a:ext uri="{FF2B5EF4-FFF2-40B4-BE49-F238E27FC236}">
                <a16:creationId xmlns:a16="http://schemas.microsoft.com/office/drawing/2014/main" id="{00281D85-198D-912C-B966-EBB4E5B0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092" y="2221753"/>
            <a:ext cx="3335439" cy="333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27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19903</TotalTime>
  <Words>4104</Words>
  <Application>Microsoft Office PowerPoint</Application>
  <PresentationFormat>Widescreen</PresentationFormat>
  <Paragraphs>523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Bookman Old Style</vt:lpstr>
      <vt:lpstr>Calibri</vt:lpstr>
      <vt:lpstr>Rockwell</vt:lpstr>
      <vt:lpstr>Times New Roman</vt:lpstr>
      <vt:lpstr>Damask</vt:lpstr>
      <vt:lpstr>INT 219:  FRONT END WEB DEVELOPER   UNIT III  Working with jQuery and JSON</vt:lpstr>
      <vt:lpstr>Table of content</vt:lpstr>
      <vt:lpstr>1. Basics of jQuery</vt:lpstr>
      <vt:lpstr>PowerPoint Presentation</vt:lpstr>
      <vt:lpstr>PowerPoint Presentation</vt:lpstr>
      <vt:lpstr>The jQuery syntax</vt:lpstr>
      <vt:lpstr>The Document Ready Event</vt:lpstr>
      <vt:lpstr>2. jQuery Events</vt:lpstr>
      <vt:lpstr>2.1 Mouse Events</vt:lpstr>
      <vt:lpstr>click()</vt:lpstr>
      <vt:lpstr>Dbl click</vt:lpstr>
      <vt:lpstr>Mouse enter</vt:lpstr>
      <vt:lpstr>Mouse leave</vt:lpstr>
      <vt:lpstr>Mouse Down</vt:lpstr>
      <vt:lpstr>Mouse up</vt:lpstr>
      <vt:lpstr>hover()</vt:lpstr>
      <vt:lpstr>2.2 Keyboard Events</vt:lpstr>
      <vt:lpstr>keypress</vt:lpstr>
      <vt:lpstr>keydown</vt:lpstr>
      <vt:lpstr>keyup</vt:lpstr>
      <vt:lpstr>2.3 Form Events</vt:lpstr>
      <vt:lpstr>submit</vt:lpstr>
      <vt:lpstr>focus() , blur()</vt:lpstr>
      <vt:lpstr>change</vt:lpstr>
      <vt:lpstr>2.4 Document/Window Events</vt:lpstr>
      <vt:lpstr>jQuery load() Method</vt:lpstr>
      <vt:lpstr>load</vt:lpstr>
      <vt:lpstr>resize</vt:lpstr>
      <vt:lpstr>scroll</vt:lpstr>
      <vt:lpstr>unload</vt:lpstr>
      <vt:lpstr>PowerPoint Presentation</vt:lpstr>
      <vt:lpstr>3. Benefits of using CDN</vt:lpstr>
      <vt:lpstr>PowerPoint Presentation</vt:lpstr>
      <vt:lpstr>PowerPoint Presentation</vt:lpstr>
      <vt:lpstr>4. jQuery Selectors</vt:lpstr>
      <vt:lpstr>PowerPoint Presentation</vt:lpstr>
      <vt:lpstr>PowerPoint Presentation</vt:lpstr>
      <vt:lpstr>PowerPoint Presentation</vt:lpstr>
      <vt:lpstr>5. jQuery input vs :input</vt:lpstr>
      <vt:lpstr>5. jQuery input vs :input</vt:lpstr>
      <vt:lpstr>PowerPoint Presentation</vt:lpstr>
      <vt:lpstr>PowerPoint Presentation</vt:lpstr>
      <vt:lpstr>6 jQuery DOM manipulation methods</vt:lpstr>
      <vt:lpstr>PowerPoint Presentation</vt:lpstr>
      <vt:lpstr>PowerPoint Presentation</vt:lpstr>
      <vt:lpstr>PowerPoint Presentation</vt:lpstr>
      <vt:lpstr>replaceAll()</vt:lpstr>
      <vt:lpstr>wraps specified HTML element(s)</vt:lpstr>
      <vt:lpstr>7 jQuery Elements</vt:lpstr>
      <vt:lpstr>PowerPoint Presentation</vt:lpstr>
      <vt:lpstr>PowerPoint Presentation</vt:lpstr>
      <vt:lpstr>8 Working with JSON Objects</vt:lpstr>
      <vt:lpstr>8.1 about JSON</vt:lpstr>
      <vt:lpstr>8.2 JSON rules</vt:lpstr>
      <vt:lpstr>8.3 JSON syntax</vt:lpstr>
      <vt:lpstr>8.4 Working with JSON Objects exe </vt:lpstr>
      <vt:lpstr>9. JSON Arrays</vt:lpstr>
      <vt:lpstr>9.1 JSON array implementation</vt:lpstr>
      <vt:lpstr>10. Nested JSON object</vt:lpstr>
      <vt:lpstr>11. Conversion of JSON object to string &amp; string to JSON object</vt:lpstr>
      <vt:lpstr>PowerPoint Presentation</vt:lpstr>
      <vt:lpstr>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117</cp:revision>
  <dcterms:created xsi:type="dcterms:W3CDTF">2024-12-24T10:00:35Z</dcterms:created>
  <dcterms:modified xsi:type="dcterms:W3CDTF">2025-01-10T06:13:53Z</dcterms:modified>
</cp:coreProperties>
</file>