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9" r:id="rId7"/>
    <p:sldId id="295" r:id="rId8"/>
    <p:sldId id="296" r:id="rId9"/>
    <p:sldId id="270" r:id="rId10"/>
    <p:sldId id="292" r:id="rId11"/>
    <p:sldId id="261" r:id="rId12"/>
    <p:sldId id="262" r:id="rId13"/>
    <p:sldId id="263" r:id="rId14"/>
    <p:sldId id="264" r:id="rId15"/>
    <p:sldId id="293" r:id="rId16"/>
    <p:sldId id="265" r:id="rId17"/>
    <p:sldId id="266" r:id="rId18"/>
    <p:sldId id="294" r:id="rId19"/>
    <p:sldId id="297" r:id="rId20"/>
    <p:sldId id="267" r:id="rId21"/>
    <p:sldId id="268" r:id="rId22"/>
    <p:sldId id="271" r:id="rId23"/>
    <p:sldId id="272" r:id="rId24"/>
    <p:sldId id="303" r:id="rId25"/>
    <p:sldId id="273" r:id="rId26"/>
    <p:sldId id="274" r:id="rId27"/>
    <p:sldId id="276" r:id="rId28"/>
    <p:sldId id="277" r:id="rId29"/>
    <p:sldId id="278" r:id="rId30"/>
    <p:sldId id="279" r:id="rId31"/>
    <p:sldId id="284" r:id="rId32"/>
    <p:sldId id="280" r:id="rId33"/>
    <p:sldId id="304" r:id="rId34"/>
    <p:sldId id="281" r:id="rId35"/>
    <p:sldId id="282" r:id="rId36"/>
    <p:sldId id="283" r:id="rId37"/>
    <p:sldId id="285" r:id="rId38"/>
    <p:sldId id="286" r:id="rId39"/>
    <p:sldId id="287" r:id="rId40"/>
    <p:sldId id="290" r:id="rId41"/>
    <p:sldId id="291" r:id="rId42"/>
    <p:sldId id="306" r:id="rId43"/>
    <p:sldId id="288" r:id="rId44"/>
    <p:sldId id="289" r:id="rId45"/>
    <p:sldId id="311" r:id="rId46"/>
    <p:sldId id="312" r:id="rId47"/>
    <p:sldId id="307" r:id="rId48"/>
    <p:sldId id="308" r:id="rId49"/>
    <p:sldId id="309" r:id="rId50"/>
    <p:sldId id="315" r:id="rId51"/>
    <p:sldId id="317" r:id="rId52"/>
    <p:sldId id="328" r:id="rId53"/>
    <p:sldId id="300" r:id="rId54"/>
    <p:sldId id="310" r:id="rId55"/>
    <p:sldId id="313" r:id="rId56"/>
    <p:sldId id="314" r:id="rId57"/>
    <p:sldId id="316" r:id="rId58"/>
    <p:sldId id="318" r:id="rId59"/>
    <p:sldId id="319" r:id="rId60"/>
    <p:sldId id="320" r:id="rId61"/>
    <p:sldId id="321" r:id="rId62"/>
    <p:sldId id="322" r:id="rId63"/>
    <p:sldId id="323" r:id="rId64"/>
    <p:sldId id="325" r:id="rId65"/>
    <p:sldId id="298" r:id="rId66"/>
    <p:sldId id="326" r:id="rId67"/>
    <p:sldId id="327" r:id="rId68"/>
    <p:sldId id="299" r:id="rId69"/>
    <p:sldId id="329" r:id="rId70"/>
    <p:sldId id="330" r:id="rId71"/>
    <p:sldId id="331" r:id="rId72"/>
    <p:sldId id="301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38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FD6CE-BF15-4C95-B3C0-70A79D4C2E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7A1C7-2870-4ED8-8474-BB544C135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7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7A1C7-2870-4ED8-8474-BB544C135C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8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7A1C7-2870-4ED8-8474-BB544C135C7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4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7A1C7-2870-4ED8-8474-BB544C135C7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6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4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53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25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62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136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6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3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7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6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7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1C93EF-DAB3-4C00-812C-B0DF023AD05A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B53E82A-0879-4283-A756-511DED6B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2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zoom_hover.asp" TargetMode="External"/><Relationship Id="rId2" Type="http://schemas.openxmlformats.org/officeDocument/2006/relationships/hyperlink" Target="https://www.w3schools.com/w3css/w3css_animate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D9D5-07A5-02EF-1CC7-3B56E654B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UNIT 1</a:t>
            </a:r>
            <a:br>
              <a:rPr lang="en-IN" dirty="0"/>
            </a:br>
            <a:r>
              <a:rPr lang="en-US" dirty="0"/>
              <a:t>INT219:FRONT END WEB DEVELOPER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8A0B-4554-183D-4BBA-6E725BA86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52" y="5607689"/>
            <a:ext cx="3524648" cy="810583"/>
          </a:xfrm>
        </p:spPr>
        <p:txBody>
          <a:bodyPr/>
          <a:lstStyle/>
          <a:p>
            <a:r>
              <a:rPr lang="en-IN" dirty="0" err="1"/>
              <a:t>Amanpal</a:t>
            </a:r>
            <a:r>
              <a:rPr lang="en-IN" dirty="0"/>
              <a:t> Singh </a:t>
            </a:r>
            <a:r>
              <a:rPr lang="en-IN" dirty="0" err="1"/>
              <a:t>Rayat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0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5BA4-8B9D-C8B0-E7C5-6B9BC529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vs Dynamic websites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DBBB6E-4166-88CD-6EF0-91D088B8A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3352"/>
              </p:ext>
            </p:extLst>
          </p:nvPr>
        </p:nvGraphicFramePr>
        <p:xfrm>
          <a:off x="913794" y="1731963"/>
          <a:ext cx="10353762" cy="445114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176881">
                  <a:extLst>
                    <a:ext uri="{9D8B030D-6E8A-4147-A177-3AD203B41FA5}">
                      <a16:colId xmlns:a16="http://schemas.microsoft.com/office/drawing/2014/main" val="2170110848"/>
                    </a:ext>
                  </a:extLst>
                </a:gridCol>
                <a:gridCol w="5176881">
                  <a:extLst>
                    <a:ext uri="{9D8B030D-6E8A-4147-A177-3AD203B41FA5}">
                      <a16:colId xmlns:a16="http://schemas.microsoft.com/office/drawing/2014/main" val="3780869188"/>
                    </a:ext>
                  </a:extLst>
                </a:gridCol>
              </a:tblGrid>
              <a:tr h="1723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00B0F0"/>
                          </a:solidFill>
                          <a:effectLst/>
                        </a:rPr>
                        <a:t>Static Website</a:t>
                      </a:r>
                    </a:p>
                  </a:txBody>
                  <a:tcPr marL="22206" marR="22206" marT="22206" marB="222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00B0F0"/>
                          </a:solidFill>
                          <a:effectLst/>
                        </a:rPr>
                        <a:t>Dynamic Website</a:t>
                      </a:r>
                    </a:p>
                  </a:txBody>
                  <a:tcPr marL="22206" marR="22206" marT="22206" marB="22206"/>
                </a:tc>
                <a:extLst>
                  <a:ext uri="{0D108BD9-81ED-4DB2-BD59-A6C34878D82A}">
                    <a16:rowId xmlns:a16="http://schemas.microsoft.com/office/drawing/2014/main" val="342625454"/>
                  </a:ext>
                </a:extLst>
              </a:tr>
              <a:tr h="54715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Prebuilt content is same every time the page is loaded.</a:t>
                      </a:r>
                    </a:p>
                  </a:txBody>
                  <a:tcPr marL="17765" marR="17765" marT="17765" marB="1776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Content is generated quickly and changes regularly.</a:t>
                      </a:r>
                    </a:p>
                  </a:txBody>
                  <a:tcPr marL="17765" marR="17765" marT="17765" marB="17765" anchor="ctr"/>
                </a:tc>
                <a:extLst>
                  <a:ext uri="{0D108BD9-81ED-4DB2-BD59-A6C34878D82A}">
                    <a16:rowId xmlns:a16="http://schemas.microsoft.com/office/drawing/2014/main" val="919997715"/>
                  </a:ext>
                </a:extLst>
              </a:tr>
              <a:tr h="105877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It uses the </a:t>
                      </a:r>
                      <a:r>
                        <a:rPr lang="en-US" sz="2000" b="1">
                          <a:effectLst/>
                        </a:rPr>
                        <a:t>HTML </a:t>
                      </a:r>
                      <a:r>
                        <a:rPr lang="en-US" sz="2000">
                          <a:effectLst/>
                        </a:rPr>
                        <a:t>code for developing a website.</a:t>
                      </a:r>
                    </a:p>
                  </a:txBody>
                  <a:tcPr marL="17765" marR="17765" marT="17765" marB="1776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It uses the server-side languages such as </a:t>
                      </a:r>
                      <a:r>
                        <a:rPr lang="en-US" sz="2000" b="1" dirty="0">
                          <a:effectLst/>
                        </a:rPr>
                        <a:t>PHP,SERVLET, JSP, and ASP.NET </a:t>
                      </a:r>
                      <a:r>
                        <a:rPr lang="en-US" sz="2000" dirty="0">
                          <a:effectLst/>
                        </a:rPr>
                        <a:t>etc. for developing a website.</a:t>
                      </a:r>
                    </a:p>
                  </a:txBody>
                  <a:tcPr marL="17765" marR="17765" marT="17765" marB="17765" anchor="ctr"/>
                </a:tc>
                <a:extLst>
                  <a:ext uri="{0D108BD9-81ED-4DB2-BD59-A6C34878D82A}">
                    <a16:rowId xmlns:a16="http://schemas.microsoft.com/office/drawing/2014/main" val="3813927867"/>
                  </a:ext>
                </a:extLst>
              </a:tr>
              <a:tr h="54715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It sends exactly the same response for every request.</a:t>
                      </a:r>
                    </a:p>
                  </a:txBody>
                  <a:tcPr marL="17765" marR="17765" marT="17765" marB="1776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It may generate different HTML for each of the request.</a:t>
                      </a:r>
                    </a:p>
                  </a:txBody>
                  <a:tcPr marL="17765" marR="17765" marT="17765" marB="17765" anchor="ctr"/>
                </a:tc>
                <a:extLst>
                  <a:ext uri="{0D108BD9-81ED-4DB2-BD59-A6C34878D82A}">
                    <a16:rowId xmlns:a16="http://schemas.microsoft.com/office/drawing/2014/main" val="2461588731"/>
                  </a:ext>
                </a:extLst>
              </a:tr>
              <a:tr h="93087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The content is only changed when someone publishes and updates the file (sends it to the web server).</a:t>
                      </a:r>
                    </a:p>
                  </a:txBody>
                  <a:tcPr marL="17765" marR="17765" marT="17765" marB="17765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The page contains "server-side" code which allows the server to generate the unique content when the page is loaded.</a:t>
                      </a:r>
                    </a:p>
                  </a:txBody>
                  <a:tcPr marL="17765" marR="17765" marT="17765" marB="17765" anchor="ctr"/>
                </a:tc>
                <a:extLst>
                  <a:ext uri="{0D108BD9-81ED-4DB2-BD59-A6C34878D82A}">
                    <a16:rowId xmlns:a16="http://schemas.microsoft.com/office/drawing/2014/main" val="704739214"/>
                  </a:ext>
                </a:extLst>
              </a:tr>
              <a:tr h="80296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Flexibility is the main advantage of static website.</a:t>
                      </a:r>
                    </a:p>
                  </a:txBody>
                  <a:tcPr marL="17765" marR="17765" marT="17765" marB="17765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Content Management System (CMS) is the main advantage of dynamic website.</a:t>
                      </a:r>
                    </a:p>
                  </a:txBody>
                  <a:tcPr marL="17765" marR="17765" marT="17765" marB="17765" anchor="ctr"/>
                </a:tc>
                <a:extLst>
                  <a:ext uri="{0D108BD9-81ED-4DB2-BD59-A6C34878D82A}">
                    <a16:rowId xmlns:a16="http://schemas.microsoft.com/office/drawing/2014/main" val="8089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24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1C3A-7742-5E30-EAA1-4C31236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2: Introduction to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5613-DA1A-5089-409A-E437C007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 algn="l">
              <a:spcAft>
                <a:spcPts val="225"/>
              </a:spcAft>
              <a:buNone/>
            </a:pPr>
            <a:r>
              <a:rPr lang="en-US" sz="4000" b="1" i="0" dirty="0">
                <a:solidFill>
                  <a:srgbClr val="00B0F0"/>
                </a:solidFill>
                <a:effectLst/>
                <a:latin typeface="Google Sans Text"/>
              </a:rPr>
              <a:t>What is CSS?</a:t>
            </a:r>
            <a:endParaRPr lang="en-US" sz="4000" b="0" i="0" dirty="0">
              <a:solidFill>
                <a:srgbClr val="00B0F0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Cascading Style Sheets.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Used to style and present HTML elements.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Separates presentation from content.</a:t>
            </a:r>
          </a:p>
          <a:p>
            <a:pPr marL="457200" lvl="1" indent="0" algn="l">
              <a:spcAft>
                <a:spcPts val="225"/>
              </a:spcAft>
              <a:buNone/>
            </a:pPr>
            <a:endParaRPr lang="en-US" sz="36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36900" indent="0" algn="l">
              <a:spcAft>
                <a:spcPts val="225"/>
              </a:spcAft>
              <a:buNone/>
            </a:pPr>
            <a:r>
              <a:rPr lang="en-US" sz="4000" b="1" i="0" dirty="0">
                <a:solidFill>
                  <a:srgbClr val="00B0F0"/>
                </a:solidFill>
                <a:effectLst/>
                <a:latin typeface="Google Sans Text"/>
              </a:rPr>
              <a:t>CSS Selectors:</a:t>
            </a:r>
            <a:endParaRPr lang="en-US" sz="4000" b="0" i="0" dirty="0">
              <a:solidFill>
                <a:srgbClr val="00B0F0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92D050"/>
                </a:solidFill>
                <a:effectLst/>
                <a:latin typeface="Google Sans Text"/>
              </a:rPr>
              <a:t>Element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 selector (e.g., 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, 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h1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92D050"/>
                </a:solidFill>
                <a:effectLst/>
                <a:latin typeface="Google Sans Text"/>
              </a:rPr>
              <a:t>Class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 selector (e.g., 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.my-class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92D050"/>
                </a:solidFill>
                <a:effectLst/>
                <a:latin typeface="Google Sans Text"/>
              </a:rPr>
              <a:t>ID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 selector (e.g., 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#my-id</a:t>
            </a: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).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4163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35E8-9BFF-D2E4-08E5-A44B0A68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710C-45CA-3E7D-C593-955B2CAA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 algn="l">
              <a:lnSpc>
                <a:spcPct val="150000"/>
              </a:lnSpc>
              <a:spcAft>
                <a:spcPts val="225"/>
              </a:spcAft>
              <a:buNone/>
            </a:pPr>
            <a:r>
              <a:rPr lang="en-US" sz="4000" b="1" i="0" dirty="0">
                <a:solidFill>
                  <a:srgbClr val="E2E2E5"/>
                </a:solidFill>
                <a:effectLst/>
                <a:latin typeface="Google Sans Text"/>
              </a:rPr>
              <a:t>CSS Properties:</a:t>
            </a:r>
            <a:endParaRPr lang="en-US" sz="40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color</a:t>
            </a:r>
            <a:endParaRPr lang="en-US" sz="36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font-size</a:t>
            </a:r>
            <a:endParaRPr lang="en-US" sz="36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background-color</a:t>
            </a:r>
            <a:endParaRPr lang="en-US" sz="36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text-align</a:t>
            </a:r>
            <a:endParaRPr lang="en-US" sz="36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E2E2E5"/>
                </a:solidFill>
                <a:effectLst/>
                <a:latin typeface="Google Sans Text"/>
              </a:rPr>
              <a:t>And many more...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3899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06A0-234C-82DC-98CB-F748AEE5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How to Add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71E8-786C-1E1B-1CE7-B357951C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92D050"/>
                </a:solidFill>
                <a:effectLst/>
                <a:latin typeface="Google Sans Text"/>
              </a:rPr>
              <a:t>Inline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 CSS (inside HTML tags using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style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 attribute).</a:t>
            </a:r>
          </a:p>
          <a:p>
            <a:pPr marL="1277550" lvl="2" indent="-514350">
              <a:lnSpc>
                <a:spcPct val="150000"/>
              </a:lnSpc>
              <a:spcAft>
                <a:spcPts val="225"/>
              </a:spcAft>
            </a:pPr>
            <a:r>
              <a:rPr lang="en-US" sz="2600" b="0" i="0" dirty="0">
                <a:solidFill>
                  <a:srgbClr val="E2E2E5"/>
                </a:solidFill>
                <a:effectLst/>
                <a:latin typeface="Google Sans Text"/>
              </a:rPr>
              <a:t>Internal CSS 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Google Sans Text"/>
              </a:rPr>
              <a:t>(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&lt;style&gt;</a:t>
            </a:r>
            <a:r>
              <a:rPr lang="en-US" sz="2600" b="0" i="0" dirty="0">
                <a:solidFill>
                  <a:srgbClr val="FF0000"/>
                </a:solidFill>
                <a:effectLst/>
                <a:latin typeface="Google Sans Text"/>
              </a:rPr>
              <a:t> </a:t>
            </a:r>
            <a:r>
              <a:rPr lang="en-US" sz="2600" b="0" i="0" dirty="0">
                <a:solidFill>
                  <a:srgbClr val="E2E2E5"/>
                </a:solidFill>
                <a:effectLst/>
                <a:latin typeface="Google Sans Text"/>
              </a:rPr>
              <a:t>tag inside the </a:t>
            </a:r>
            <a:r>
              <a:rPr lang="en-US" sz="2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&lt;head&gt;</a:t>
            </a:r>
            <a:r>
              <a:rPr lang="en-US" sz="2600" b="0" i="0" dirty="0">
                <a:solidFill>
                  <a:srgbClr val="E2E2E5"/>
                </a:solidFill>
                <a:effectLst/>
                <a:latin typeface="Google Sans Text"/>
              </a:rPr>
              <a:t>).</a:t>
            </a:r>
          </a:p>
          <a:p>
            <a:pPr marL="971550" lvl="1" indent="-514350" algn="l">
              <a:lnSpc>
                <a:spcPct val="150000"/>
              </a:lnSpc>
              <a:spcAft>
                <a:spcPts val="225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92D050"/>
                </a:solidFill>
                <a:effectLst/>
                <a:latin typeface="Google Sans Text"/>
              </a:rPr>
              <a:t>External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 CSS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 Text"/>
              </a:rPr>
              <a:t>(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css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 Text"/>
              </a:rPr>
              <a:t>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file linked to HTML using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&lt;link&gt;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).</a:t>
            </a:r>
          </a:p>
          <a:p>
            <a:pPr>
              <a:lnSpc>
                <a:spcPct val="150000"/>
              </a:lnSpc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240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6C71-4366-1B9C-4CA5-2AB7C8AD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Demonstration: Styling HTML using Internal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AF65-0CFD-77E5-C082-CFC1DAF6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	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&gt;Styling with CSS&lt;/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lang="en-IN" b="1" i="0" dirty="0" err="1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blue;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text-align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}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font-size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1.2em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IN" b="1" i="0" dirty="0" err="1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green; } &lt;/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&gt;Styled Heading&lt;/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&gt;This paragraph is styled with CSS.&lt;/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245C4-8F8D-B9AB-1525-4F6144EA54BE}"/>
              </a:ext>
            </a:extLst>
          </p:cNvPr>
          <p:cNvSpPr txBox="1"/>
          <p:nvPr/>
        </p:nvSpPr>
        <p:spPr>
          <a:xfrm>
            <a:off x="7928733" y="5608495"/>
            <a:ext cx="392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Type it in notepad:</a:t>
            </a:r>
          </a:p>
          <a:p>
            <a:endParaRPr lang="en-IN" dirty="0">
              <a:solidFill>
                <a:srgbClr val="E2E2E5"/>
              </a:solidFill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Save as .html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Open the file in browser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529B3-900D-BAF2-DF56-9410EC205A6A}"/>
              </a:ext>
            </a:extLst>
          </p:cNvPr>
          <p:cNvSpPr txBox="1"/>
          <p:nvPr/>
        </p:nvSpPr>
        <p:spPr>
          <a:xfrm>
            <a:off x="800837" y="5976846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Unlike pixels (</a:t>
            </a:r>
            <a:r>
              <a:rPr lang="en-IN" dirty="0" err="1"/>
              <a:t>px</a:t>
            </a:r>
            <a:r>
              <a:rPr lang="en-IN" dirty="0"/>
              <a:t>), "</a:t>
            </a:r>
            <a:r>
              <a:rPr lang="en-IN" dirty="0" err="1"/>
              <a:t>em</a:t>
            </a:r>
            <a:r>
              <a:rPr lang="en-IN" dirty="0"/>
              <a:t>" is a relative unit, meaning it scales proportionally based on the parent element's font size</a:t>
            </a:r>
          </a:p>
        </p:txBody>
      </p:sp>
    </p:spTree>
    <p:extLst>
      <p:ext uri="{BB962C8B-B14F-4D97-AF65-F5344CB8AC3E}">
        <p14:creationId xmlns:p14="http://schemas.microsoft.com/office/powerpoint/2010/main" val="419573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7A38-4F32-AD2A-5A0E-9CD6DB34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4. CSS Box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E2C8-029C-7391-EA83-69F3B5B6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 that wraps around every HTML element. </a:t>
            </a:r>
          </a:p>
          <a:p>
            <a:r>
              <a:rPr lang="en-US" dirty="0"/>
              <a:t>consists of: content, padding, borders and margins.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B794C-1DE9-25B8-C59E-4CED471E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57" y="2914282"/>
            <a:ext cx="8174558" cy="35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70B8-6392-1234-27C3-0613CF43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E4EE3-74BD-907B-D81D-F1DE3EF7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6213" lvl="1" indent="0" algn="l">
              <a:spcAft>
                <a:spcPts val="225"/>
              </a:spcAft>
              <a:buNone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Every HTML element is treated as a rectangular box.</a:t>
            </a:r>
          </a:p>
          <a:p>
            <a:pPr marL="459900" indent="-2286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Content - where text and images appear</a:t>
            </a:r>
          </a:p>
          <a:p>
            <a:pPr marL="459900" indent="-2286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Padding - Clears an area around the content. </a:t>
            </a:r>
            <a:b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                - it is transparent</a:t>
            </a:r>
          </a:p>
          <a:p>
            <a:pPr marL="459900" indent="-2286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Border - goes around the padding and content</a:t>
            </a:r>
          </a:p>
          <a:p>
            <a:pPr marL="459900" indent="-22860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Margin - Clears an area outside the border. </a:t>
            </a:r>
            <a:b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              - it is transparent</a:t>
            </a:r>
          </a:p>
        </p:txBody>
      </p:sp>
    </p:spTree>
    <p:extLst>
      <p:ext uri="{BB962C8B-B14F-4D97-AF65-F5344CB8AC3E}">
        <p14:creationId xmlns:p14="http://schemas.microsoft.com/office/powerpoint/2010/main" val="128835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6C2-4C84-2A9A-6E3E-7E5D7FC0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995F-9145-4AD3-80EC-2EEFA823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76" y="1732449"/>
            <a:ext cx="11680723" cy="4058751"/>
          </a:xfrm>
        </p:spPr>
        <p:txBody>
          <a:bodyPr>
            <a:normAutofit/>
          </a:bodyPr>
          <a:lstStyle/>
          <a:p>
            <a:pPr marL="36900" indent="0" algn="l">
              <a:spcAft>
                <a:spcPts val="225"/>
              </a:spcAft>
              <a:buNone/>
            </a:pPr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Border Properties:</a:t>
            </a:r>
            <a:endParaRPr lang="en-US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border-width		border-style	border-color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36900" indent="0" algn="l">
              <a:spcAft>
                <a:spcPts val="225"/>
              </a:spcAft>
              <a:buNone/>
            </a:pPr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Padding Properties:</a:t>
            </a:r>
            <a:endParaRPr lang="en-US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padding-top		padding-right	padding-bottom	padding-left	</a:t>
            </a:r>
            <a:r>
              <a:rPr lang="en-US" sz="1600" b="0" i="0" dirty="0">
                <a:solidFill>
                  <a:srgbClr val="E2E2E5"/>
                </a:solidFill>
                <a:effectLst/>
                <a:latin typeface="Google Sans Text"/>
              </a:rPr>
              <a:t>Shorthand </a:t>
            </a:r>
            <a:r>
              <a:rPr lang="en-US" sz="1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padding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36900" indent="0" algn="l">
              <a:spcAft>
                <a:spcPts val="225"/>
              </a:spcAft>
              <a:buNone/>
            </a:pPr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Margin Properties:</a:t>
            </a:r>
            <a:endParaRPr lang="en-US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margin-top		margin-right	margin-bottom	margin-left	</a:t>
            </a:r>
            <a:r>
              <a:rPr lang="en-US" sz="1600" b="0" i="0" dirty="0">
                <a:solidFill>
                  <a:srgbClr val="E2E2E5"/>
                </a:solidFill>
                <a:effectLst/>
                <a:latin typeface="Google Sans Text"/>
              </a:rPr>
              <a:t>Shorthand </a:t>
            </a:r>
            <a:r>
              <a:rPr lang="en-US" sz="16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margin</a:t>
            </a:r>
            <a:endParaRPr lang="en-US" sz="16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76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DF91-5F20-E08A-F976-0E6E6AEF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79FB-1476-A0E0-B5CF-7BAA9D7F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&lt;html&gt;	&lt;head&gt;	</a:t>
            </a:r>
            <a:r>
              <a:rPr lang="en-US" dirty="0">
                <a:solidFill>
                  <a:srgbClr val="92D050"/>
                </a:solidFill>
              </a:rPr>
              <a:t>&lt;style&gt;	div {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</a:rPr>
              <a:t>  background-color: </a:t>
            </a:r>
            <a:r>
              <a:rPr lang="en-US" dirty="0" err="1">
                <a:solidFill>
                  <a:srgbClr val="92D050"/>
                </a:solidFill>
              </a:rPr>
              <a:t>lightgrey</a:t>
            </a:r>
            <a:r>
              <a:rPr lang="en-US" dirty="0">
                <a:solidFill>
                  <a:srgbClr val="92D050"/>
                </a:solidFill>
              </a:rPr>
              <a:t>;	  width: 300px;	  border: 15px </a:t>
            </a:r>
            <a:r>
              <a:rPr lang="en-US" dirty="0">
                <a:solidFill>
                  <a:srgbClr val="FF0000"/>
                </a:solidFill>
              </a:rPr>
              <a:t>solid</a:t>
            </a:r>
            <a:r>
              <a:rPr lang="en-US" dirty="0">
                <a:solidFill>
                  <a:srgbClr val="92D050"/>
                </a:solidFill>
              </a:rPr>
              <a:t> green;</a:t>
            </a: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</a:rPr>
              <a:t>  padding: 50px;	  margin: 20px;	}	&lt;/style&gt;</a:t>
            </a:r>
          </a:p>
          <a:p>
            <a:pPr marL="36900" indent="0">
              <a:buNone/>
            </a:pPr>
            <a:r>
              <a:rPr lang="en-US" dirty="0"/>
              <a:t>&lt;/head&gt;	&lt;body&gt;	&lt;</a:t>
            </a:r>
            <a:r>
              <a:rPr lang="en-US" dirty="0">
                <a:solidFill>
                  <a:srgbClr val="92D050"/>
                </a:solidFill>
              </a:rPr>
              <a:t>div</a:t>
            </a:r>
            <a:r>
              <a:rPr lang="en-US" dirty="0"/>
              <a:t>&gt;This text is the content of the box.&lt;/</a:t>
            </a:r>
            <a:r>
              <a:rPr lang="en-US" dirty="0">
                <a:solidFill>
                  <a:srgbClr val="92D050"/>
                </a:solidFill>
              </a:rPr>
              <a:t>div</a:t>
            </a:r>
            <a:r>
              <a:rPr lang="en-US" dirty="0"/>
              <a:t>&gt;</a:t>
            </a:r>
          </a:p>
          <a:p>
            <a:pPr marL="36900" indent="0">
              <a:buNone/>
            </a:pPr>
            <a:r>
              <a:rPr lang="en-US" dirty="0"/>
              <a:t>&lt;/body&gt;	&lt;/html&gt;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301C3-E315-EB8A-7CE7-672B961B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61" y="3880230"/>
            <a:ext cx="5167350" cy="2495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AB8516-7B00-135F-3DEE-66A16824A895}"/>
              </a:ext>
            </a:extLst>
          </p:cNvPr>
          <p:cNvSpPr txBox="1"/>
          <p:nvPr/>
        </p:nvSpPr>
        <p:spPr>
          <a:xfrm>
            <a:off x="809714" y="5714167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solid | dotted | dashed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6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D484-9D5C-F11D-7728-320C74DC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Including external CSS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A893-333F-158F-B8D9-3434F7BB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&lt;head&gt;</a:t>
            </a:r>
          </a:p>
          <a:p>
            <a:pPr marL="369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&lt;link </a:t>
            </a:r>
            <a:r>
              <a:rPr lang="en-US" sz="2400" dirty="0" err="1">
                <a:solidFill>
                  <a:srgbClr val="FFC000"/>
                </a:solidFill>
              </a:rPr>
              <a:t>rel</a:t>
            </a:r>
            <a:r>
              <a:rPr lang="en-US" sz="2400" dirty="0">
                <a:solidFill>
                  <a:srgbClr val="FF0000"/>
                </a:solidFill>
              </a:rPr>
              <a:t>="stylesheet" </a:t>
            </a:r>
            <a:r>
              <a:rPr lang="en-US" sz="2400" dirty="0" err="1">
                <a:solidFill>
                  <a:srgbClr val="FFC000"/>
                </a:solidFill>
              </a:rPr>
              <a:t>href</a:t>
            </a:r>
            <a:r>
              <a:rPr lang="en-US" sz="2400" dirty="0">
                <a:solidFill>
                  <a:srgbClr val="FF0000"/>
                </a:solidFill>
              </a:rPr>
              <a:t>="</a:t>
            </a:r>
            <a:r>
              <a:rPr lang="en-US" sz="2400" dirty="0">
                <a:solidFill>
                  <a:srgbClr val="00B050"/>
                </a:solidFill>
              </a:rPr>
              <a:t>style.css</a:t>
            </a:r>
            <a:r>
              <a:rPr lang="en-US" sz="2400" dirty="0">
                <a:solidFill>
                  <a:srgbClr val="FF0000"/>
                </a:solidFill>
              </a:rPr>
              <a:t>"&gt;&lt;/link&gt;</a:t>
            </a:r>
          </a:p>
          <a:p>
            <a:pPr marL="36900" indent="0">
              <a:buNone/>
            </a:pPr>
            <a:r>
              <a:rPr lang="en-US" sz="2400" dirty="0"/>
              <a:t>&lt;/head&gt;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717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E209-3C56-315B-75AB-A6928232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58D0E-356F-E984-80A8-BB98E6FA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720000">
            <a:normAutofit/>
          </a:bodyPr>
          <a:lstStyle/>
          <a:p>
            <a:pPr marL="494100" indent="-457200" algn="just">
              <a:buFont typeface="+mj-lt"/>
              <a:buAutoNum type="arabicPeriod"/>
            </a:pPr>
            <a:r>
              <a:rPr lang="en-IN" dirty="0"/>
              <a:t>Fundamentals of </a:t>
            </a:r>
            <a:r>
              <a:rPr lang="en-IN" u="sng" dirty="0"/>
              <a:t>HTML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N" u="sng" dirty="0"/>
              <a:t>Creating Style Sheet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N" dirty="0"/>
              <a:t>CSS Box Model- Border properties, Padding properties, Margin properties.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N" dirty="0"/>
              <a:t>Introduction to </a:t>
            </a:r>
            <a:r>
              <a:rPr lang="en-IN" u="sng" dirty="0"/>
              <a:t>JavaScript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N" dirty="0"/>
              <a:t>Working with Web Forms and validating user input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N" dirty="0"/>
              <a:t>JavaScript functions and events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N" dirty="0"/>
              <a:t>JavaScript Timing Events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N" dirty="0"/>
              <a:t>JavaScript Image Slideshow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N" dirty="0"/>
              <a:t>Recursive function in JavaScript</a:t>
            </a:r>
          </a:p>
          <a:p>
            <a:pPr marL="494100" indent="-457200" algn="just">
              <a:buFont typeface="+mj-lt"/>
              <a:buAutoNum type="arabicPeriod"/>
            </a:pPr>
            <a:r>
              <a:rPr lang="en-IN" dirty="0"/>
              <a:t>Error handling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69361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7C5A-56C6-77C8-474F-410F2778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Demonstration: Exploring the Box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A89D-1687-A9F3-47C1-C1766D66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&gt;CSS Box Model&lt;/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.box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{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200px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height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100px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background-</a:t>
            </a:r>
            <a:r>
              <a:rPr lang="en-IN" b="0" i="0" dirty="0" err="1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lightblue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border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5px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solid red;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padding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20px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30px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}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"box"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&gt;This is a box.&lt;/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9C3F0-C2D4-A9DD-A55B-5752EAE4E16C}"/>
              </a:ext>
            </a:extLst>
          </p:cNvPr>
          <p:cNvSpPr txBox="1"/>
          <p:nvPr/>
        </p:nvSpPr>
        <p:spPr>
          <a:xfrm>
            <a:off x="7928733" y="5608495"/>
            <a:ext cx="392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Type it in notepad:</a:t>
            </a:r>
          </a:p>
          <a:p>
            <a:endParaRPr lang="en-IN" dirty="0">
              <a:solidFill>
                <a:srgbClr val="E2E2E5"/>
              </a:solidFill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Save as .html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Open the file in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22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4FE2-A396-F14A-A687-06A9EFC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4: Introduction to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E49F-C712-D430-F3FE-B3EB2EB0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E2E2E5"/>
                </a:solidFill>
                <a:effectLst/>
                <a:latin typeface="Google Sans Text"/>
              </a:rPr>
              <a:t>What is JavaScript?</a:t>
            </a:r>
            <a:endParaRPr lang="en-IN" sz="28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A scripting language for making web pages interactive.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Runs in the browser.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Used to handle events, manipulate HTML and CSS, make asynchronous calls etc.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E2E2E5"/>
                </a:solidFill>
                <a:effectLst/>
                <a:latin typeface="Google Sans Text"/>
              </a:rPr>
              <a:t>How to add JavaScript:</a:t>
            </a:r>
            <a:endParaRPr lang="en-IN" sz="28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Internal JavaScript (</a:t>
            </a:r>
            <a:r>
              <a:rPr lang="en-IN" sz="24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&lt;script&gt;</a:t>
            </a: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 tag inside HTML).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External JavaScript (</a:t>
            </a:r>
            <a:r>
              <a:rPr lang="en-IN" sz="24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IN" sz="2400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js</a:t>
            </a: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 file linked to HTML).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365850" indent="-285750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600" b="1" i="0" u="sng" dirty="0">
                <a:solidFill>
                  <a:srgbClr val="E2E2E5"/>
                </a:solidFill>
                <a:effectLst/>
                <a:latin typeface="Google Sans Text"/>
              </a:rPr>
              <a:t>Scripting languages are interpreted, while programming languages are compiled</a:t>
            </a:r>
            <a:endParaRPr lang="en-IN" sz="2600" b="1" i="0" u="sng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952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561C-ABFB-7959-2F62-0546C0FC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Basic JavaScript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C21E-24F7-4CE8-EE40-C4D51C60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Variables: </a:t>
            </a:r>
            <a:r>
              <a:rPr lang="en-IN" sz="2400" b="0" i="0" dirty="0">
                <a:solidFill>
                  <a:srgbClr val="FFC000"/>
                </a:solidFill>
                <a:effectLst/>
                <a:latin typeface="DM Mono" panose="020B0509040201040103" pitchFamily="49" charset="0"/>
              </a:rPr>
              <a:t>var</a:t>
            </a: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, </a:t>
            </a:r>
            <a:r>
              <a:rPr lang="en-IN" sz="2400" b="0" i="0" dirty="0">
                <a:solidFill>
                  <a:srgbClr val="FFC000"/>
                </a:solidFill>
                <a:effectLst/>
                <a:latin typeface="DM Mono" panose="020B0509040201040103" pitchFamily="49" charset="0"/>
              </a:rPr>
              <a:t>let</a:t>
            </a: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, </a:t>
            </a:r>
            <a:r>
              <a:rPr lang="en-IN" sz="2400" b="0" i="0" dirty="0" err="1">
                <a:solidFill>
                  <a:srgbClr val="FFC000"/>
                </a:solidFill>
                <a:effectLst/>
                <a:latin typeface="DM Mono" panose="020B0509040201040103" pitchFamily="49" charset="0"/>
              </a:rPr>
              <a:t>const</a:t>
            </a:r>
            <a:endParaRPr lang="en-IN" sz="2400" b="0" i="0" dirty="0">
              <a:solidFill>
                <a:srgbClr val="FFC000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Data types: Numbers, Strings, Booleans, Arrays, Objects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E2E2E5"/>
                </a:solidFill>
                <a:effectLst/>
                <a:latin typeface="Google Sans Text"/>
              </a:rPr>
              <a:t>Operators: +, -, *, /, =, ==, ===, &gt;, &lt;, etc.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rgbClr val="FFC000"/>
                </a:solidFill>
              </a:rPr>
              <a:t>var</a:t>
            </a:r>
            <a:r>
              <a:rPr lang="en-US" sz="2200" dirty="0"/>
              <a:t> keyword was used in all JavaScript code from 1995 to 2015.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rgbClr val="FFC000"/>
                </a:solidFill>
              </a:rPr>
              <a:t>let</a:t>
            </a:r>
            <a:r>
              <a:rPr lang="en-US" sz="2200" dirty="0"/>
              <a:t> and const keywords were </a:t>
            </a:r>
            <a:r>
              <a:rPr lang="en-US" sz="2200" dirty="0">
                <a:solidFill>
                  <a:srgbClr val="FFC000"/>
                </a:solidFill>
              </a:rPr>
              <a:t>added</a:t>
            </a:r>
            <a:r>
              <a:rPr lang="en-US" sz="2200" dirty="0"/>
              <a:t> to JavaScript </a:t>
            </a:r>
            <a:r>
              <a:rPr lang="en-US" sz="2200" dirty="0">
                <a:solidFill>
                  <a:srgbClr val="FFC000"/>
                </a:solidFill>
              </a:rPr>
              <a:t>in 2015</a:t>
            </a:r>
            <a:r>
              <a:rPr lang="en-US" sz="2200" dirty="0"/>
              <a:t>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var keyword should only be used in code written for older browsers.</a:t>
            </a:r>
          </a:p>
          <a:p>
            <a:pPr marL="457200" lvl="1" indent="0" algn="l">
              <a:spcAft>
                <a:spcPts val="225"/>
              </a:spcAft>
              <a:buNone/>
            </a:pPr>
            <a:endParaRPr lang="en-IN" sz="2800" dirty="0"/>
          </a:p>
          <a:p>
            <a:pPr marL="457200" lvl="1" indent="0" algn="l">
              <a:spcAft>
                <a:spcPts val="225"/>
              </a:spcAft>
              <a:buNone/>
            </a:pPr>
            <a:r>
              <a:rPr lang="en-IN" sz="2800" dirty="0"/>
              <a:t>let x = 5;	</a:t>
            </a:r>
            <a:r>
              <a:rPr lang="en-IN" sz="2800" dirty="0" err="1"/>
              <a:t>const</a:t>
            </a:r>
            <a:r>
              <a:rPr lang="en-IN" sz="2800" dirty="0"/>
              <a:t> x = 5;	var x = 5;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186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5B0-5348-DCA2-08BF-24EB54D0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E2E2E5"/>
                </a:solidFill>
                <a:effectLst/>
                <a:latin typeface="Google Sans Text"/>
              </a:rPr>
              <a:t>Démonstration	: Simple JavaScript </a:t>
            </a:r>
            <a:r>
              <a:rPr lang="fr-FR" b="1" i="0" dirty="0" err="1">
                <a:solidFill>
                  <a:srgbClr val="E2E2E5"/>
                </a:solidFill>
                <a:effectLst/>
                <a:latin typeface="Google Sans Text"/>
              </a:rPr>
              <a:t>Alert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9ED1-CAAE-8A84-2E6E-A5E28BE5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&lt;html&gt;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&gt;JavaScript Intro&lt;/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		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button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u="sng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onclick</a:t>
            </a:r>
            <a:r>
              <a:rPr lang="en-IN" b="1" i="0" u="sng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i="0" u="sng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1" i="0" u="sng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showAlert</a:t>
            </a:r>
            <a:r>
              <a:rPr lang="en-IN" b="1" i="0" u="sng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&gt;Click Me&lt;/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button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			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 err="1">
                <a:solidFill>
                  <a:srgbClr val="DCBDFB"/>
                </a:solidFill>
                <a:effectLst/>
                <a:latin typeface="Courier New" panose="02070309020205020404" pitchFamily="49" charset="0"/>
              </a:rPr>
              <a:t>showAlert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()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				{ alert(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"Hello from JavaScript!"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}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			&lt;/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D8166-A721-5828-0F91-C0B82D828098}"/>
              </a:ext>
            </a:extLst>
          </p:cNvPr>
          <p:cNvSpPr txBox="1"/>
          <p:nvPr/>
        </p:nvSpPr>
        <p:spPr>
          <a:xfrm>
            <a:off x="7928733" y="5608495"/>
            <a:ext cx="392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Type it in notepad:</a:t>
            </a:r>
          </a:p>
          <a:p>
            <a:endParaRPr lang="en-IN" dirty="0">
              <a:solidFill>
                <a:srgbClr val="E2E2E5"/>
              </a:solidFill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Save as .html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Open the file in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16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1402-720C-F8A1-C4C7-4FC8D3E8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JavaScript Popup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3E2D-59DC-2426-7F81-E043E94C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Alert</a:t>
            </a:r>
          </a:p>
          <a:p>
            <a:r>
              <a:rPr lang="en-IN" dirty="0"/>
              <a:t>Confirm </a:t>
            </a:r>
          </a:p>
          <a:p>
            <a:r>
              <a:rPr lang="en-IN"/>
              <a:t>Prompt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3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CFE3-DBA1-001A-5E04-73EAE5D6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5: Working with Web Forms and Validating User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B0C6-8A3C-B485-AD79-99C2CD501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algn="l">
              <a:lnSpc>
                <a:spcPct val="120000"/>
              </a:lnSpc>
              <a:spcAft>
                <a:spcPts val="225"/>
              </a:spcAft>
              <a:buNone/>
            </a:pPr>
            <a:r>
              <a:rPr lang="en-IN" sz="2400" b="1" i="0" dirty="0">
                <a:solidFill>
                  <a:srgbClr val="E2E2E5"/>
                </a:solidFill>
                <a:effectLst/>
                <a:latin typeface="Google Sans Text"/>
              </a:rPr>
              <a:t>HTML Forms:</a:t>
            </a:r>
            <a:endParaRPr lang="en-IN" sz="24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ct val="12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&lt;form&gt;</a:t>
            </a:r>
            <a:r>
              <a:rPr lang="en-IN" sz="2000" b="0" i="0" dirty="0">
                <a:solidFill>
                  <a:srgbClr val="E2E2E5"/>
                </a:solidFill>
                <a:effectLst/>
                <a:latin typeface="Google Sans Text"/>
              </a:rPr>
              <a:t> tag to create a form.</a:t>
            </a:r>
          </a:p>
          <a:p>
            <a:pPr marL="742950" lvl="1" indent="-285750" algn="l">
              <a:lnSpc>
                <a:spcPct val="12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&lt;input&gt;</a:t>
            </a:r>
            <a:r>
              <a:rPr lang="en-IN" sz="2000" b="0" i="0" dirty="0">
                <a:solidFill>
                  <a:srgbClr val="E2E2E5"/>
                </a:solidFill>
                <a:effectLst/>
                <a:latin typeface="Google Sans Text"/>
              </a:rPr>
              <a:t> tags for text, password, email etc.</a:t>
            </a:r>
          </a:p>
          <a:p>
            <a:pPr marL="742950" lvl="1" indent="-285750" algn="l">
              <a:lnSpc>
                <a:spcPct val="12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&lt;button&gt;</a:t>
            </a:r>
            <a:r>
              <a:rPr lang="en-IN" sz="2000" b="0" i="0" dirty="0">
                <a:solidFill>
                  <a:srgbClr val="E2E2E5"/>
                </a:solidFill>
                <a:effectLst/>
                <a:latin typeface="Google Sans Text"/>
              </a:rPr>
              <a:t> or </a:t>
            </a:r>
            <a:r>
              <a:rPr lang="en-IN" sz="20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&lt;input type="submit"&gt;</a:t>
            </a:r>
            <a:r>
              <a:rPr lang="en-IN" sz="2000" b="0" i="0" dirty="0">
                <a:solidFill>
                  <a:srgbClr val="E2E2E5"/>
                </a:solidFill>
                <a:effectLst/>
                <a:latin typeface="Google Sans Text"/>
              </a:rPr>
              <a:t> to submit the form.</a:t>
            </a:r>
          </a:p>
          <a:p>
            <a:pPr marL="36900" indent="0" algn="l">
              <a:lnSpc>
                <a:spcPct val="120000"/>
              </a:lnSpc>
              <a:spcAft>
                <a:spcPts val="225"/>
              </a:spcAft>
              <a:buNone/>
            </a:pPr>
            <a:r>
              <a:rPr lang="en-IN" sz="2400" b="1" i="0" dirty="0">
                <a:solidFill>
                  <a:srgbClr val="E2E2E5"/>
                </a:solidFill>
                <a:effectLst/>
                <a:latin typeface="Google Sans Text"/>
              </a:rPr>
              <a:t>JavaScript Form Validation:</a:t>
            </a:r>
            <a:endParaRPr lang="en-IN" sz="24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ct val="12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E2E2E5"/>
                </a:solidFill>
                <a:effectLst/>
                <a:latin typeface="Google Sans Text"/>
              </a:rPr>
              <a:t>Check for empty fields.</a:t>
            </a:r>
          </a:p>
          <a:p>
            <a:pPr marL="742950" lvl="1" indent="-285750" algn="l">
              <a:lnSpc>
                <a:spcPct val="12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E2E2E5"/>
                </a:solidFill>
                <a:effectLst/>
                <a:latin typeface="Google Sans Text"/>
              </a:rPr>
              <a:t>Validate email format.</a:t>
            </a:r>
          </a:p>
          <a:p>
            <a:pPr marL="742950" lvl="1" indent="-285750" algn="l">
              <a:lnSpc>
                <a:spcPct val="12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E2E2E5"/>
                </a:solidFill>
                <a:effectLst/>
                <a:latin typeface="Google Sans Text"/>
              </a:rPr>
              <a:t>Validate password complexity.</a:t>
            </a:r>
          </a:p>
          <a:p>
            <a:pPr marL="742950" lvl="1" indent="-285750" algn="l">
              <a:lnSpc>
                <a:spcPct val="12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2E2E5"/>
                </a:solidFill>
                <a:effectLst/>
                <a:latin typeface="Google Sans Text"/>
              </a:rPr>
              <a:t>etc…</a:t>
            </a:r>
            <a:endParaRPr lang="en-IN" sz="20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533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5527-1687-2647-2867-A6D9D72C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Demonstration: Form Validation with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48E3-742E-D8A3-168B-45E47475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97559"/>
          </a:xfrm>
        </p:spPr>
        <p:txBody>
          <a:bodyPr numCol="2" spcCol="360000">
            <a:normAutofit fontScale="40000" lnSpcReduction="20000"/>
          </a:bodyPr>
          <a:lstStyle/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&lt;!DOCTYPE html&gt;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&lt;html&gt;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&lt;head&gt;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&lt;script&gt;</a:t>
            </a:r>
          </a:p>
          <a:p>
            <a:pPr marL="36900" indent="0">
              <a:buNone/>
            </a:pP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function </a:t>
            </a:r>
            <a:r>
              <a:rPr lang="en-IN" sz="4000" b="1" dirty="0" err="1">
                <a:solidFill>
                  <a:srgbClr val="00B050"/>
                </a:solidFill>
                <a:effectLst/>
                <a:latin typeface="Google Sans Text"/>
                <a:ea typeface="+mj-ea"/>
              </a:rPr>
              <a:t>validateForm</a:t>
            </a: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() {</a:t>
            </a:r>
          </a:p>
          <a:p>
            <a:pPr marL="36900" indent="0">
              <a:buNone/>
            </a:pP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  x = </a:t>
            </a:r>
            <a:r>
              <a:rPr lang="en-IN" sz="4000" b="1" dirty="0" err="1">
                <a:solidFill>
                  <a:srgbClr val="00B050"/>
                </a:solidFill>
                <a:effectLst/>
                <a:latin typeface="Google Sans Text"/>
                <a:ea typeface="+mj-ea"/>
              </a:rPr>
              <a:t>document.forms</a:t>
            </a: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["</a:t>
            </a:r>
            <a:r>
              <a:rPr lang="en-IN" sz="4000" b="1" dirty="0" err="1">
                <a:solidFill>
                  <a:srgbClr val="00B050"/>
                </a:solidFill>
                <a:effectLst/>
                <a:latin typeface="Google Sans Text"/>
                <a:ea typeface="+mj-ea"/>
              </a:rPr>
              <a:t>myForm</a:t>
            </a: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"]["</a:t>
            </a:r>
            <a:r>
              <a:rPr lang="en-IN" sz="4000" b="1" dirty="0" err="1">
                <a:solidFill>
                  <a:srgbClr val="00B050"/>
                </a:solidFill>
                <a:effectLst/>
                <a:latin typeface="Google Sans Text"/>
                <a:ea typeface="+mj-ea"/>
              </a:rPr>
              <a:t>fname</a:t>
            </a: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"].value;</a:t>
            </a:r>
          </a:p>
          <a:p>
            <a:pPr marL="36900" indent="0">
              <a:buNone/>
            </a:pP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  if (x == "") {</a:t>
            </a:r>
          </a:p>
          <a:p>
            <a:pPr marL="36900" indent="0">
              <a:buNone/>
            </a:pP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    alert("Name must be filled out");</a:t>
            </a:r>
          </a:p>
          <a:p>
            <a:pPr marL="36900" indent="0">
              <a:buNone/>
            </a:pP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    return false;</a:t>
            </a:r>
          </a:p>
          <a:p>
            <a:pPr marL="36900" indent="0">
              <a:buNone/>
            </a:pPr>
            <a:r>
              <a:rPr lang="en-IN" sz="4000" b="1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  }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}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&lt;/script&gt;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&lt;/head&gt;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&lt;body&gt;</a:t>
            </a:r>
          </a:p>
          <a:p>
            <a:pPr marL="36900" indent="0">
              <a:buNone/>
            </a:pPr>
            <a:endParaRPr lang="en-IN" sz="4000" dirty="0">
              <a:solidFill>
                <a:srgbClr val="E2E2E5"/>
              </a:solidFill>
              <a:effectLst/>
              <a:latin typeface="Google Sans Text"/>
              <a:ea typeface="+mj-ea"/>
            </a:endParaRP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&lt;h2&gt;JavaScript Validation&lt;/h2&gt;</a:t>
            </a:r>
          </a:p>
          <a:p>
            <a:pPr marL="36900" indent="0">
              <a:buNone/>
            </a:pPr>
            <a:endParaRPr lang="en-IN" sz="4000" dirty="0">
              <a:solidFill>
                <a:srgbClr val="E2E2E5"/>
              </a:solidFill>
              <a:effectLst/>
              <a:latin typeface="Google Sans Text"/>
              <a:ea typeface="+mj-ea"/>
            </a:endParaRP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&lt;form name="</a:t>
            </a:r>
            <a:r>
              <a:rPr lang="en-IN" sz="4000" dirty="0" err="1">
                <a:solidFill>
                  <a:srgbClr val="E2E2E5"/>
                </a:solidFill>
                <a:effectLst/>
                <a:latin typeface="Google Sans Text"/>
                <a:ea typeface="+mj-ea"/>
              </a:rPr>
              <a:t>myForm</a:t>
            </a: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"&gt;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  Name: </a:t>
            </a:r>
            <a:r>
              <a:rPr lang="en-IN" sz="4000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&lt;input type="text" name="</a:t>
            </a:r>
            <a:r>
              <a:rPr lang="en-IN" sz="4000" dirty="0" err="1">
                <a:solidFill>
                  <a:srgbClr val="00B050"/>
                </a:solidFill>
                <a:effectLst/>
                <a:latin typeface="Google Sans Text"/>
                <a:ea typeface="+mj-ea"/>
              </a:rPr>
              <a:t>fname</a:t>
            </a:r>
            <a:r>
              <a:rPr lang="en-IN" sz="4000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"&gt;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  </a:t>
            </a:r>
            <a:r>
              <a:rPr lang="en-IN" sz="4000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&lt;input type="submit" onclick="</a:t>
            </a:r>
            <a:r>
              <a:rPr lang="en-IN" sz="4000" dirty="0" err="1">
                <a:solidFill>
                  <a:srgbClr val="00B050"/>
                </a:solidFill>
                <a:effectLst/>
                <a:latin typeface="Google Sans Text"/>
                <a:ea typeface="+mj-ea"/>
              </a:rPr>
              <a:t>validateForm</a:t>
            </a:r>
            <a:r>
              <a:rPr lang="en-IN" sz="4000" dirty="0">
                <a:solidFill>
                  <a:srgbClr val="00B050"/>
                </a:solidFill>
                <a:effectLst/>
                <a:latin typeface="Google Sans Text"/>
                <a:ea typeface="+mj-ea"/>
              </a:rPr>
              <a:t>()" value="Submit"&gt;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&lt;/form&gt;</a:t>
            </a:r>
          </a:p>
          <a:p>
            <a:pPr marL="36900" indent="0">
              <a:buNone/>
            </a:pPr>
            <a:endParaRPr lang="en-IN" sz="4000" dirty="0">
              <a:solidFill>
                <a:srgbClr val="E2E2E5"/>
              </a:solidFill>
              <a:effectLst/>
              <a:latin typeface="Google Sans Text"/>
              <a:ea typeface="+mj-ea"/>
            </a:endParaRP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&lt;/body&gt;</a:t>
            </a:r>
          </a:p>
          <a:p>
            <a:pPr marL="36900" indent="0">
              <a:buNone/>
            </a:pPr>
            <a:r>
              <a:rPr lang="en-IN" sz="4000" dirty="0">
                <a:solidFill>
                  <a:srgbClr val="E2E2E5"/>
                </a:solidFill>
                <a:effectLst/>
                <a:latin typeface="Google Sans Text"/>
                <a:ea typeface="+mj-ea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5053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E512-76A4-3A9E-7D17-2401A3F3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5A68-23C3-1DE2-5567-A4AE4B82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When a web page is loaded, the browser creates a Document Object Model of the page.</a:t>
            </a:r>
          </a:p>
          <a:p>
            <a:r>
              <a:rPr lang="en-US" sz="2400" dirty="0"/>
              <a:t>When you want to access HTML elements with JavaScript.</a:t>
            </a:r>
          </a:p>
          <a:p>
            <a:r>
              <a:rPr lang="en-US" sz="2400" dirty="0"/>
              <a:t>Find the elements first, ways to do this:</a:t>
            </a:r>
          </a:p>
          <a:p>
            <a:pPr lvl="1"/>
            <a:r>
              <a:rPr lang="en-US" sz="2000" dirty="0"/>
              <a:t>Finding HTML elements by id</a:t>
            </a:r>
          </a:p>
          <a:p>
            <a:pPr lvl="1"/>
            <a:r>
              <a:rPr lang="en-US" sz="2000" dirty="0"/>
              <a:t>Finding HTML elements by tag name</a:t>
            </a:r>
          </a:p>
          <a:p>
            <a:pPr lvl="1"/>
            <a:r>
              <a:rPr lang="en-US" sz="2000" dirty="0"/>
              <a:t>Finding HTML elements by class name</a:t>
            </a:r>
          </a:p>
          <a:p>
            <a:pPr lvl="1"/>
            <a:r>
              <a:rPr lang="en-US" sz="2000" dirty="0"/>
              <a:t>Finding HTML elements by CSS selectors</a:t>
            </a:r>
          </a:p>
          <a:p>
            <a:pPr lvl="1"/>
            <a:r>
              <a:rPr lang="en-US" sz="2000" dirty="0"/>
              <a:t>Finding HTML elements by HTML object collections</a:t>
            </a:r>
            <a:endParaRPr lang="en-IN" sz="2000" dirty="0"/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id="{1A280DA7-7E03-3577-9D75-1853428D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99" y="3265353"/>
            <a:ext cx="4440309" cy="26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C266-938E-E181-6D36-B3FB3323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6: JavaScript Functions and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940E-8F2D-FD63-F069-55D4C6D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E2E2E5"/>
                </a:solidFill>
                <a:effectLst/>
                <a:latin typeface="Google Sans Text"/>
              </a:rPr>
              <a:t>JavaScript Functions:</a:t>
            </a:r>
            <a:endParaRPr lang="en-US" sz="28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Reusable blocks of code.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Define with 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function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 keyword.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Call function by function name and parenthesis 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E2E2E5"/>
                </a:solidFill>
                <a:effectLst/>
                <a:latin typeface="Google Sans Text"/>
              </a:rPr>
              <a:t>JavaScript Events:</a:t>
            </a:r>
            <a:endParaRPr lang="en-US" sz="28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Actions triggered by the user or the browser.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Examples: 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click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, 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mouseover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, 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submit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, 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load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Attach events to HTML elements using attributes like 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onclick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320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709B-F99F-2263-9630-1D2B5F59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Demonstration: Basic Event Handler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3D09-5647-F900-4C99-67B2DFBF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0849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&gt;JavaScript Intro&lt;/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"message"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&gt;Click the button below!&lt;/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button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onclick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1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changeMessage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()"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&gt;Click Me&lt;/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button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endParaRPr lang="en-IN" dirty="0">
              <a:solidFill>
                <a:srgbClr val="E2E2E5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 err="1">
                <a:solidFill>
                  <a:srgbClr val="DCBDFB"/>
                </a:solidFill>
                <a:effectLst/>
                <a:latin typeface="Courier New" panose="02070309020205020404" pitchFamily="49" charset="0"/>
              </a:rPr>
              <a:t>changeMessage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(){ </a:t>
            </a:r>
            <a:r>
              <a:rPr lang="en-IN" b="1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.getElementById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"message"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innerHTML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"The Message changed!"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} &lt;/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endParaRPr lang="en-IN" b="0" i="0" dirty="0">
              <a:solidFill>
                <a:srgbClr val="E2E2E5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6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2EA8-D933-6348-CE1C-B0AA31D3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1. </a:t>
            </a:r>
            <a:r>
              <a:rPr lang="en-IN" b="1" dirty="0">
                <a:solidFill>
                  <a:srgbClr val="E2E2E5"/>
                </a:solidFill>
                <a:effectLst/>
                <a:latin typeface="Google Sans Text"/>
              </a:rPr>
              <a:t>Overview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FFC5-E63F-7999-F6DB-FB7F2D55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 algn="l">
              <a:spcAft>
                <a:spcPts val="225"/>
              </a:spcAft>
              <a:buNone/>
            </a:pPr>
            <a:r>
              <a:rPr lang="en-IN" sz="3200" b="1" i="0" dirty="0">
                <a:solidFill>
                  <a:srgbClr val="E2E2E5"/>
                </a:solidFill>
                <a:effectLst/>
                <a:latin typeface="Google Sans Text"/>
              </a:rPr>
              <a:t>What is HTML?</a:t>
            </a:r>
            <a:endParaRPr lang="en-IN" sz="32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800" b="0" i="0" dirty="0" err="1">
                <a:solidFill>
                  <a:srgbClr val="E2E2E5"/>
                </a:solidFill>
                <a:effectLst/>
                <a:latin typeface="Google Sans Text"/>
              </a:rPr>
              <a:t>HyperText</a:t>
            </a:r>
            <a:r>
              <a:rPr lang="en-IN" sz="2800" b="0" i="0" dirty="0">
                <a:solidFill>
                  <a:srgbClr val="E2E2E5"/>
                </a:solidFill>
                <a:effectLst/>
                <a:latin typeface="Google Sans Text"/>
              </a:rPr>
              <a:t> Markup Language.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E2E2E5"/>
                </a:solidFill>
                <a:effectLst/>
                <a:latin typeface="Google Sans Text"/>
              </a:rPr>
              <a:t>The foundation of all web pages.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E2E2E5"/>
                </a:solidFill>
                <a:effectLst/>
                <a:latin typeface="Google Sans Text"/>
              </a:rPr>
              <a:t>Used to structure content using elements/tags.</a:t>
            </a:r>
          </a:p>
          <a:p>
            <a:pPr marL="457200" lvl="1" indent="0" algn="l">
              <a:spcAft>
                <a:spcPts val="225"/>
              </a:spcAft>
              <a:buNone/>
            </a:pPr>
            <a:endParaRPr lang="en-IN" sz="28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36900" indent="0" algn="l">
              <a:spcAft>
                <a:spcPts val="225"/>
              </a:spcAft>
              <a:buNone/>
            </a:pPr>
            <a:r>
              <a:rPr lang="en-IN" sz="3200" b="1" i="0" dirty="0">
                <a:solidFill>
                  <a:srgbClr val="E2E2E5"/>
                </a:solidFill>
                <a:effectLst/>
                <a:latin typeface="Google Sans Text"/>
              </a:rPr>
              <a:t>Basic HTML Structure:</a:t>
            </a:r>
            <a:endParaRPr lang="en-IN" sz="32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&lt;!DOCTYPE html&gt;</a:t>
            </a:r>
            <a:r>
              <a:rPr lang="en-IN" sz="2800" b="0" i="0" dirty="0">
                <a:solidFill>
                  <a:srgbClr val="E2E2E5"/>
                </a:solidFill>
                <a:effectLst/>
                <a:latin typeface="Google Sans Text"/>
              </a:rPr>
              <a:t> : Document type declaration.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&lt;html&gt;</a:t>
            </a:r>
            <a:r>
              <a:rPr lang="en-IN" sz="2800" b="0" i="0" dirty="0">
                <a:solidFill>
                  <a:srgbClr val="E2E2E5"/>
                </a:solidFill>
                <a:effectLst/>
                <a:latin typeface="Google Sans Text"/>
              </a:rPr>
              <a:t>: The root element.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&lt;head&gt;</a:t>
            </a:r>
            <a:r>
              <a:rPr lang="en-IN" sz="2800" b="0" i="0" dirty="0">
                <a:solidFill>
                  <a:srgbClr val="E2E2E5"/>
                </a:solidFill>
                <a:effectLst/>
                <a:latin typeface="Google Sans Text"/>
              </a:rPr>
              <a:t>: Contains meta-information (title, links, etc).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&lt;body&gt;</a:t>
            </a:r>
            <a:r>
              <a:rPr lang="en-IN" sz="2800" b="0" i="0" dirty="0">
                <a:solidFill>
                  <a:srgbClr val="E2E2E5"/>
                </a:solidFill>
                <a:effectLst/>
                <a:latin typeface="Google Sans Text"/>
              </a:rPr>
              <a:t>: Contains the visible content.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733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FBEE-6C25-D256-61B1-0CD56796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Part 7: JavaScript Timing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E1B0-C594-3928-B6CA-140C52A8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setTimeout</a:t>
            </a:r>
            <a:r>
              <a:rPr lang="en-US" sz="2800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sz="2800" b="1" i="0" dirty="0">
                <a:solidFill>
                  <a:srgbClr val="E2E2E5"/>
                </a:solidFill>
                <a:effectLst/>
                <a:latin typeface="Google Sans Text"/>
              </a:rPr>
              <a:t>:</a:t>
            </a:r>
            <a:endParaRPr lang="en-US" sz="28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Executes a function after a specified time delay.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setInterval</a:t>
            </a:r>
            <a:r>
              <a:rPr lang="en-US" sz="2800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sz="2800" b="1" i="0" dirty="0">
                <a:solidFill>
                  <a:srgbClr val="E2E2E5"/>
                </a:solidFill>
                <a:effectLst/>
                <a:latin typeface="Google Sans Text"/>
              </a:rPr>
              <a:t>:</a:t>
            </a:r>
            <a:endParaRPr lang="en-US" sz="28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Executes a function repeatedly with a fixed time delay between each call.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126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A3CE-A41F-8FC9-3AD5-0ED3DE7D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innerHTML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A76D-25FF-594A-75C7-919BDC91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innerHTML</a:t>
            </a:r>
            <a:r>
              <a:rPr lang="en-US" dirty="0"/>
              <a:t> property sets or returns the HTML content (inner HTML) of an element:</a:t>
            </a:r>
            <a:endParaRPr lang="en-IN" dirty="0"/>
          </a:p>
          <a:p>
            <a:r>
              <a:rPr lang="en-IN" dirty="0"/>
              <a:t>Get the HTML content of an element with id="</a:t>
            </a:r>
            <a:r>
              <a:rPr lang="en-IN" dirty="0" err="1"/>
              <a:t>myP</a:t>
            </a:r>
            <a:r>
              <a:rPr lang="en-IN" dirty="0"/>
              <a:t>":</a:t>
            </a:r>
          </a:p>
          <a:p>
            <a:pPr marL="36900" indent="0">
              <a:buNone/>
            </a:pPr>
            <a:r>
              <a:rPr lang="en-IN" dirty="0"/>
              <a:t>	let html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myP</a:t>
            </a:r>
            <a:r>
              <a:rPr lang="en-IN" dirty="0"/>
              <a:t>").</a:t>
            </a:r>
            <a:r>
              <a:rPr lang="en-IN" dirty="0" err="1"/>
              <a:t>innerHTML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Change the HTML content of an element with id="demo":</a:t>
            </a:r>
          </a:p>
          <a:p>
            <a:pPr marL="36900" indent="0">
              <a:buNone/>
            </a:pPr>
            <a:r>
              <a:rPr lang="en-IN" dirty="0"/>
              <a:t>	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"I have changed!";</a:t>
            </a:r>
          </a:p>
          <a:p>
            <a:endParaRPr lang="en-IN" dirty="0"/>
          </a:p>
          <a:p>
            <a:r>
              <a:rPr lang="en-IN" dirty="0"/>
              <a:t>Delete the HTML content of a &lt;p&gt; element with id="demo":</a:t>
            </a:r>
          </a:p>
          <a:p>
            <a:pPr marL="36900" indent="0">
              <a:buNone/>
            </a:pPr>
            <a:r>
              <a:rPr lang="en-IN" dirty="0"/>
              <a:t>	</a:t>
            </a: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innerHTML</a:t>
            </a:r>
            <a:r>
              <a:rPr lang="en-IN" dirty="0"/>
              <a:t> = "";</a:t>
            </a:r>
          </a:p>
        </p:txBody>
      </p:sp>
    </p:spTree>
    <p:extLst>
      <p:ext uri="{BB962C8B-B14F-4D97-AF65-F5344CB8AC3E}">
        <p14:creationId xmlns:p14="http://schemas.microsoft.com/office/powerpoint/2010/main" val="313415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55EE-4CD8-CF97-EB0B-37CE8B8D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Demonstration: Set Interval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ED40-5831-61C3-A1CB-F13B7D18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&gt;JavaScript Timing Events&lt;/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US" b="1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&lt;!-- Display incremented counts on the page at every second. --&gt;</a:t>
            </a:r>
            <a:endParaRPr lang="en-IN" b="1" dirty="0">
              <a:solidFill>
                <a:srgbClr val="E2E2E5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"timer"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&gt;0&lt;/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count =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36900" indent="0">
              <a:buNone/>
            </a:pPr>
            <a:r>
              <a:rPr lang="en-IN" b="1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setInterval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(){ count++; </a:t>
            </a:r>
            <a:r>
              <a:rPr lang="en-IN" b="1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.getElementById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"timer"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innerHTML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count; },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039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012E-92A0-8FAF-609C-49DEC920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4EE3-0220-1804-0DCD-22570E41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98715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dirty="0"/>
              <a:t>&lt;html &gt;	&lt;body&gt;	</a:t>
            </a:r>
          </a:p>
          <a:p>
            <a:pPr marL="36900" indent="0">
              <a:buNone/>
            </a:pPr>
            <a:r>
              <a:rPr lang="en-IN" dirty="0"/>
              <a:t>    &lt;form id="</a:t>
            </a:r>
            <a:r>
              <a:rPr lang="en-IN" dirty="0" err="1"/>
              <a:t>additionForm</a:t>
            </a:r>
            <a:r>
              <a:rPr lang="en-IN" dirty="0"/>
              <a:t>"&gt;	        &lt;input type="number" id="num1" required&gt;	        &lt;</a:t>
            </a:r>
            <a:r>
              <a:rPr lang="en-IN" dirty="0" err="1"/>
              <a:t>br</a:t>
            </a:r>
            <a:r>
              <a:rPr lang="en-IN" dirty="0"/>
              <a:t>&gt;	        &lt;input type="number" id="num2" required&gt;	        &lt;</a:t>
            </a:r>
            <a:r>
              <a:rPr lang="en-IN" dirty="0" err="1"/>
              <a:t>br</a:t>
            </a:r>
            <a:r>
              <a:rPr lang="en-IN" dirty="0"/>
              <a:t>&gt;	       &lt;button type="button" onclick="</a:t>
            </a:r>
            <a:r>
              <a:rPr lang="en-IN" dirty="0" err="1"/>
              <a:t>addNumbers</a:t>
            </a:r>
            <a:r>
              <a:rPr lang="en-IN" dirty="0"/>
              <a:t>()"&gt;Add&lt;/button&gt;    &lt;/form&gt;</a:t>
            </a:r>
          </a:p>
          <a:p>
            <a:pPr marL="36900" indent="0">
              <a:buNone/>
            </a:pPr>
            <a:r>
              <a:rPr lang="en-IN" dirty="0"/>
              <a:t>    &lt;p id="result"&gt;&lt;/p&gt;		    &lt;script&gt;</a:t>
            </a:r>
          </a:p>
          <a:p>
            <a:pPr marL="36900" indent="0">
              <a:buNone/>
            </a:pPr>
            <a:r>
              <a:rPr lang="en-IN" dirty="0"/>
              <a:t>        function </a:t>
            </a:r>
            <a:r>
              <a:rPr lang="en-IN" dirty="0" err="1"/>
              <a:t>addNumbers</a:t>
            </a:r>
            <a:r>
              <a:rPr lang="en-IN" dirty="0"/>
              <a:t>() {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num1 = </a:t>
            </a:r>
            <a:r>
              <a:rPr lang="en-IN" dirty="0" err="1"/>
              <a:t>parseFloat</a:t>
            </a:r>
            <a:r>
              <a:rPr lang="en-IN" dirty="0"/>
              <a:t>(</a:t>
            </a:r>
            <a:r>
              <a:rPr lang="en-IN" dirty="0" err="1"/>
              <a:t>document.getElementById</a:t>
            </a:r>
            <a:r>
              <a:rPr lang="en-IN" dirty="0"/>
              <a:t>('num1').value);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num2 = </a:t>
            </a:r>
            <a:r>
              <a:rPr lang="en-IN" dirty="0" err="1"/>
              <a:t>parseFloat</a:t>
            </a:r>
            <a:r>
              <a:rPr lang="en-IN" dirty="0"/>
              <a:t>(</a:t>
            </a:r>
            <a:r>
              <a:rPr lang="en-IN" dirty="0" err="1"/>
              <a:t>document.getElementById</a:t>
            </a:r>
            <a:r>
              <a:rPr lang="en-IN" dirty="0"/>
              <a:t>('num2').value);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dirty="0" err="1"/>
              <a:t>const</a:t>
            </a:r>
            <a:r>
              <a:rPr lang="en-IN" dirty="0"/>
              <a:t> sum = num1 + num2;</a:t>
            </a:r>
          </a:p>
          <a:p>
            <a:pPr marL="36900" indent="0">
              <a:buNone/>
            </a:pPr>
            <a:r>
              <a:rPr lang="en-IN" dirty="0"/>
              <a:t>            </a:t>
            </a:r>
            <a:r>
              <a:rPr lang="en-IN" b="1" dirty="0" err="1">
                <a:solidFill>
                  <a:srgbClr val="FF0000"/>
                </a:solidFill>
              </a:rPr>
              <a:t>document.getElementById</a:t>
            </a:r>
            <a:r>
              <a:rPr lang="en-IN" b="1" dirty="0">
                <a:solidFill>
                  <a:srgbClr val="FF0000"/>
                </a:solidFill>
              </a:rPr>
              <a:t>('result').</a:t>
            </a:r>
            <a:r>
              <a:rPr lang="en-IN" b="1" dirty="0" err="1">
                <a:solidFill>
                  <a:srgbClr val="FF0000"/>
                </a:solidFill>
              </a:rPr>
              <a:t>innerText</a:t>
            </a:r>
            <a:r>
              <a:rPr lang="en-IN" b="1" dirty="0">
                <a:solidFill>
                  <a:srgbClr val="FF0000"/>
                </a:solidFill>
              </a:rPr>
              <a:t> = `The sum is: ${sum}`;</a:t>
            </a:r>
          </a:p>
          <a:p>
            <a:pPr marL="36900" indent="0">
              <a:buNone/>
            </a:pPr>
            <a:r>
              <a:rPr lang="en-IN" b="1" dirty="0">
                <a:solidFill>
                  <a:srgbClr val="FFC000"/>
                </a:solidFill>
              </a:rPr>
              <a:t>		</a:t>
            </a:r>
            <a:r>
              <a:rPr lang="en-IN" b="1" dirty="0" err="1">
                <a:solidFill>
                  <a:srgbClr val="FFC000"/>
                </a:solidFill>
              </a:rPr>
              <a:t>document.getElementById</a:t>
            </a:r>
            <a:r>
              <a:rPr lang="en-IN" b="1" dirty="0">
                <a:solidFill>
                  <a:srgbClr val="FFC000"/>
                </a:solidFill>
              </a:rPr>
              <a:t>('result').</a:t>
            </a:r>
            <a:r>
              <a:rPr lang="en-IN" b="1" dirty="0" err="1">
                <a:solidFill>
                  <a:srgbClr val="FFC000"/>
                </a:solidFill>
              </a:rPr>
              <a:t>innerText</a:t>
            </a:r>
            <a:r>
              <a:rPr lang="en-IN" b="1" dirty="0">
                <a:solidFill>
                  <a:srgbClr val="FFC000"/>
                </a:solidFill>
              </a:rPr>
              <a:t> = ‘The sum is:’+sum;</a:t>
            </a:r>
          </a:p>
          <a:p>
            <a:pPr marL="36900" indent="0">
              <a:buNone/>
            </a:pPr>
            <a:r>
              <a:rPr lang="en-IN" dirty="0"/>
              <a:t>        }</a:t>
            </a:r>
          </a:p>
          <a:p>
            <a:pPr marL="36900" indent="0">
              <a:buNone/>
            </a:pPr>
            <a:r>
              <a:rPr lang="en-IN" dirty="0"/>
              <a:t>    &lt;/script&gt;	&lt;/body&gt;	&lt;/html&gt;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471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498A-F16E-8F15-4A22-526862F5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8: JavaScript Image Slideshow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2138-9B04-77D5-8E6F-E002B634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array of image URLs.</a:t>
            </a:r>
          </a:p>
          <a:p>
            <a:endParaRPr lang="en-US" dirty="0"/>
          </a:p>
          <a:p>
            <a:r>
              <a:rPr lang="en-US" dirty="0"/>
              <a:t>Keep track of the current image index.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setInterval</a:t>
            </a:r>
            <a:r>
              <a:rPr lang="en-US" dirty="0"/>
              <a:t>() or </a:t>
            </a:r>
            <a:r>
              <a:rPr lang="en-US" dirty="0" err="1"/>
              <a:t>setTimeout</a:t>
            </a:r>
            <a:r>
              <a:rPr lang="en-US" dirty="0"/>
              <a:t>() to change the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792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BFA8-EDB6-DC89-E108-D323ACF1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Demonstration: Image Slideshow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7D72-A24F-F83E-1B5B-BC6C10C6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&gt;Image Slideshow&lt;/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 err="1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"slide-image"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 err="1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alt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"Slideshow"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width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"400"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images = [</a:t>
            </a:r>
            <a:r>
              <a:rPr lang="en-IN" b="1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1.jpg”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“2.jpg”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];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curImgInd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 err="1">
                <a:solidFill>
                  <a:srgbClr val="DCBDFB"/>
                </a:solidFill>
                <a:effectLst/>
                <a:latin typeface="Courier New" panose="02070309020205020404" pitchFamily="49" charset="0"/>
              </a:rPr>
              <a:t>changeImage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(){ </a:t>
            </a:r>
            <a:r>
              <a:rPr lang="en-IN" b="1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.getElementById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"slide-image"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images[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curImgInd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]; 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curImgInd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curImgInd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 % 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images.length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}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setInterval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changeImage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36900" indent="0">
              <a:buNone/>
            </a:pPr>
            <a:endParaRPr lang="en-IN" dirty="0">
              <a:solidFill>
                <a:srgbClr val="E2E2E5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IN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&lt;!--</a:t>
            </a:r>
            <a:r>
              <a:rPr lang="en-US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Strings created with single or double quotes work the same--&gt;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406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60B2-E53E-CA42-8F7C-5A6BA9B7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9: Recursive Functions in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D2CF-CF8C-F30D-6C5B-54DB7280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225"/>
              </a:spcAft>
            </a:pP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A function that calls itself during its execution.</a:t>
            </a:r>
          </a:p>
          <a:p>
            <a:pPr>
              <a:lnSpc>
                <a:spcPct val="150000"/>
              </a:lnSpc>
              <a:spcAft>
                <a:spcPts val="225"/>
              </a:spcAft>
            </a:pP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Must have a base case to avoid infinite recursion.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426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19C1-19EE-910F-540C-C19F927A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Demonstration: Recursive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79BD-7A9E-C6E0-68CC-857974C5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&gt;Recursive Function&lt;/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"factorial"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>
                <a:solidFill>
                  <a:srgbClr val="DCBDFB"/>
                </a:solidFill>
                <a:effectLst/>
                <a:latin typeface="Courier New" panose="02070309020205020404" pitchFamily="49" charset="0"/>
              </a:rPr>
              <a:t>factorial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(n) {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(n ===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 { </a:t>
            </a: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	} 	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 // Base Case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n * factorial(n -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	} 	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 // Recursive case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36900" indent="0">
              <a:buNone/>
            </a:pPr>
            <a:r>
              <a:rPr lang="en-IN" b="1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.getElementById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"factorial"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IN" b="1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innerHTML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"Factorial of 5 = 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+ factorial(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 &lt;/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450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ADAC-D209-FE8F-6854-4617A993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Comparison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57A4-A031-0D6A-3A53-B1D23032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x = 5;</a:t>
            </a:r>
          </a:p>
          <a:p>
            <a:r>
              <a:rPr lang="en-US" dirty="0"/>
              <a:t>equal to</a:t>
            </a:r>
          </a:p>
          <a:p>
            <a:pPr marL="3690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x == 8	false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x == 5	true		x == "5"	true	</a:t>
            </a:r>
          </a:p>
          <a:p>
            <a:r>
              <a:rPr lang="en-US" dirty="0"/>
              <a:t>equal value and equal type</a:t>
            </a:r>
          </a:p>
          <a:p>
            <a:pPr marL="3690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00B050"/>
                </a:solidFill>
              </a:rPr>
              <a:t>x === 5  true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x === "5"	false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20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26B4-FD34-7789-465F-6FE7AA61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10: Error Handling in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FDFD7-9C19-0E52-D694-01666399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25"/>
              </a:spcAft>
            </a:pP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The </a:t>
            </a:r>
            <a:r>
              <a:rPr lang="en-US" b="1" i="0" dirty="0">
                <a:solidFill>
                  <a:srgbClr val="FFC000"/>
                </a:solidFill>
                <a:effectLst/>
                <a:latin typeface="DM Mono" panose="020B0509040201040103" pitchFamily="49" charset="0"/>
              </a:rPr>
              <a:t>try</a:t>
            </a: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 statement defines a code </a:t>
            </a:r>
            <a:r>
              <a:rPr lang="en-US" b="1" i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block to run </a:t>
            </a: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(to try).</a:t>
            </a:r>
          </a:p>
          <a:p>
            <a:pPr>
              <a:spcAft>
                <a:spcPts val="225"/>
              </a:spcAft>
            </a:pP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The </a:t>
            </a:r>
            <a:r>
              <a:rPr lang="en-US" b="1" i="0" dirty="0">
                <a:solidFill>
                  <a:srgbClr val="FFC000"/>
                </a:solidFill>
                <a:effectLst/>
                <a:latin typeface="DM Mono" panose="020B0509040201040103" pitchFamily="49" charset="0"/>
              </a:rPr>
              <a:t>catch</a:t>
            </a: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 statement defines a code </a:t>
            </a:r>
            <a:r>
              <a:rPr lang="en-US" b="1" i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block to handle any error</a:t>
            </a: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.</a:t>
            </a:r>
          </a:p>
          <a:p>
            <a:pPr>
              <a:spcAft>
                <a:spcPts val="225"/>
              </a:spcAft>
            </a:pPr>
            <a:endParaRPr lang="en-US" b="1" i="0" dirty="0">
              <a:solidFill>
                <a:srgbClr val="E2E2E5"/>
              </a:solidFill>
              <a:effectLst/>
              <a:latin typeface="DM Mono" panose="020B0509040201040103" pitchFamily="49" charset="0"/>
            </a:endParaRPr>
          </a:p>
          <a:p>
            <a:pPr>
              <a:spcAft>
                <a:spcPts val="225"/>
              </a:spcAft>
            </a:pP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The </a:t>
            </a:r>
            <a:r>
              <a:rPr lang="en-US" b="1" i="0" dirty="0">
                <a:solidFill>
                  <a:srgbClr val="FFC000"/>
                </a:solidFill>
                <a:effectLst/>
                <a:latin typeface="DM Mono" panose="020B0509040201040103" pitchFamily="49" charset="0"/>
              </a:rPr>
              <a:t>finally</a:t>
            </a: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 statement defines a code block to </a:t>
            </a:r>
            <a:r>
              <a:rPr lang="en-US" b="1" i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run regardless of the result.</a:t>
            </a:r>
          </a:p>
          <a:p>
            <a:pPr>
              <a:spcAft>
                <a:spcPts val="225"/>
              </a:spcAft>
            </a:pP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The </a:t>
            </a:r>
            <a:r>
              <a:rPr lang="en-US" b="1" i="0" dirty="0">
                <a:solidFill>
                  <a:srgbClr val="FFC000"/>
                </a:solidFill>
                <a:effectLst/>
                <a:latin typeface="DM Mono" panose="020B0509040201040103" pitchFamily="49" charset="0"/>
              </a:rPr>
              <a:t>throw</a:t>
            </a: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 statement </a:t>
            </a:r>
            <a:r>
              <a:rPr lang="en-US" b="1" i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defines a custom error</a:t>
            </a:r>
            <a:r>
              <a:rPr lang="en-US" b="1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97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62C5-FE94-CDE6-A40A-998C975C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51A9-50FC-DAEF-B40B-1B3BE2A9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algn="l">
              <a:spcAft>
                <a:spcPts val="225"/>
              </a:spcAft>
              <a:buNone/>
            </a:pPr>
            <a:r>
              <a:rPr lang="en-US" sz="3600" b="1" i="0" dirty="0">
                <a:solidFill>
                  <a:srgbClr val="E2E2E5"/>
                </a:solidFill>
                <a:effectLst/>
                <a:latin typeface="Google Sans Text"/>
              </a:rPr>
              <a:t>Common HTML Elements:</a:t>
            </a:r>
            <a:endParaRPr lang="en-US" sz="36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Headings: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&lt;h1&gt;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 to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&lt;h6&gt;</a:t>
            </a:r>
            <a:endParaRPr lang="en-US" sz="32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Paragraphs: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&lt;p&gt;</a:t>
            </a:r>
            <a:endParaRPr lang="en-US" sz="32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Links: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&lt;a&gt;</a:t>
            </a:r>
            <a:endParaRPr lang="en-US" sz="32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Images: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</a:t>
            </a:r>
            <a:r>
              <a:rPr lang="en-US" sz="3200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img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&gt;</a:t>
            </a:r>
            <a:endParaRPr lang="en-US" sz="32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Lists: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</a:t>
            </a:r>
            <a:r>
              <a:rPr lang="en-US" sz="3200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ul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&gt;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 (unordered),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</a:t>
            </a:r>
            <a:r>
              <a:rPr lang="en-US" sz="3200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ol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&gt;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 (ordered),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&lt;li&gt;</a:t>
            </a:r>
            <a:endParaRPr lang="en-US" sz="32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Divisions: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&lt;div&gt;</a:t>
            </a:r>
            <a:endParaRPr lang="en-US" sz="32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2E2E5"/>
                </a:solidFill>
                <a:effectLst/>
                <a:latin typeface="Google Sans Text"/>
              </a:rPr>
              <a:t>Spans: </a:t>
            </a:r>
            <a:r>
              <a:rPr lang="en-US" sz="3200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&lt;span&gt;</a:t>
            </a:r>
            <a:endParaRPr lang="en-US" sz="3200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76264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889D-C229-2E63-F0F1-E12E848C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447D-B138-4788-F687-49905E099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sz="2400" dirty="0"/>
              <a:t>&lt;html&gt;  &lt;body&gt;  &lt;h2&gt;JavaScript Error Handling&lt;/h2&gt;</a:t>
            </a:r>
          </a:p>
          <a:p>
            <a:pPr marL="36900" indent="0">
              <a:buNone/>
            </a:pPr>
            <a:r>
              <a:rPr lang="en-IN" sz="2400" dirty="0"/>
              <a:t>&lt;p&gt;How to use &lt;b&gt;catch&lt;/b&gt; to display an error.&lt;/p&gt;   </a:t>
            </a:r>
          </a:p>
          <a:p>
            <a:pPr marL="36900" indent="0">
              <a:buNone/>
            </a:pPr>
            <a:r>
              <a:rPr lang="en-IN" sz="2400" dirty="0"/>
              <a:t>&lt;p id="demo"&gt;&lt;/p&gt;</a:t>
            </a:r>
          </a:p>
          <a:p>
            <a:pPr marL="36900" indent="0">
              <a:buNone/>
            </a:pPr>
            <a:r>
              <a:rPr lang="en-IN" sz="2400" dirty="0">
                <a:solidFill>
                  <a:srgbClr val="92D050"/>
                </a:solidFill>
              </a:rPr>
              <a:t>&lt;script&gt;</a:t>
            </a:r>
          </a:p>
          <a:p>
            <a:pPr marL="36900" indent="0">
              <a:buNone/>
            </a:pPr>
            <a:r>
              <a:rPr lang="en-IN" sz="2400" dirty="0">
                <a:solidFill>
                  <a:srgbClr val="FFC000"/>
                </a:solidFill>
              </a:rPr>
              <a:t>try</a:t>
            </a:r>
            <a:r>
              <a:rPr lang="en-IN" sz="2400" dirty="0"/>
              <a:t> {  </a:t>
            </a:r>
            <a:r>
              <a:rPr lang="en-IN" sz="2400" dirty="0" err="1">
                <a:solidFill>
                  <a:srgbClr val="FF0000"/>
                </a:solidFill>
              </a:rPr>
              <a:t>adddlert</a:t>
            </a:r>
            <a:r>
              <a:rPr lang="en-IN" sz="2400" dirty="0"/>
              <a:t>("Welcome guest!");}</a:t>
            </a:r>
          </a:p>
          <a:p>
            <a:pPr marL="36900" indent="0">
              <a:buNone/>
            </a:pPr>
            <a:r>
              <a:rPr lang="en-IN" sz="2400" dirty="0">
                <a:solidFill>
                  <a:srgbClr val="FFC000"/>
                </a:solidFill>
              </a:rPr>
              <a:t>catch(err) </a:t>
            </a:r>
            <a:r>
              <a:rPr lang="en-IN" sz="2400" dirty="0"/>
              <a:t>{ </a:t>
            </a:r>
            <a:r>
              <a:rPr lang="en-IN" sz="2400" dirty="0" err="1"/>
              <a:t>document.getElementById</a:t>
            </a:r>
            <a:r>
              <a:rPr lang="en-IN" sz="2400" dirty="0"/>
              <a:t>("demo").</a:t>
            </a:r>
            <a:r>
              <a:rPr lang="en-IN" sz="2400" dirty="0" err="1"/>
              <a:t>innerHTML</a:t>
            </a:r>
            <a:r>
              <a:rPr lang="en-IN" sz="2400" dirty="0"/>
              <a:t> = </a:t>
            </a:r>
            <a:r>
              <a:rPr lang="en-IN" sz="2400" dirty="0" err="1">
                <a:solidFill>
                  <a:srgbClr val="FFC000"/>
                </a:solidFill>
              </a:rPr>
              <a:t>err.message</a:t>
            </a:r>
            <a:r>
              <a:rPr lang="en-IN" sz="2400" dirty="0"/>
              <a:t>; }</a:t>
            </a:r>
          </a:p>
          <a:p>
            <a:pPr marL="36900" indent="0">
              <a:buNone/>
            </a:pPr>
            <a:r>
              <a:rPr lang="en-IN" sz="2400" dirty="0">
                <a:solidFill>
                  <a:srgbClr val="92D050"/>
                </a:solidFill>
              </a:rPr>
              <a:t>&lt;/script&gt;</a:t>
            </a:r>
          </a:p>
          <a:p>
            <a:pPr marL="36900" indent="0">
              <a:buNone/>
            </a:pPr>
            <a:r>
              <a:rPr lang="en-IN" sz="2400" dirty="0"/>
              <a:t>&lt;/body&gt;</a:t>
            </a:r>
          </a:p>
          <a:p>
            <a:pPr marL="36900" indent="0">
              <a:buNone/>
            </a:pPr>
            <a:r>
              <a:rPr lang="en-IN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49910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B465-C69D-9DCE-5ECA-C5180431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try-throw-catch-finally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4887-1698-3D77-D0FF-558A45A6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65" y="1732449"/>
            <a:ext cx="11775558" cy="5028212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Please input age: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 Input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&lt;!--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--&gt;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    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 is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}  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13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ED97DF-7219-1F89-76F2-64284F59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E4D5-E981-B220-92EA-34609AB7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2043"/>
            <a:ext cx="10353762" cy="970450"/>
          </a:xfrm>
        </p:spPr>
        <p:txBody>
          <a:bodyPr/>
          <a:lstStyle/>
          <a:p>
            <a:r>
              <a:rPr lang="en-IN" dirty="0"/>
              <a:t>try-throw-catch-finally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9452-E510-E591-87AF-93BF7AC2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65" y="1274261"/>
            <a:ext cx="11775558" cy="548640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Please input age: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 Input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							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								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&lt;!--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--&gt;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a number"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Valid age"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"retirement age"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 is 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  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55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226C-A950-95FC-9819-7A28E6D9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2043"/>
            <a:ext cx="10353762" cy="97045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E2E2E5"/>
                </a:solidFill>
                <a:effectLst/>
                <a:latin typeface="Google Sans Text"/>
              </a:rPr>
              <a:t>Demonstration: Error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E706-2E71-F893-D1B2-BDF0CC4B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2493"/>
            <a:ext cx="10353762" cy="4997729"/>
          </a:xfrm>
        </p:spPr>
        <p:txBody>
          <a:bodyPr/>
          <a:lstStyle/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		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"result"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lang="en-IN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numerator =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IN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denominator =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(denominator ===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 {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"Division by zero is not allowed!"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} </a:t>
            </a:r>
          </a:p>
          <a:p>
            <a:pPr marL="36900" indent="0">
              <a:buNone/>
            </a:pPr>
            <a:r>
              <a:rPr lang="en-IN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result = numerator / denominator; </a:t>
            </a:r>
            <a:r>
              <a:rPr lang="en-IN" b="0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.getElementById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'result'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innerHTML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"Result is : 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+ result; }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(err){ </a:t>
            </a:r>
            <a:r>
              <a:rPr lang="en-IN" b="0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.getElementById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'result'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innerHTML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"An error occurred: 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err.message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}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551B4-5ABC-2CC2-68F2-8F3C67AA9490}"/>
              </a:ext>
            </a:extLst>
          </p:cNvPr>
          <p:cNvSpPr txBox="1"/>
          <p:nvPr/>
        </p:nvSpPr>
        <p:spPr>
          <a:xfrm>
            <a:off x="1298052" y="589013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Dividing by zero</a:t>
            </a:r>
            <a:r>
              <a:rPr lang="en-US" dirty="0"/>
              <a:t> does </a:t>
            </a:r>
            <a:r>
              <a:rPr lang="en-US" b="1" dirty="0"/>
              <a:t>NOT</a:t>
            </a:r>
            <a:r>
              <a:rPr lang="en-US" dirty="0"/>
              <a:t> throw an error, in </a:t>
            </a:r>
            <a:r>
              <a:rPr lang="en-US" dirty="0" err="1"/>
              <a:t>Javascript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240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EEB9-22B5-6474-EE72-174B23EB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6CED-3EE2-C3B5-1988-752C39AF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b="0" i="0" dirty="0">
              <a:solidFill>
                <a:srgbClr val="E2E2E5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endParaRPr lang="en-US" dirty="0">
              <a:solidFill>
                <a:srgbClr val="E2E2E5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Use the browser developer tools to illustrate the behavior of </a:t>
            </a:r>
          </a:p>
          <a:p>
            <a:pPr marL="36900" indent="0" algn="ctr">
              <a:buNone/>
            </a:pPr>
            <a:r>
              <a:rPr lang="en-US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CSS, JavaScript, and the HTML structure.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1282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38F0-A357-852F-B9F6-325FD437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(Revisiting): 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3D69-0E5B-CD0A-D5B1-3B1813AD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 Selector (.) </a:t>
            </a:r>
            <a:r>
              <a:rPr lang="en-US" dirty="0"/>
              <a:t>— targets multiple elements.</a:t>
            </a:r>
          </a:p>
          <a:p>
            <a:r>
              <a:rPr lang="en-US" dirty="0">
                <a:solidFill>
                  <a:srgbClr val="FF0000"/>
                </a:solidFill>
              </a:rPr>
              <a:t>ID Selector (#) </a:t>
            </a:r>
            <a:r>
              <a:rPr lang="en-US" dirty="0"/>
              <a:t>— targets a unique element.</a:t>
            </a:r>
          </a:p>
          <a:p>
            <a:r>
              <a:rPr lang="en-US" dirty="0">
                <a:solidFill>
                  <a:srgbClr val="FF0000"/>
                </a:solidFill>
              </a:rPr>
              <a:t>Element Selector </a:t>
            </a:r>
            <a:r>
              <a:rPr lang="en-US" dirty="0"/>
              <a:t>— targets all elements of a specific type.</a:t>
            </a:r>
          </a:p>
          <a:p>
            <a:r>
              <a:rPr lang="en-US" dirty="0">
                <a:solidFill>
                  <a:srgbClr val="FF0000"/>
                </a:solidFill>
              </a:rPr>
              <a:t>Universal selector (*) </a:t>
            </a:r>
            <a:r>
              <a:rPr lang="en-US" dirty="0"/>
              <a:t>is the, which applies the CSS rule to all elements on the 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810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8572-D957-1E48-E1D5-874A8537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selector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16A9-E705-F8C2-8E8E-93BF9A92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4" y="1732449"/>
            <a:ext cx="11662229" cy="4726408"/>
          </a:xfrm>
        </p:spPr>
        <p:txBody>
          <a:bodyPr numCol="1" spcCol="360000">
            <a:normAutofit fontScale="85000" lnSpcReduction="10000"/>
          </a:bodyPr>
          <a:lstStyle/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#5aa0e6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} //element selector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#demo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}					//id selector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chartreuse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					//class selector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				//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&lt;div&gt; elements that are direct children of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xyz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Welcome!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simple, styled section using HTML and CSS.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bye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13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4464-AA06-3771-72E8-5F8DBD8D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Layout - float and clear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20A5-7A8C-7C94-5B5A-109BAFE8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for positioning and formatting content e.g. let an image float left to the text in a container.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left</a:t>
            </a:r>
            <a:r>
              <a:rPr lang="en-US" sz="2200" dirty="0"/>
              <a:t> - The element floats to the left of its container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right</a:t>
            </a:r>
            <a:r>
              <a:rPr lang="en-US" sz="2200" dirty="0"/>
              <a:t> - The element floats to the right of its container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none</a:t>
            </a:r>
            <a:r>
              <a:rPr lang="en-US" sz="2200" dirty="0"/>
              <a:t> - The element does not float (will be displayed just where it occurs in the text). This is default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inherit</a:t>
            </a:r>
            <a:r>
              <a:rPr lang="en-US" sz="2200" dirty="0"/>
              <a:t> - The element inherits the float value of its parent</a:t>
            </a:r>
          </a:p>
          <a:p>
            <a:r>
              <a:rPr lang="en-US" sz="2400" dirty="0"/>
              <a:t>In its simplest use, the float property can be used to wrap text around images.</a:t>
            </a:r>
          </a:p>
        </p:txBody>
      </p:sp>
    </p:spTree>
    <p:extLst>
      <p:ext uri="{BB962C8B-B14F-4D97-AF65-F5344CB8AC3E}">
        <p14:creationId xmlns:p14="http://schemas.microsoft.com/office/powerpoint/2010/main" val="3536217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7A62-26AA-B54E-4055-4C08746B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dirty="0" err="1"/>
              <a:t>on’s</a:t>
            </a:r>
            <a:r>
              <a:rPr lang="en-IN" dirty="0"/>
              <a:t>    :  CSS float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6571-6888-4B88-5178-173E34D8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&lt;style&gt; 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{  float: right;  } &lt;/style&gt;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Float Right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text in the paragraph will wrap around the image.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"pineapple.jpg"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"width:170px;height:170px;margin-left:15px;"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Paragraph text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hiii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bye.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15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CECC-ECE8-E102-FAFF-B98927D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24E7-B507-3F63-C79E-A0CD305B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.div1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#73AD21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.div2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div1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"div2"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div2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hiii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byee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B79B7-24BD-BB4E-60F8-AFECDCEC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56" y="4821826"/>
            <a:ext cx="6785617" cy="1938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855F7-FE31-2C89-D2B8-14F81CC67F22}"/>
              </a:ext>
            </a:extLst>
          </p:cNvPr>
          <p:cNvSpPr txBox="1"/>
          <p:nvPr/>
        </p:nvSpPr>
        <p:spPr>
          <a:xfrm>
            <a:off x="558799" y="5431134"/>
            <a:ext cx="4223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When clearing floats, you should match the clear to the float: If an element is floated to the left, then you should clear to the left.</a:t>
            </a:r>
          </a:p>
        </p:txBody>
      </p:sp>
    </p:spTree>
    <p:extLst>
      <p:ext uri="{BB962C8B-B14F-4D97-AF65-F5344CB8AC3E}">
        <p14:creationId xmlns:p14="http://schemas.microsoft.com/office/powerpoint/2010/main" val="407451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8D10-1438-3565-0B4A-63EC20FB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Demonstration: Basic HTML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4926-C2CA-5AC6-3CF2-8F9D17B6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014938" cy="4261296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&lt;!DOCTYPE html&gt;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1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lang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1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IN" b="1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meta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charset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"UTF-8"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&gt;My First HTML Page&lt;/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&gt;Welcome to My Website&lt;/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&gt;This is a sample paragraph.&lt;/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"https://www.abc.com"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&gt;Visit abc.com&lt;/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b="0" i="0" dirty="0" err="1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"https://xyz"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alt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"Image"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36900" indent="0">
              <a:buNone/>
            </a:pP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1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lang="en-IN" b="1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94DB4-0B40-F002-6912-008C0E69CFA0}"/>
              </a:ext>
            </a:extLst>
          </p:cNvPr>
          <p:cNvSpPr txBox="1"/>
          <p:nvPr/>
        </p:nvSpPr>
        <p:spPr>
          <a:xfrm>
            <a:off x="7928733" y="5608495"/>
            <a:ext cx="3928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Type it in notepad:</a:t>
            </a:r>
          </a:p>
          <a:p>
            <a:endParaRPr lang="en-IN" dirty="0">
              <a:solidFill>
                <a:srgbClr val="E2E2E5"/>
              </a:solidFill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Save as .html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E2E2E5"/>
                </a:solidFill>
                <a:latin typeface="Courier New" panose="02070309020205020404" pitchFamily="49" charset="0"/>
              </a:rPr>
              <a:t>Open the file in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556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1FD0-B2BA-9252-D4B0-5ECD9CF7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AF4A-CE41-DE10-B39A-21826B0A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/>
              <a:t>body {	  display: flex;	justify-content: center;	  align-items: center;	}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display: flex </a:t>
            </a:r>
            <a:r>
              <a:rPr lang="en-US" dirty="0"/>
              <a:t>turns the body into a flex container.</a:t>
            </a:r>
          </a:p>
          <a:p>
            <a:r>
              <a:rPr lang="en-US" dirty="0">
                <a:solidFill>
                  <a:srgbClr val="FF0000"/>
                </a:solidFill>
              </a:rPr>
              <a:t>justify-content: </a:t>
            </a:r>
            <a:r>
              <a:rPr lang="en-US" dirty="0"/>
              <a:t>center horizontally centers the content.</a:t>
            </a:r>
          </a:p>
          <a:p>
            <a:r>
              <a:rPr lang="en-US" dirty="0">
                <a:solidFill>
                  <a:srgbClr val="FF0000"/>
                </a:solidFill>
              </a:rPr>
              <a:t>align-items</a:t>
            </a:r>
            <a:r>
              <a:rPr lang="en-US" dirty="0"/>
              <a:t>: center vertically centers the content.</a:t>
            </a:r>
          </a:p>
          <a:p>
            <a:endParaRPr lang="en-US" dirty="0"/>
          </a:p>
          <a:p>
            <a:pPr marL="36900" indent="0" algn="ctr">
              <a:buNone/>
            </a:pPr>
            <a:r>
              <a:rPr lang="en-US" dirty="0"/>
              <a:t>This makes the section appear perfectly centered both vertically and horizontally.</a:t>
            </a:r>
          </a:p>
          <a:p>
            <a:r>
              <a:rPr lang="en-US" dirty="0"/>
              <a:t>With flex →      The browser treats the body like a box where you control alignment.</a:t>
            </a:r>
          </a:p>
          <a:p>
            <a:r>
              <a:rPr lang="en-US" dirty="0"/>
              <a:t>Without flex → The browser treats the page like a document, </a:t>
            </a:r>
          </a:p>
          <a:p>
            <a:pPr marL="36900" indent="0">
              <a:buNone/>
            </a:pPr>
            <a:r>
              <a:rPr lang="en-US" dirty="0"/>
              <a:t>                                flowing from top-left like a Word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04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F0A2-8570-C0A1-27FF-34BDB6BD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US" sz="4000" b="1" dirty="0"/>
              <a:t>display: flex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E949-65F1-3BE7-BFCC-F5991837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1" y="1732449"/>
            <a:ext cx="11132458" cy="47264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2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"content-section"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Welcome!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simple, styled section using HTML and CSS.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08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A609-FA17-C9E3-E691-12EA513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property: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D5BE-6E0F-8FFC-E220-98ED020E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If the margin property has four values: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>
                <a:solidFill>
                  <a:srgbClr val="FF0000"/>
                </a:solidFill>
              </a:rPr>
              <a:t>margin: 10px 5px 15px 20px;</a:t>
            </a: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  <a:r>
              <a:rPr lang="en-US" dirty="0"/>
              <a:t> margin is 10px</a:t>
            </a:r>
          </a:p>
          <a:p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margin is 5px</a:t>
            </a:r>
          </a:p>
          <a:p>
            <a:r>
              <a:rPr lang="en-US" dirty="0">
                <a:solidFill>
                  <a:srgbClr val="FF0000"/>
                </a:solidFill>
              </a:rPr>
              <a:t>bottom</a:t>
            </a:r>
            <a:r>
              <a:rPr lang="en-US" dirty="0"/>
              <a:t> margin is 15px</a:t>
            </a:r>
          </a:p>
          <a:p>
            <a:r>
              <a:rPr lang="en-US" dirty="0">
                <a:solidFill>
                  <a:srgbClr val="FF0000"/>
                </a:solidFill>
              </a:rPr>
              <a:t>left</a:t>
            </a:r>
            <a:r>
              <a:rPr lang="en-US" dirty="0"/>
              <a:t> margin is 20px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1627C-5470-E383-9ED2-059A21210BF4}"/>
              </a:ext>
            </a:extLst>
          </p:cNvPr>
          <p:cNvSpPr txBox="1"/>
          <p:nvPr/>
        </p:nvSpPr>
        <p:spPr>
          <a:xfrm>
            <a:off x="7126514" y="3360285"/>
            <a:ext cx="3447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8504-7E26-A0E3-F0D0-EDD654F3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1: Build a Simple Webpage Section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D541-FBCD-9F1C-0BAE-65176999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37805" cy="45159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Create a structured webpage section using HTML and CSS.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Instructions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HTML to create a section with a heading, a paragraph, and a button.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Style the section using CSS to: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Center-align the content.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Add padding, a border, and a background color.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browser’s developer tools to preview and refine the section in real-time.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8B29B-EC8E-54B7-1B4C-42B8DD97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33" y="2224314"/>
            <a:ext cx="5389394" cy="2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746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FAEE-71C2-8DD5-9E7A-00E7F747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5143"/>
            <a:ext cx="5329281" cy="970450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1A1F3-98DE-E0EE-D991-BC63F28AEA81}"/>
              </a:ext>
            </a:extLst>
          </p:cNvPr>
          <p:cNvSpPr txBox="1"/>
          <p:nvPr/>
        </p:nvSpPr>
        <p:spPr>
          <a:xfrm>
            <a:off x="6734628" y="307202"/>
            <a:ext cx="611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&lt;div&gt; is generic and non-semantic, while &lt;section&gt; is semantic and defines a section of a document.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FD55B-2817-64B5-3396-D70769B48249}"/>
              </a:ext>
            </a:extLst>
          </p:cNvPr>
          <p:cNvSpPr txBox="1"/>
          <p:nvPr/>
        </p:nvSpPr>
        <p:spPr>
          <a:xfrm>
            <a:off x="7910285" y="2270888"/>
            <a:ext cx="4176485" cy="305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"content-section"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Welcome!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simple, styled section using HTML and CSS.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A08C3E-ED84-9D1F-4E1C-21DC1FE9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115593"/>
            <a:ext cx="7561942" cy="5435205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#f0f4f8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.content-section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#f3cbcb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236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#4a90e2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}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.content-section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#4a90e2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}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.content-section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button:hover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#35b869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}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856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B112-7C73-B7B3-151E-6CBB9316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7067-C064-861F-8A88-CBBFB9D1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CSS Flexible Box Layout </a:t>
            </a:r>
          </a:p>
          <a:p>
            <a:pPr>
              <a:lnSpc>
                <a:spcPct val="150000"/>
              </a:lnSpc>
            </a:pPr>
            <a:r>
              <a:rPr lang="en-US" dirty="0"/>
              <a:t>CSS Grid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463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EAFE-B3BA-7DE3-24C4-E96DBE61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Flexible Box Layout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9511-60E5-3BA8-3CC0-6890BD1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Box Layout module.</a:t>
            </a:r>
          </a:p>
          <a:p>
            <a:r>
              <a:rPr lang="en-US" dirty="0"/>
              <a:t>Arranging items in rows or columns.</a:t>
            </a:r>
          </a:p>
          <a:p>
            <a:r>
              <a:rPr lang="en-US" dirty="0"/>
              <a:t>Easier to design a flexible responsive layout structure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Consists of: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Flex Container</a:t>
            </a:r>
            <a:r>
              <a:rPr lang="en-US" dirty="0"/>
              <a:t> - the parent (container) &lt;div&gt; element</a:t>
            </a:r>
          </a:p>
          <a:p>
            <a:r>
              <a:rPr lang="en-US" dirty="0">
                <a:solidFill>
                  <a:srgbClr val="FF0000"/>
                </a:solidFill>
              </a:rPr>
              <a:t>Flex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Items</a:t>
            </a:r>
            <a:r>
              <a:rPr lang="en-US" dirty="0"/>
              <a:t> - the items inside the container &lt;div&gt;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8828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6B68-2AED-3756-0E63-13F61785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CSS 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4BA7-6B85-945C-9C3A-0D205142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The CSS properties we use for the flex container are:</a:t>
            </a:r>
          </a:p>
          <a:p>
            <a:endParaRPr lang="en-US" dirty="0"/>
          </a:p>
          <a:p>
            <a:r>
              <a:rPr lang="en-US" dirty="0"/>
              <a:t>flex-direction: specifies the display-direction of flex items in the flex container.</a:t>
            </a:r>
          </a:p>
          <a:p>
            <a:pPr marL="36900" indent="0">
              <a:buNone/>
            </a:pPr>
            <a:r>
              <a:rPr lang="en-US" dirty="0"/>
              <a:t>                            [row, column, row-reverse, column-reverse]</a:t>
            </a:r>
          </a:p>
          <a:p>
            <a:r>
              <a:rPr lang="en-US" dirty="0"/>
              <a:t>flex-wrap: specifies whether the flex items should wrap or not. </a:t>
            </a:r>
          </a:p>
          <a:p>
            <a:pPr marL="36900" indent="0">
              <a:buNone/>
            </a:pPr>
            <a:r>
              <a:rPr lang="en-US" dirty="0"/>
              <a:t>                      [</a:t>
            </a:r>
            <a:r>
              <a:rPr lang="en-US" dirty="0" err="1"/>
              <a:t>nowrap</a:t>
            </a:r>
            <a:r>
              <a:rPr lang="en-US" dirty="0"/>
              <a:t>, wrap, wrap-reverse]</a:t>
            </a:r>
          </a:p>
          <a:p>
            <a:r>
              <a:rPr lang="en-US" dirty="0"/>
              <a:t>justify-content: used to align the flex items.</a:t>
            </a:r>
          </a:p>
          <a:p>
            <a:pPr marL="36900" indent="0">
              <a:buNone/>
            </a:pPr>
            <a:r>
              <a:rPr lang="en-US" dirty="0"/>
              <a:t>                              [center, flex-start, flex-end, space-around, space-between, space-evenly]</a:t>
            </a:r>
          </a:p>
          <a:p>
            <a:r>
              <a:rPr lang="en-US" dirty="0"/>
              <a:t>align-items: align the flex items (vertically).</a:t>
            </a:r>
          </a:p>
          <a:p>
            <a:pPr marL="36900" indent="0">
              <a:buNone/>
            </a:pPr>
            <a:r>
              <a:rPr lang="en-US" dirty="0"/>
              <a:t>                        [center, flex-start, flex-end, stretch, baseline, normal]</a:t>
            </a:r>
          </a:p>
        </p:txBody>
      </p:sp>
    </p:spTree>
    <p:extLst>
      <p:ext uri="{BB962C8B-B14F-4D97-AF65-F5344CB8AC3E}">
        <p14:creationId xmlns:p14="http://schemas.microsoft.com/office/powerpoint/2010/main" val="459412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E0CE-FE72-1A3D-97FF-FD4F9B68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CSS Flex Items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C373-2A54-F0CA-A320-97B9E30D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direct child elements of a flex container automatically becomes flex items.</a:t>
            </a:r>
          </a:p>
          <a:p>
            <a:pPr marL="36900" indent="0">
              <a:buNone/>
            </a:pPr>
            <a:r>
              <a:rPr lang="en-US" dirty="0"/>
              <a:t>Properties we use for flex items are:</a:t>
            </a:r>
          </a:p>
          <a:p>
            <a:r>
              <a:rPr lang="en-US" dirty="0"/>
              <a:t>order:  specifies the order of the flex items.</a:t>
            </a:r>
          </a:p>
          <a:p>
            <a:r>
              <a:rPr lang="en-US" dirty="0"/>
              <a:t>flex-grow: specifies how much a flex item will grow relative to the rest of the flex items.</a:t>
            </a:r>
          </a:p>
          <a:p>
            <a:r>
              <a:rPr lang="en-US" dirty="0"/>
              <a:t>flex-shrink: specifies how much a flex item will shrink relative to the rest of the flex items.</a:t>
            </a:r>
          </a:p>
          <a:p>
            <a:r>
              <a:rPr lang="en-US" dirty="0"/>
              <a:t>flex-basis: specifies the initial length of a flex item.</a:t>
            </a:r>
          </a:p>
          <a:p>
            <a:r>
              <a:rPr lang="en-US" dirty="0"/>
              <a:t>align-self: specifies the alignment for the selected item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139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08B6-545A-2D86-6829-AC9E2D7F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C6E9-370B-8DE5-E3D9-22462562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55437"/>
          </a:xfrm>
        </p:spPr>
        <p:txBody>
          <a:bodyPr>
            <a:normAutofit lnSpcReduction="1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	  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display: flex;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#df4a4a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Flex Items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7376-7BBA-A42F-2C90-E698AC55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Tags vs Elements vs Attributes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CDDE-F478-9ECB-D664-49952D82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</a:t>
            </a:r>
            <a:r>
              <a:rPr lang="en-US" dirty="0">
                <a:solidFill>
                  <a:srgbClr val="FF0000"/>
                </a:solidFill>
              </a:rPr>
              <a:t>tags</a:t>
            </a:r>
            <a:r>
              <a:rPr lang="en-US" dirty="0"/>
              <a:t> represent the structural components of a document, such as &lt;h1&gt; for headings. </a:t>
            </a:r>
          </a:p>
          <a:p>
            <a:r>
              <a:rPr lang="en-US" u="sng" dirty="0"/>
              <a:t>Elements</a:t>
            </a:r>
            <a:r>
              <a:rPr lang="en-US" dirty="0"/>
              <a:t> are formed by tags and encompass both the opening and closing tags along with the content. </a:t>
            </a:r>
          </a:p>
          <a:p>
            <a:r>
              <a:rPr lang="en-US" dirty="0">
                <a:solidFill>
                  <a:srgbClr val="00B0F0"/>
                </a:solidFill>
              </a:rPr>
              <a:t>Attributes</a:t>
            </a:r>
            <a:r>
              <a:rPr lang="en-US" dirty="0"/>
              <a:t> provide additional information or properties to elements, enhancing their functionality or appearance.</a:t>
            </a:r>
          </a:p>
          <a:p>
            <a:endParaRPr lang="en-US" dirty="0"/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&lt;p</a:t>
            </a:r>
            <a:r>
              <a:rPr lang="en-US" u="sng" dirty="0"/>
              <a:t> </a:t>
            </a:r>
            <a:r>
              <a:rPr lang="en-US" u="sng" dirty="0">
                <a:solidFill>
                  <a:srgbClr val="00B0F0"/>
                </a:solidFill>
              </a:rPr>
              <a:t>align="center"</a:t>
            </a:r>
            <a:r>
              <a:rPr lang="en-US" u="sng" dirty="0"/>
              <a:t>&gt;This is paragraph.&lt;/p&gt;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627125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0DFB-AC4F-A748-DFC8-E1DEC2A9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2760-7C58-8D3B-A3B3-F53E75A9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43380"/>
          </a:xfrm>
        </p:spPr>
        <p:txBody>
          <a:bodyPr>
            <a:norm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flex-direction: row-reverse;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#df4a4a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Flex Items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"flex-container"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style="flex-grow: 3"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style="flex-grow: 2"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"flex-grow: 1"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936ED-0805-F6B9-6CD1-F5B42B16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69" y="3858916"/>
            <a:ext cx="4298236" cy="22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09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1810-A5AD-CF87-97CE-5AF44D6B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4629"/>
            <a:ext cx="10353762" cy="970450"/>
          </a:xfrm>
        </p:spPr>
        <p:txBody>
          <a:bodyPr/>
          <a:lstStyle/>
          <a:p>
            <a:r>
              <a:rPr lang="en-IN" dirty="0"/>
              <a:t>Responsive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AAE6-F36A-25C0-A293-A1AA6B7A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8229"/>
            <a:ext cx="11292114" cy="5297714"/>
          </a:xfrm>
        </p:spPr>
        <p:txBody>
          <a:bodyPr>
            <a:norm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*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Responsive layout - makes a one column-layout instead of two-column*/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@media (max-width: 800px) { .flex-container { flex-direction: column; }	}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Responsive Flexbox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30ABA-28A6-553D-076B-075576E3706B}"/>
              </a:ext>
            </a:extLst>
          </p:cNvPr>
          <p:cNvSpPr txBox="1"/>
          <p:nvPr/>
        </p:nvSpPr>
        <p:spPr>
          <a:xfrm>
            <a:off x="7663543" y="4673991"/>
            <a:ext cx="4296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@media: media query and it's essential for responsive web design.</a:t>
            </a:r>
          </a:p>
        </p:txBody>
      </p:sp>
    </p:spTree>
    <p:extLst>
      <p:ext uri="{BB962C8B-B14F-4D97-AF65-F5344CB8AC3E}">
        <p14:creationId xmlns:p14="http://schemas.microsoft.com/office/powerpoint/2010/main" val="34997451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1017-F4C2-B286-547B-AE94EA44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Grid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D70F-1BDB-876A-23F7-E379C138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Offers a grid-based layout system, with rows and columns.</a:t>
            </a:r>
          </a:p>
          <a:p>
            <a:r>
              <a:rPr lang="en-US" dirty="0"/>
              <a:t>Easier to design a responsive layout structure</a:t>
            </a:r>
          </a:p>
          <a:p>
            <a:endParaRPr lang="en-US" dirty="0"/>
          </a:p>
          <a:p>
            <a:pPr marL="36900" indent="0" algn="ctr">
              <a:buNone/>
            </a:pPr>
            <a:r>
              <a:rPr lang="en-US" b="1" u="sng" dirty="0"/>
              <a:t>Grid vs. Flexbox</a:t>
            </a:r>
          </a:p>
          <a:p>
            <a:r>
              <a:rPr lang="en-US" dirty="0"/>
              <a:t>The CSS </a:t>
            </a:r>
            <a:r>
              <a:rPr lang="en-US" dirty="0">
                <a:solidFill>
                  <a:srgbClr val="FF0000"/>
                </a:solidFill>
              </a:rPr>
              <a:t>Grid</a:t>
            </a:r>
            <a:r>
              <a:rPr lang="en-US" dirty="0"/>
              <a:t> Layout should be used for two-dimensional layout, with </a:t>
            </a:r>
            <a:r>
              <a:rPr lang="en-US" dirty="0">
                <a:solidFill>
                  <a:srgbClr val="FF0000"/>
                </a:solidFill>
              </a:rPr>
              <a:t>rows AND columns.</a:t>
            </a:r>
          </a:p>
          <a:p>
            <a:r>
              <a:rPr lang="en-US" dirty="0"/>
              <a:t>The CSS </a:t>
            </a:r>
            <a:r>
              <a:rPr lang="en-US" dirty="0">
                <a:solidFill>
                  <a:srgbClr val="FF0000"/>
                </a:solidFill>
              </a:rPr>
              <a:t>Flexbox</a:t>
            </a:r>
            <a:r>
              <a:rPr lang="en-US" dirty="0"/>
              <a:t> Layout should be used for one-dimensional layout, with </a:t>
            </a:r>
            <a:r>
              <a:rPr lang="en-US" dirty="0">
                <a:solidFill>
                  <a:srgbClr val="FF0000"/>
                </a:solidFill>
              </a:rPr>
              <a:t>rows OR columns.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34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7069-C6B7-D7D0-9D1D-D7E28126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986685" cy="970450"/>
          </a:xfrm>
        </p:spPr>
        <p:txBody>
          <a:bodyPr/>
          <a:lstStyle/>
          <a:p>
            <a:r>
              <a:rPr lang="en-IN" dirty="0"/>
              <a:t>CSS Grid layout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FE25-2D0C-0B31-EB65-48E49736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95" y="1681649"/>
            <a:ext cx="10353762" cy="4886065"/>
          </a:xfrm>
        </p:spPr>
        <p:txBody>
          <a:bodyPr>
            <a:norm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display: grid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 Layout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807A2-50CA-1610-52AD-12E8B43E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80" y="1094825"/>
            <a:ext cx="3987325" cy="14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94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99E8-D27A-FFA2-DC84-9E48A7B37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157A-FC77-EBB2-A721-733D43D4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986685" cy="970450"/>
          </a:xfrm>
        </p:spPr>
        <p:txBody>
          <a:bodyPr/>
          <a:lstStyle/>
          <a:p>
            <a:r>
              <a:rPr lang="en-IN" dirty="0"/>
              <a:t>CSS Grid layout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C988-4FD5-5927-4420-B898C349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95" y="1681649"/>
            <a:ext cx="10353762" cy="488606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display: grid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.xx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grid-column-start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grid-column-end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 Layout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2668C-C0E7-77FF-3097-99077571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14" y="428109"/>
            <a:ext cx="3737167" cy="16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3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850-EA00-AE64-BB53-267B8905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2: Create a Responsive Navigation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D840-DE6C-880D-B90E-EDA856AC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Develop a responsive navigation 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Instructions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HTML to create a navigation bar with links (e.g., Home, About, Contact).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CSS to style the navigation bar: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Add a background color and hover effects for links.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Make it horizontal on desktop and vertical on smaller screens.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"Responsive Design Mode" in the developer tools to test how the navigation bar looks on various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270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BD6F-CCFC-D6A6-CED2-35B03342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2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6C36-E05F-2B00-F44C-65B08CD31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573318-3498-1A57-283A-08567CD2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1965843"/>
            <a:ext cx="12078475" cy="1419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BBA9A0-43F6-56A2-12B1-0DDABFFF0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313" y="3892366"/>
            <a:ext cx="526806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38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A33-C6D5-A07C-1FB2-927439A9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C804-AE6C-B65E-D90E-8D5356FC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22351"/>
          </a:xfrm>
        </p:spPr>
        <p:txBody>
          <a:bodyPr>
            <a:normAutofit/>
          </a:bodyPr>
          <a:lstStyle/>
          <a:p>
            <a:pPr marL="36900" indent="0">
              <a:spcBef>
                <a:spcPts val="300"/>
              </a:spcBef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300"/>
              </a:spcBef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General styles for navigation bar */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.navbar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}</a:t>
            </a:r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.navbar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flex-shrink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flex-basis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300"/>
              </a:spcBef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14px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t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ext-align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}</a:t>
            </a:r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.navbar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a:hover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  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#575757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}</a:t>
            </a:r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Media query for smaller screens */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300"/>
              </a:spcBef>
              <a:buNone/>
            </a:pP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 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.navbar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   }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300"/>
              </a:spcBef>
              <a:buNone/>
            </a:pP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"navbar"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300"/>
              </a:spcBef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"#about"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36900" indent="0">
              <a:spcBef>
                <a:spcPts val="300"/>
              </a:spcBef>
              <a:buNone/>
            </a:pPr>
            <a:r>
              <a:rPr lang="en-IN" sz="16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"#contact"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414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92BC-8B8D-CBBA-DA10-7016E4B0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3: Design a Call-to-Action Banner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1B48-9F91-7331-3E16-7B861F06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Build a visually appealing call-to-action (CTA) banner.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Instructions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HTML to create a banner with a heading, a short description, and a button.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Style the banner using CSS: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Add a background image or gradient.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Position the text and button using Flexbox or Grid.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developer tools to experiment with spacing, fonts, and colors to make it eye-catching.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8546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E234-7A40-2B07-4CC5-589702E8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3: 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70EF-53E3-D58A-809F-F4F4FB4A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CD6-C00B-4D23-6766-0F29911D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72" y="1700756"/>
            <a:ext cx="7635976" cy="45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3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D954-7FA1-2D3F-193B-5DDDE9F9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C474-FA4C-7587-5A86-AC8640CC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2526"/>
          </a:xfrm>
        </p:spPr>
        <p:txBody>
          <a:bodyPr numCol="1" spcCol="360000">
            <a:normAutofit/>
          </a:bodyPr>
          <a:lstStyle/>
          <a:p>
            <a:pPr marL="36900" indent="0">
              <a:buNone/>
            </a:pPr>
            <a:r>
              <a:rPr lang="en-US" dirty="0"/>
              <a:t>&lt;p&gt; We are going to learn&lt;/p&gt;</a:t>
            </a:r>
          </a:p>
          <a:p>
            <a:pPr marL="3690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="http://www.google.com"&gt; link to Google &lt;/a&gt;</a:t>
            </a:r>
          </a:p>
          <a:p>
            <a:pPr marL="36900" indent="0">
              <a:buNone/>
            </a:pPr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		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3690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="2.jpg" height="50px" width="50px"&gt;</a:t>
            </a:r>
          </a:p>
          <a:p>
            <a:pPr marL="36900" indent="0">
              <a:buNone/>
            </a:pPr>
            <a:r>
              <a:rPr lang="it-IT" b="1" dirty="0"/>
              <a:t>&lt;b&gt; Fruits &lt;/b&gt;</a:t>
            </a:r>
          </a:p>
          <a:p>
            <a:pPr marL="36900" indent="0">
              <a:buNone/>
            </a:pPr>
            <a:r>
              <a:rPr lang="it-IT" dirty="0"/>
              <a:t>&lt;ol type="i"&gt;</a:t>
            </a:r>
          </a:p>
          <a:p>
            <a:pPr marL="36900" indent="0">
              <a:buNone/>
            </a:pPr>
            <a:r>
              <a:rPr lang="it-IT" dirty="0"/>
              <a:t>&lt;li&gt;Apple&lt;/li&gt;</a:t>
            </a:r>
          </a:p>
          <a:p>
            <a:pPr marL="36900" indent="0">
              <a:buNone/>
            </a:pPr>
            <a:r>
              <a:rPr lang="it-IT" dirty="0"/>
              <a:t>&lt;li&gt;Mango&lt;/li&gt;</a:t>
            </a:r>
          </a:p>
          <a:p>
            <a:pPr marL="36900" indent="0">
              <a:buNone/>
            </a:pPr>
            <a:r>
              <a:rPr lang="it-IT" dirty="0"/>
              <a:t>&lt;li&gt;Banana&lt;/li&gt;</a:t>
            </a:r>
          </a:p>
          <a:p>
            <a:pPr marL="36900" indent="0">
              <a:buNone/>
            </a:pPr>
            <a:r>
              <a:rPr lang="it-IT" dirty="0"/>
              <a:t>&lt;/ol&gt;</a:t>
            </a:r>
          </a:p>
        </p:txBody>
      </p:sp>
    </p:spTree>
    <p:extLst>
      <p:ext uri="{BB962C8B-B14F-4D97-AF65-F5344CB8AC3E}">
        <p14:creationId xmlns:p14="http://schemas.microsoft.com/office/powerpoint/2010/main" val="1920204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53C1-7616-AF09-ADD5-7FCB41BD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1257"/>
            <a:ext cx="10353762" cy="970450"/>
          </a:xfrm>
        </p:spPr>
        <p:txBody>
          <a:bodyPr/>
          <a:lstStyle/>
          <a:p>
            <a:r>
              <a:rPr lang="en-IN" dirty="0"/>
              <a:t>CSS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7A90-6768-F22A-2C92-5012A7C7F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14" y="1407887"/>
            <a:ext cx="10795843" cy="5254170"/>
          </a:xfrm>
        </p:spPr>
        <p:txBody>
          <a:bodyPr numCol="2" spcCol="360000">
            <a:noAutofit/>
          </a:bodyPr>
          <a:lstStyle/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#f0f4f8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.banner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45deg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#ff7e5f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#feb47b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.banner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.banner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.banner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#ff6f61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.banner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button:hover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#ff4b3e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Media query for smaller screens */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cta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-banner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spcBef>
                <a:spcPts val="100"/>
              </a:spcBef>
              <a:spcAft>
                <a:spcPts val="200"/>
              </a:spcAft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783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B779-55B3-3223-77B0-7D466DC5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</a:t>
            </a:r>
            <a:r>
              <a:rPr lang="en-IN" dirty="0" err="1"/>
              <a:t>soution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7DCE-8379-BA47-9F53-42922662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"banner"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Join Us Now!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Sign up today and be part of our amazing community.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 Started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124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C5D1-6009-9FEA-D24D-641A7BFF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4: Add a CSS Animation to a Webpage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0AF5-AC27-0569-2FCA-3461A60A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TODO takes: Explore the CSS properties to implement this task [25 minutes]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Implement a simple CSS animation.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Instructions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HTML to create an element (e.g., a button or box).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CSS to apply an animation, such as: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 fade-in effect for the element.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 hover animation for the button to grow in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browser's developer tools to adjust the animation duration and keyframes for smoothness.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8E3-0C76-6EAA-C7DB-35E14707AF0C}"/>
              </a:ext>
            </a:extLst>
          </p:cNvPr>
          <p:cNvSpPr txBox="1"/>
          <p:nvPr/>
        </p:nvSpPr>
        <p:spPr>
          <a:xfrm>
            <a:off x="3401335" y="5537613"/>
            <a:ext cx="7973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Website Reference:</a:t>
            </a:r>
          </a:p>
          <a:p>
            <a:r>
              <a:rPr lang="en-IN" dirty="0">
                <a:hlinkClick r:id="rId2"/>
              </a:rPr>
              <a:t>https://www.w3schools.com/w3css/w3css_animate.asp</a:t>
            </a:r>
            <a:endParaRPr lang="en-IN" dirty="0"/>
          </a:p>
          <a:p>
            <a:r>
              <a:rPr lang="en-IN" dirty="0">
                <a:hlinkClick r:id="rId3"/>
              </a:rPr>
              <a:t>https://www.w3schools.com/howto/howto_css_zoom_hover.asp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538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E701-C5D4-3A4D-F861-82CEE5C6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DC4C-957E-FF07-C80D-A64F90C4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75406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it-IT" dirty="0"/>
              <a:t>&lt;ul type="circle"&gt;</a:t>
            </a:r>
          </a:p>
          <a:p>
            <a:pPr marL="36900" indent="0">
              <a:buNone/>
            </a:pPr>
            <a:r>
              <a:rPr lang="it-IT" dirty="0"/>
              <a:t>&lt;li&gt;Apple&lt;/li&gt;</a:t>
            </a:r>
          </a:p>
          <a:p>
            <a:pPr marL="36900" indent="0">
              <a:buNone/>
            </a:pPr>
            <a:r>
              <a:rPr lang="it-IT" dirty="0"/>
              <a:t>&lt;li&gt;Mango&lt;/li&gt;</a:t>
            </a:r>
          </a:p>
          <a:p>
            <a:pPr marL="36900" indent="0">
              <a:buNone/>
            </a:pPr>
            <a:r>
              <a:rPr lang="it-IT" dirty="0"/>
              <a:t>&lt;li&gt;Banana&lt;/li&gt;</a:t>
            </a:r>
          </a:p>
          <a:p>
            <a:pPr marL="36900" indent="0">
              <a:buNone/>
            </a:pPr>
            <a:r>
              <a:rPr lang="it-IT" dirty="0"/>
              <a:t>&lt;/ul&gt;</a:t>
            </a:r>
            <a:endParaRPr lang="en-IN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&lt;table border= "1px" &gt;</a:t>
            </a:r>
          </a:p>
          <a:p>
            <a:pPr marL="36900" indent="0">
              <a:buNone/>
            </a:pPr>
            <a:r>
              <a:rPr lang="en-US" dirty="0"/>
              <a:t>&lt;tr&gt;&lt;</a:t>
            </a:r>
            <a:r>
              <a:rPr lang="en-US" dirty="0" err="1"/>
              <a:t>th</a:t>
            </a:r>
            <a:r>
              <a:rPr lang="en-US" dirty="0"/>
              <a:t>&gt;Roll&lt;/</a:t>
            </a:r>
            <a:r>
              <a:rPr lang="en-US" dirty="0" err="1"/>
              <a:t>th</a:t>
            </a:r>
            <a:r>
              <a:rPr lang="en-US" dirty="0"/>
              <a:t>&gt;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&gt;&lt;/tr&gt;</a:t>
            </a:r>
          </a:p>
          <a:p>
            <a:pPr marL="36900" indent="0">
              <a:buNone/>
            </a:pPr>
            <a:r>
              <a:rPr lang="en-US" dirty="0"/>
              <a:t>&lt;tr&gt;&lt;td&gt;1&lt;/td&gt; &lt;td&gt;</a:t>
            </a:r>
            <a:r>
              <a:rPr lang="en-US" dirty="0" err="1"/>
              <a:t>aman</a:t>
            </a:r>
            <a:r>
              <a:rPr lang="en-US" dirty="0"/>
              <a:t>&lt;/td&gt;&lt;/tr&gt;</a:t>
            </a:r>
          </a:p>
          <a:p>
            <a:pPr marL="36900" indent="0">
              <a:buNone/>
            </a:pPr>
            <a:r>
              <a:rPr lang="en-US" dirty="0"/>
              <a:t>&lt;tr&gt;&lt;td </a:t>
            </a:r>
            <a:r>
              <a:rPr lang="en-US" dirty="0" err="1"/>
              <a:t>colspan</a:t>
            </a:r>
            <a:r>
              <a:rPr lang="en-US" dirty="0"/>
              <a:t>="2"&gt; </a:t>
            </a:r>
            <a:r>
              <a:rPr lang="en-US" dirty="0" err="1"/>
              <a:t>xyz</a:t>
            </a:r>
            <a:r>
              <a:rPr lang="en-US" dirty="0"/>
              <a:t>&lt;/td&gt; &lt;/tr&gt;</a:t>
            </a:r>
          </a:p>
          <a:p>
            <a:pPr marL="36900" indent="0">
              <a:buNone/>
            </a:pPr>
            <a:r>
              <a:rPr lang="en-US" dirty="0"/>
              <a:t>&lt;/table&gt;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IN" dirty="0"/>
              <a:t>&lt;</a:t>
            </a:r>
            <a:r>
              <a:rPr lang="en-IN" dirty="0" err="1"/>
              <a:t>iframe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="2.jpg" height="100px" width="100px"&gt; &lt;/</a:t>
            </a:r>
            <a:r>
              <a:rPr lang="en-IN" dirty="0" err="1"/>
              <a:t>iframe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675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B4A7-4B44-DF3C-C04D-E37575ED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B5A8B9-9CC7-B7AB-1EB3-24745465A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784628"/>
              </p:ext>
            </p:extLst>
          </p:nvPr>
        </p:nvGraphicFramePr>
        <p:xfrm>
          <a:off x="702023" y="1731963"/>
          <a:ext cx="10565535" cy="42551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21845">
                  <a:extLst>
                    <a:ext uri="{9D8B030D-6E8A-4147-A177-3AD203B41FA5}">
                      <a16:colId xmlns:a16="http://schemas.microsoft.com/office/drawing/2014/main" val="3531939082"/>
                    </a:ext>
                  </a:extLst>
                </a:gridCol>
                <a:gridCol w="3521845">
                  <a:extLst>
                    <a:ext uri="{9D8B030D-6E8A-4147-A177-3AD203B41FA5}">
                      <a16:colId xmlns:a16="http://schemas.microsoft.com/office/drawing/2014/main" val="2250024466"/>
                    </a:ext>
                  </a:extLst>
                </a:gridCol>
                <a:gridCol w="3521845">
                  <a:extLst>
                    <a:ext uri="{9D8B030D-6E8A-4147-A177-3AD203B41FA5}">
                      <a16:colId xmlns:a16="http://schemas.microsoft.com/office/drawing/2014/main" val="2287924512"/>
                    </a:ext>
                  </a:extLst>
                </a:gridCol>
              </a:tblGrid>
              <a:tr h="35264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rgbClr val="00B0F0"/>
                          </a:solidFill>
                          <a:effectLst/>
                        </a:rPr>
                        <a:t>HTML Tags</a:t>
                      </a:r>
                    </a:p>
                  </a:txBody>
                  <a:tcPr marL="25740" marR="25740" marT="32175" marB="321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rgbClr val="00B0F0"/>
                          </a:solidFill>
                          <a:effectLst/>
                        </a:rPr>
                        <a:t>HTML Elements</a:t>
                      </a:r>
                    </a:p>
                  </a:txBody>
                  <a:tcPr marL="32175" marR="32175" marT="32175" marB="321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solidFill>
                            <a:srgbClr val="00B0F0"/>
                          </a:solidFill>
                          <a:effectLst/>
                        </a:rPr>
                        <a:t>HTML Attributes</a:t>
                      </a:r>
                    </a:p>
                  </a:txBody>
                  <a:tcPr marL="32175" marR="32175" marT="32175" marB="32175" anchor="ctr"/>
                </a:tc>
                <a:extLst>
                  <a:ext uri="{0D108BD9-81ED-4DB2-BD59-A6C34878D82A}">
                    <a16:rowId xmlns:a16="http://schemas.microsoft.com/office/drawing/2014/main" val="163322933"/>
                  </a:ext>
                </a:extLst>
              </a:tr>
              <a:tr h="1119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HTML tags are used to hold the HTML element.</a:t>
                      </a:r>
                    </a:p>
                  </a:txBody>
                  <a:tcPr marL="32175" marR="32175" marT="45045" marB="4504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HTML element holds the content.</a:t>
                      </a:r>
                    </a:p>
                  </a:txBody>
                  <a:tcPr marL="32175" marR="32175" marT="45045" marB="4504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HTML attributes are used to describe the characteristic of an HTML element in detail.</a:t>
                      </a:r>
                    </a:p>
                  </a:txBody>
                  <a:tcPr marL="32175" marR="32175" marT="45045" marB="45045" anchor="ctr"/>
                </a:tc>
                <a:extLst>
                  <a:ext uri="{0D108BD9-81ED-4DB2-BD59-A6C34878D82A}">
                    <a16:rowId xmlns:a16="http://schemas.microsoft.com/office/drawing/2014/main" val="804010740"/>
                  </a:ext>
                </a:extLst>
              </a:tr>
              <a:tr h="733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HTML tag starts with &lt; and ends with &gt;</a:t>
                      </a:r>
                    </a:p>
                  </a:txBody>
                  <a:tcPr marL="32175" marR="32175" marT="45045" marB="4504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Whatever written within a HTML tag are HTML elements.</a:t>
                      </a:r>
                    </a:p>
                  </a:txBody>
                  <a:tcPr marL="32175" marR="32175" marT="45045" marB="4504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HTML attributes are found only in the starting tag.</a:t>
                      </a:r>
                    </a:p>
                  </a:txBody>
                  <a:tcPr marL="32175" marR="32175" marT="45045" marB="45045" anchor="ctr"/>
                </a:tc>
                <a:extLst>
                  <a:ext uri="{0D108BD9-81ED-4DB2-BD59-A6C34878D82A}">
                    <a16:rowId xmlns:a16="http://schemas.microsoft.com/office/drawing/2014/main" val="1200344809"/>
                  </a:ext>
                </a:extLst>
              </a:tr>
              <a:tr h="1119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HTML tags are almost like keywords where every single tag has unique meaning.</a:t>
                      </a:r>
                    </a:p>
                  </a:txBody>
                  <a:tcPr marL="32175" marR="32175" marT="45045" marB="4504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HTML elements specifies the general content.</a:t>
                      </a:r>
                    </a:p>
                  </a:txBody>
                  <a:tcPr marL="32175" marR="32175" marT="45045" marB="4504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HTML attributes specify various additional properties to the existing HTML element.</a:t>
                      </a:r>
                    </a:p>
                  </a:txBody>
                  <a:tcPr marL="32175" marR="32175" marT="45045" marB="45045" anchor="ctr"/>
                </a:tc>
                <a:extLst>
                  <a:ext uri="{0D108BD9-81ED-4DB2-BD59-A6C34878D82A}">
                    <a16:rowId xmlns:a16="http://schemas.microsoft.com/office/drawing/2014/main" val="3037570484"/>
                  </a:ext>
                </a:extLst>
              </a:tr>
              <a:tr h="733597"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</a:pPr>
                      <a:r>
                        <a:rPr lang="en-US" sz="1800" b="0">
                          <a:effectLst/>
                        </a:rPr>
                        <a:t>Tags define the type of HTML element (e.g., heading, paragraph).</a:t>
                      </a:r>
                    </a:p>
                  </a:txBody>
                  <a:tcPr marL="32175" marR="32175" marT="45045" marB="45045" anchor="ctr"/>
                </a:tc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</a:pPr>
                      <a:r>
                        <a:rPr lang="en-US" sz="1800" b="0">
                          <a:effectLst/>
                        </a:rPr>
                        <a:t>Elements represent the complete, functional unit on a webpage.</a:t>
                      </a:r>
                    </a:p>
                  </a:txBody>
                  <a:tcPr marL="32175" marR="32175" marT="45045" marB="45045" anchor="ctr"/>
                </a:tc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</a:pPr>
                      <a:r>
                        <a:rPr lang="en-US" sz="1800" b="0" dirty="0">
                          <a:effectLst/>
                        </a:rPr>
                        <a:t>Attributes provide extra information or settings for elements.</a:t>
                      </a:r>
                    </a:p>
                  </a:txBody>
                  <a:tcPr marL="32175" marR="32175" marT="45045" marB="45045" anchor="ctr"/>
                </a:tc>
                <a:extLst>
                  <a:ext uri="{0D108BD9-81ED-4DB2-BD59-A6C34878D82A}">
                    <a16:rowId xmlns:a16="http://schemas.microsoft.com/office/drawing/2014/main" val="294375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43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2587</TotalTime>
  <Words>6253</Words>
  <Application>Microsoft Office PowerPoint</Application>
  <PresentationFormat>Widescreen</PresentationFormat>
  <Paragraphs>695</Paragraphs>
  <Slides>72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Calisto MT</vt:lpstr>
      <vt:lpstr>Consolas</vt:lpstr>
      <vt:lpstr>Courier New</vt:lpstr>
      <vt:lpstr>DM Mono</vt:lpstr>
      <vt:lpstr>Google Sans Text</vt:lpstr>
      <vt:lpstr>Wingdings 2</vt:lpstr>
      <vt:lpstr>Slate</vt:lpstr>
      <vt:lpstr>UNIT 1 INT219:FRONT END WEB DEVELOPER </vt:lpstr>
      <vt:lpstr>Syllabus</vt:lpstr>
      <vt:lpstr>1. Overview of HTML</vt:lpstr>
      <vt:lpstr>PowerPoint Presentation</vt:lpstr>
      <vt:lpstr>Demonstration: Basic HTML Document</vt:lpstr>
      <vt:lpstr>Tags vs Elements vs Attributes in HTML</vt:lpstr>
      <vt:lpstr>PowerPoint Presentation</vt:lpstr>
      <vt:lpstr>PowerPoint Presentation</vt:lpstr>
      <vt:lpstr>PowerPoint Presentation</vt:lpstr>
      <vt:lpstr>Static vs Dynamic websites</vt:lpstr>
      <vt:lpstr>2: Introduction to CSS</vt:lpstr>
      <vt:lpstr>PowerPoint Presentation</vt:lpstr>
      <vt:lpstr>How to Add CSS</vt:lpstr>
      <vt:lpstr>Demonstration: Styling HTML using Internal CSS</vt:lpstr>
      <vt:lpstr>4. CSS Box Model</vt:lpstr>
      <vt:lpstr>PowerPoint Presentation</vt:lpstr>
      <vt:lpstr>PowerPoint Presentation</vt:lpstr>
      <vt:lpstr>PowerPoint Presentation</vt:lpstr>
      <vt:lpstr>Including external CSS file</vt:lpstr>
      <vt:lpstr>Demonstration: Exploring the Box Model</vt:lpstr>
      <vt:lpstr>4: Introduction to JavaScript</vt:lpstr>
      <vt:lpstr>Basic JavaScript Syntax</vt:lpstr>
      <vt:lpstr>Démonstration : Simple JavaScript Alert</vt:lpstr>
      <vt:lpstr>JavaScript Popup Boxes</vt:lpstr>
      <vt:lpstr>5: Working with Web Forms and Validating User Input</vt:lpstr>
      <vt:lpstr>Demonstration: Form Validation with JavaScript</vt:lpstr>
      <vt:lpstr>HTML DOM</vt:lpstr>
      <vt:lpstr>6: JavaScript Functions and Events</vt:lpstr>
      <vt:lpstr>Demonstration: Basic Event Handler</vt:lpstr>
      <vt:lpstr>Part 7: JavaScript Timing Events</vt:lpstr>
      <vt:lpstr>.innerHTML</vt:lpstr>
      <vt:lpstr>Demonstration: Set Interval</vt:lpstr>
      <vt:lpstr>Add two numbers</vt:lpstr>
      <vt:lpstr>8: JavaScript Image Slideshow</vt:lpstr>
      <vt:lpstr>Demonstration: Image Slideshow</vt:lpstr>
      <vt:lpstr>9: Recursive Functions in JavaScript</vt:lpstr>
      <vt:lpstr>Demonstration: Recursive Function</vt:lpstr>
      <vt:lpstr>JavaScript Comparison operator</vt:lpstr>
      <vt:lpstr>10: Error Handling in JavaScript</vt:lpstr>
      <vt:lpstr>try catch</vt:lpstr>
      <vt:lpstr>try-throw-catch-finally</vt:lpstr>
      <vt:lpstr>try-throw-catch-finally</vt:lpstr>
      <vt:lpstr>Demonstration: Error Handling</vt:lpstr>
      <vt:lpstr>To Do for students</vt:lpstr>
      <vt:lpstr>(Revisiting): CSS selector</vt:lpstr>
      <vt:lpstr>CSS selector Example</vt:lpstr>
      <vt:lpstr>CSS Layout - float and clear</vt:lpstr>
      <vt:lpstr>Add on’s    :  CSS float layout</vt:lpstr>
      <vt:lpstr>CSS clear</vt:lpstr>
      <vt:lpstr>PowerPoint Presentation</vt:lpstr>
      <vt:lpstr>Example of display: flex</vt:lpstr>
      <vt:lpstr>margin property: CSS</vt:lpstr>
      <vt:lpstr>Problem 1: Build a Simple Webpage Section</vt:lpstr>
      <vt:lpstr>Solution</vt:lpstr>
      <vt:lpstr>CSS Layout</vt:lpstr>
      <vt:lpstr>CSS Flexible Box Layout </vt:lpstr>
      <vt:lpstr>The CSS Flex Container</vt:lpstr>
      <vt:lpstr>The CSS Flex Items </vt:lpstr>
      <vt:lpstr>Flex example</vt:lpstr>
      <vt:lpstr>flex with attributes</vt:lpstr>
      <vt:lpstr>Responsive Flexbox</vt:lpstr>
      <vt:lpstr>CSS Grid Layout</vt:lpstr>
      <vt:lpstr>CSS Grid layout example</vt:lpstr>
      <vt:lpstr>CSS Grid layout example 2</vt:lpstr>
      <vt:lpstr>Problem 2: Create a Responsive Navigation Bar</vt:lpstr>
      <vt:lpstr>Problem 2 screenshot</vt:lpstr>
      <vt:lpstr>PowerPoint Presentation</vt:lpstr>
      <vt:lpstr>Problem 3: Design a Call-to-Action Banner</vt:lpstr>
      <vt:lpstr>Problem 3: Task</vt:lpstr>
      <vt:lpstr>CSS solution</vt:lpstr>
      <vt:lpstr>HTML soution</vt:lpstr>
      <vt:lpstr>Problem 4: Add a CSS Animation to a 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153</cp:revision>
  <dcterms:created xsi:type="dcterms:W3CDTF">2024-12-21T04:02:11Z</dcterms:created>
  <dcterms:modified xsi:type="dcterms:W3CDTF">2025-02-01T10:19:05Z</dcterms:modified>
</cp:coreProperties>
</file>