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64" r:id="rId6"/>
    <p:sldId id="265" r:id="rId7"/>
    <p:sldId id="266" r:id="rId8"/>
    <p:sldId id="267" r:id="rId9"/>
    <p:sldId id="268" r:id="rId10"/>
    <p:sldId id="269" r:id="rId11"/>
    <p:sldId id="262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4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2914-C8FE-42CC-BCAF-B721E908269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52D1-055E-4D3A-B883-8D2AFB529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2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2914-C8FE-42CC-BCAF-B721E908269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52D1-055E-4D3A-B883-8D2AFB529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10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2914-C8FE-42CC-BCAF-B721E908269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52D1-055E-4D3A-B883-8D2AFB529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490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2914-C8FE-42CC-BCAF-B721E908269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52D1-055E-4D3A-B883-8D2AFB529E0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3840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2914-C8FE-42CC-BCAF-B721E908269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52D1-055E-4D3A-B883-8D2AFB529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789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2914-C8FE-42CC-BCAF-B721E908269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52D1-055E-4D3A-B883-8D2AFB529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0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2914-C8FE-42CC-BCAF-B721E908269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52D1-055E-4D3A-B883-8D2AFB529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378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2914-C8FE-42CC-BCAF-B721E908269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52D1-055E-4D3A-B883-8D2AFB529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824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2914-C8FE-42CC-BCAF-B721E908269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52D1-055E-4D3A-B883-8D2AFB529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92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2914-C8FE-42CC-BCAF-B721E908269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52D1-055E-4D3A-B883-8D2AFB529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89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2914-C8FE-42CC-BCAF-B721E908269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52D1-055E-4D3A-B883-8D2AFB529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89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2914-C8FE-42CC-BCAF-B721E908269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52D1-055E-4D3A-B883-8D2AFB529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45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2914-C8FE-42CC-BCAF-B721E908269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52D1-055E-4D3A-B883-8D2AFB529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50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2914-C8FE-42CC-BCAF-B721E908269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52D1-055E-4D3A-B883-8D2AFB529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82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2914-C8FE-42CC-BCAF-B721E908269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52D1-055E-4D3A-B883-8D2AFB529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76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2914-C8FE-42CC-BCAF-B721E908269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52D1-055E-4D3A-B883-8D2AFB529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61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2914-C8FE-42CC-BCAF-B721E908269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52D1-055E-4D3A-B883-8D2AFB529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52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762914-C8FE-42CC-BCAF-B721E908269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A8852D1-055E-4D3A-B883-8D2AFB529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047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6565-2CD2-B27C-3DAB-731DD6F98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E8E6E3"/>
                </a:solidFill>
                <a:effectLst/>
                <a:latin typeface="var(--ff-lato)"/>
              </a:rPr>
              <a:t>Tailwind CSS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422C0-F16D-C336-AD28-868599D5C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81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55CD-7D9D-7F71-614E-B3E3AC01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8D60B-5477-E3A7-2805-4FAA23689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"space-y-4"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First Paragraph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Second Paragraph with space above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36900" indent="0">
              <a:lnSpc>
                <a:spcPct val="150000"/>
              </a:lnSpc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space-y-4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adds vertical spacing between the children elements</a:t>
            </a:r>
          </a:p>
        </p:txBody>
      </p:sp>
    </p:spTree>
    <p:extLst>
      <p:ext uri="{BB962C8B-B14F-4D97-AF65-F5344CB8AC3E}">
        <p14:creationId xmlns:p14="http://schemas.microsoft.com/office/powerpoint/2010/main" val="212537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1458-32B0-855D-BB50-1BBD595A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9A769-2B24-A171-22F8-F11DC9DCC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24949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"w-1/2 h-32 bg-red-500"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Half width and fixed height example.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3690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w-1/2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sets the width of the element to 50% of its parent container.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h-8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sets the height of the element to 8rem (128px). The height value is determined by the scale defined in Tailwind's configuration.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bg-red-500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sets the background color of the element to a shade of red (500 refers to the shade intensity).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680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E5A4-1DBA-AA3E-A7AC-217CAB6A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E0F5-68FD-056B-D715-49883B3AD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6245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"text-4xl font-extrabold"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Big Bold Text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"text-lg text-gray-600"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Smaller, gray text for paragraph.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3690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text-4xl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sets the font size of the heading to 2.25rem (36px). </a:t>
            </a:r>
          </a:p>
          <a:p>
            <a:pPr marL="3690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    The 4xl value is part of Tailwind's predefined font sizes.</a:t>
            </a:r>
          </a:p>
          <a:p>
            <a:r>
              <a:rPr lang="en-US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font-extrabold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makes the text extremely bold.</a:t>
            </a:r>
          </a:p>
          <a:p>
            <a:r>
              <a:rPr lang="en-US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text-lg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sets the font size of the paragraph to 1.125rem (18px), </a:t>
            </a:r>
          </a:p>
          <a:p>
            <a:pPr marL="36900" indent="0">
              <a:buNone/>
            </a:pPr>
            <a:r>
              <a:rPr lang="en-US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which is slightly larger than the base font size.</a:t>
            </a:r>
          </a:p>
          <a:p>
            <a:r>
              <a:rPr lang="en-US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text-gray-600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sets the text color to a medium gray (600 refers to the shade intensity).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54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CA96-6393-88E7-1BC0-2C6EB568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E8E6E3"/>
                </a:solidFill>
                <a:effectLst/>
                <a:latin typeface="var(--ff-lato)"/>
              </a:rPr>
              <a:t>Tailwind CSS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F457-5145-AC7B-4131-C870CC5C7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8E6E3"/>
                </a:solidFill>
                <a:effectLst/>
                <a:latin typeface="Verdana" panose="020B0604030504040204" pitchFamily="34" charset="0"/>
              </a:rPr>
              <a:t>CSS framework for designing websites</a:t>
            </a:r>
          </a:p>
          <a:p>
            <a:r>
              <a:rPr lang="en-IN" b="0" i="0" dirty="0">
                <a:solidFill>
                  <a:srgbClr val="E8E6E3"/>
                </a:solidFill>
                <a:effectLst/>
                <a:latin typeface="Verdana" panose="020B0604030504040204" pitchFamily="34" charset="0"/>
              </a:rPr>
              <a:t>pre-defined classes</a:t>
            </a:r>
            <a:endParaRPr lang="en-US" dirty="0">
              <a:solidFill>
                <a:srgbClr val="E8E6E3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E8E6E3"/>
                </a:solidFill>
                <a:effectLst/>
                <a:latin typeface="Verdana" panose="020B0604030504040204" pitchFamily="34" charset="0"/>
              </a:rPr>
              <a:t>features and classes directly used on HTML</a:t>
            </a:r>
          </a:p>
          <a:p>
            <a:endParaRPr lang="en-US" dirty="0">
              <a:solidFill>
                <a:srgbClr val="E8E6E3"/>
              </a:solidFill>
              <a:effectLst/>
              <a:latin typeface="Verdana" panose="020B0604030504040204" pitchFamily="34" charset="0"/>
            </a:endParaRPr>
          </a:p>
          <a:p>
            <a:r>
              <a:rPr lang="en-IN" b="1" i="0" dirty="0">
                <a:solidFill>
                  <a:srgbClr val="E8E6E3"/>
                </a:solidFill>
                <a:effectLst/>
                <a:latin typeface="Verdana" panose="020B0604030504040204" pitchFamily="34" charset="0"/>
              </a:rPr>
              <a:t>Responsive Design</a:t>
            </a:r>
            <a:endParaRPr lang="en-US" b="1" i="0" dirty="0">
              <a:solidFill>
                <a:srgbClr val="E8E6E3"/>
              </a:solidFill>
              <a:effectLst/>
              <a:latin typeface="Verdana" panose="020B0604030504040204" pitchFamily="34" charset="0"/>
            </a:endParaRPr>
          </a:p>
          <a:p>
            <a:r>
              <a:rPr lang="en-IN" b="1" i="0" dirty="0">
                <a:solidFill>
                  <a:srgbClr val="E8E6E3"/>
                </a:solidFill>
                <a:effectLst/>
                <a:latin typeface="Verdana" panose="020B0604030504040204" pitchFamily="34" charset="0"/>
              </a:rPr>
              <a:t>Fast Pace Development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51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6776-DB66-FF6C-DD57-388928E1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E8E6E3"/>
                </a:solidFill>
                <a:effectLst/>
                <a:latin typeface="var(--ff-lato)"/>
              </a:rPr>
              <a:t>using Tailwind CSS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290D-8C8E-5FD4-FDC6-CDDA28CEB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b="1" i="0" dirty="0">
                <a:effectLst/>
                <a:latin typeface="Verdana" panose="020B0604030504040204" pitchFamily="34" charset="0"/>
              </a:rPr>
              <a:t>1. Tailwind CSS CDN Link</a:t>
            </a:r>
          </a:p>
          <a:p>
            <a:pPr marL="36900" indent="0">
              <a:buNone/>
            </a:pPr>
            <a:r>
              <a:rPr lang="en-IN" b="0" i="0" dirty="0">
                <a:solidFill>
                  <a:srgbClr val="C8C3BC"/>
                </a:solidFill>
                <a:effectLst/>
                <a:latin typeface="Courier New" panose="02070309020205020404" pitchFamily="49" charset="0"/>
              </a:rPr>
              <a:t>		&lt;</a:t>
            </a:r>
            <a:r>
              <a:rPr lang="en-IN" b="0" i="0" dirty="0">
                <a:solidFill>
                  <a:srgbClr val="E27679"/>
                </a:solidFill>
                <a:effectLst/>
                <a:latin typeface="Courier New" panose="02070309020205020404" pitchFamily="49" charset="0"/>
              </a:rPr>
              <a:t>script </a:t>
            </a:r>
            <a:r>
              <a:rPr lang="en-IN" b="0" i="0" dirty="0" err="1">
                <a:solidFill>
                  <a:srgbClr val="E27679"/>
                </a:solidFill>
                <a:effectLst/>
                <a:latin typeface="Courier New" panose="02070309020205020404" pitchFamily="49" charset="0"/>
              </a:rPr>
              <a:t>src</a:t>
            </a:r>
            <a:r>
              <a:rPr lang="en-IN" b="0" i="0" dirty="0">
                <a:solidFill>
                  <a:srgbClr val="C8C3BC"/>
                </a:solidFill>
                <a:effectLst/>
                <a:latin typeface="Courier New" panose="02070309020205020404" pitchFamily="49" charset="0"/>
              </a:rPr>
              <a:t>="</a:t>
            </a:r>
            <a:r>
              <a:rPr lang="en-IN" b="0" i="0" dirty="0">
                <a:solidFill>
                  <a:srgbClr val="81C79C"/>
                </a:solidFill>
                <a:effectLst/>
                <a:latin typeface="Courier New" panose="02070309020205020404" pitchFamily="49" charset="0"/>
              </a:rPr>
              <a:t>https://cdn.tailwindcss.com</a:t>
            </a:r>
            <a:r>
              <a:rPr lang="en-IN" b="0" i="0" dirty="0">
                <a:solidFill>
                  <a:srgbClr val="C8C3BC"/>
                </a:solidFill>
                <a:effectLst/>
                <a:latin typeface="Courier New" panose="02070309020205020404" pitchFamily="49" charset="0"/>
              </a:rPr>
              <a:t>"&gt;&lt;/</a:t>
            </a:r>
            <a:r>
              <a:rPr lang="en-IN" b="0" i="0" dirty="0">
                <a:solidFill>
                  <a:srgbClr val="E27679"/>
                </a:solidFill>
                <a:effectLst/>
                <a:latin typeface="Courier New" panose="02070309020205020404" pitchFamily="49" charset="0"/>
              </a:rPr>
              <a:t>script</a:t>
            </a:r>
            <a:r>
              <a:rPr lang="en-IN" b="0" i="0" dirty="0">
                <a:solidFill>
                  <a:srgbClr val="C8C3BC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36900" indent="0">
              <a:buNone/>
            </a:pPr>
            <a:r>
              <a:rPr lang="en-IN" b="1" dirty="0">
                <a:solidFill>
                  <a:srgbClr val="E8E6E3"/>
                </a:solidFill>
                <a:effectLst/>
                <a:latin typeface="Verdana" panose="020B0604030504040204" pitchFamily="34" charset="0"/>
              </a:rPr>
              <a:t>2. </a:t>
            </a:r>
            <a:r>
              <a:rPr lang="en-IN" b="1" i="0" dirty="0">
                <a:solidFill>
                  <a:srgbClr val="E8E6E3"/>
                </a:solidFill>
                <a:effectLst/>
                <a:latin typeface="Verdana" panose="020B0604030504040204" pitchFamily="34" charset="0"/>
              </a:rPr>
              <a:t>Using link Tag</a:t>
            </a:r>
            <a:endParaRPr lang="en-IN" dirty="0">
              <a:solidFill>
                <a:srgbClr val="C8C3BC"/>
              </a:solidFill>
              <a:effectLst/>
              <a:latin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en-US" b="0" i="0" dirty="0">
                <a:solidFill>
                  <a:srgbClr val="C8C3BC"/>
                </a:solidFill>
                <a:effectLst/>
                <a:latin typeface="Courier New" panose="02070309020205020404" pitchFamily="49" charset="0"/>
              </a:rPr>
              <a:t>		&lt;</a:t>
            </a:r>
            <a:r>
              <a:rPr lang="en-US" b="0" i="0" dirty="0">
                <a:solidFill>
                  <a:srgbClr val="E27679"/>
                </a:solidFill>
                <a:effectLst/>
                <a:latin typeface="Courier New" panose="02070309020205020404" pitchFamily="49" charset="0"/>
              </a:rPr>
              <a:t>link </a:t>
            </a:r>
            <a:r>
              <a:rPr lang="en-US" b="0" i="0" dirty="0" err="1">
                <a:solidFill>
                  <a:srgbClr val="E27679"/>
                </a:solidFill>
                <a:effectLst/>
                <a:latin typeface="Courier New" panose="02070309020205020404" pitchFamily="49" charset="0"/>
              </a:rPr>
              <a:t>href</a:t>
            </a:r>
            <a:r>
              <a:rPr lang="en-US" b="0" i="0" dirty="0">
                <a:solidFill>
                  <a:srgbClr val="C8C3BC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i="0" dirty="0">
                <a:solidFill>
                  <a:srgbClr val="81C79C"/>
                </a:solidFill>
                <a:effectLst/>
                <a:latin typeface="Courier New" panose="02070309020205020404" pitchFamily="49" charset="0"/>
              </a:rPr>
              <a:t> 	</a:t>
            </a:r>
            <a:r>
              <a:rPr lang="en-US" b="0" i="0" dirty="0">
                <a:solidFill>
                  <a:srgbClr val="C8C3BC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i="0" dirty="0">
                <a:solidFill>
                  <a:srgbClr val="81C79C"/>
                </a:solidFill>
                <a:effectLst/>
                <a:latin typeface="Courier New" panose="02070309020205020404" pitchFamily="49" charset="0"/>
              </a:rPr>
              <a:t>https://unpkg.com/</a:t>
            </a:r>
            <a:r>
              <a:rPr lang="en-US" b="0" i="0" dirty="0" err="1">
                <a:solidFill>
                  <a:srgbClr val="81C79C"/>
                </a:solidFill>
                <a:effectLst/>
                <a:latin typeface="Courier New" panose="02070309020205020404" pitchFamily="49" charset="0"/>
              </a:rPr>
              <a:t>tailwindcss</a:t>
            </a:r>
            <a:r>
              <a:rPr lang="en-US" b="0" i="0" dirty="0">
                <a:solidFill>
                  <a:srgbClr val="81C79C"/>
                </a:solidFill>
                <a:effectLst/>
                <a:latin typeface="Courier New" panose="02070309020205020404" pitchFamily="49" charset="0"/>
              </a:rPr>
              <a:t>@^2/dist/tailwind.min.css</a:t>
            </a:r>
            <a:r>
              <a:rPr lang="en-US" b="0" i="0" dirty="0">
                <a:solidFill>
                  <a:srgbClr val="C8C3BC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i="0" dirty="0">
                <a:solidFill>
                  <a:srgbClr val="E27679"/>
                </a:solidFill>
                <a:effectLst/>
                <a:latin typeface="Courier New" panose="02070309020205020404" pitchFamily="49" charset="0"/>
              </a:rPr>
              <a:t> 				</a:t>
            </a:r>
            <a:r>
              <a:rPr lang="en-US" b="0" i="0" dirty="0" err="1">
                <a:solidFill>
                  <a:srgbClr val="E27679"/>
                </a:solidFill>
                <a:effectLst/>
                <a:latin typeface="Courier New" panose="02070309020205020404" pitchFamily="49" charset="0"/>
              </a:rPr>
              <a:t>rel</a:t>
            </a:r>
            <a:r>
              <a:rPr lang="en-US" b="0" i="0" dirty="0">
                <a:solidFill>
                  <a:srgbClr val="C8C3BC"/>
                </a:solidFill>
                <a:effectLst/>
                <a:latin typeface="Courier New" panose="02070309020205020404" pitchFamily="49" charset="0"/>
              </a:rPr>
              <a:t>="</a:t>
            </a:r>
            <a:r>
              <a:rPr lang="en-US" b="0" i="0" dirty="0">
                <a:solidFill>
                  <a:srgbClr val="81C79C"/>
                </a:solidFill>
                <a:effectLst/>
                <a:latin typeface="Courier New" panose="02070309020205020404" pitchFamily="49" charset="0"/>
              </a:rPr>
              <a:t>stylesheet</a:t>
            </a:r>
            <a:r>
              <a:rPr lang="en-US" b="0" i="0" dirty="0">
                <a:solidFill>
                  <a:srgbClr val="C8C3BC"/>
                </a:solidFill>
                <a:effectLst/>
                <a:latin typeface="Courier New" panose="02070309020205020404" pitchFamily="49" charset="0"/>
              </a:rPr>
              <a:t>"&gt;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8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6E01-4B25-0B6B-CAD1-2EBD434F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E03AC-F4A0-1F3D-B5FC-05DEA607D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Tailwind CSS Layout: list of utility classes, related to element positioning, the floating of elements, Columns, Z index, Container, and more.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Tailwind CSS Flexbox and Grid: is a layout module that efficiently aligns items within a flex or grid container.</a:t>
            </a:r>
          </a:p>
          <a:p>
            <a:endParaRPr lang="en-US" dirty="0"/>
          </a:p>
          <a:p>
            <a:r>
              <a:rPr lang="en-US" dirty="0"/>
              <a:t>Tailwind CSS Spacing: includes the Padding, Margin and Space Between.</a:t>
            </a:r>
          </a:p>
          <a:p>
            <a:endParaRPr lang="en-US" dirty="0"/>
          </a:p>
          <a:p>
            <a:r>
              <a:rPr lang="en-US" dirty="0"/>
              <a:t>Further study Reference: https://www.tutorialspoint.com/tailwind_css/index.htm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34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105D-C60F-5604-5CC6-D2C17091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Apply Tailwind CSS on Web Pages including Selectors and CSS 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531C1-0CBF-6C46-925E-119F4655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772" y="1732449"/>
            <a:ext cx="11657125" cy="4868929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IN" sz="2400" b="1" dirty="0"/>
              <a:t>Basic Structure</a:t>
            </a:r>
            <a:endParaRPr lang="en-IN" sz="2400" dirty="0"/>
          </a:p>
          <a:p>
            <a:pPr marL="36900" indent="0">
              <a:buNone/>
            </a:pP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&gt;	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IN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/tailwindcss@2.2.19/</a:t>
            </a:r>
            <a:r>
              <a:rPr lang="en-IN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/tailwind.min.css"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	</a:t>
            </a:r>
          </a:p>
          <a:p>
            <a:pPr marL="36900" indent="0">
              <a:buNone/>
            </a:pP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"text-2xl font-bold text-</a:t>
            </a:r>
            <a:r>
              <a:rPr lang="en-IN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Hello, Tailwind CSS!		    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	&lt;/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75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1B14E-D3BD-87C7-6036-3AF2B96D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Selectors and 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188B4-FEB6-ED2B-F5FA-FFDD4F27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Classes:</a:t>
            </a:r>
          </a:p>
          <a:p>
            <a:r>
              <a:rPr lang="en-US" dirty="0"/>
              <a:t>text-center: Centers text.</a:t>
            </a:r>
          </a:p>
          <a:p>
            <a:r>
              <a:rPr lang="en-US" dirty="0"/>
              <a:t>font-bold: Makes text bold.</a:t>
            </a:r>
          </a:p>
          <a:p>
            <a:r>
              <a:rPr lang="en-US" dirty="0"/>
              <a:t>text-2xl: Sets text size to 2xl.</a:t>
            </a:r>
          </a:p>
          <a:p>
            <a:endParaRPr lang="en-US" dirty="0"/>
          </a:p>
          <a:p>
            <a:pPr marL="36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"bg-blue-500 text-white p-4"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This is a blue background with white text.</a:t>
            </a:r>
          </a:p>
          <a:p>
            <a:pPr marL="36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1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10AB-6DC4-5354-BA12-ABC0D045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9C739-0BE8-0D54-E6D8-A0B16ADEC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-cover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-center h-80"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"background-image: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('2.jpg')"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Content --&gt;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738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AFB3-2F95-CCFB-12BA-6A40DD1A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Spacing, Alignment, and 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2710-DFAD-506D-EA8A-631019907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Spacing </a:t>
            </a:r>
          </a:p>
          <a:p>
            <a:pPr marL="36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"m-7 p-10 border-4 border-solid"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Margin , Padding and border example.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36900" indent="0">
              <a:lnSpc>
                <a:spcPts val="1425"/>
              </a:lnSpc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N" b="1" dirty="0"/>
              <a:t>Alignment</a:t>
            </a:r>
          </a:p>
          <a:p>
            <a:pPr marL="36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"flex justify-center items-center h-64"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Centered Content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36900" indent="0">
              <a:lnSpc>
                <a:spcPts val="1425"/>
              </a:lnSpc>
              <a:buNone/>
            </a:pPr>
            <a:endParaRPr lang="en-IN" dirty="0"/>
          </a:p>
          <a:p>
            <a:pPr algn="ctr"/>
            <a:r>
              <a:rPr lang="en-IN" b="1" dirty="0"/>
              <a:t>Backgrounds</a:t>
            </a:r>
          </a:p>
          <a:p>
            <a:pPr marL="36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"bg-green-500"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Green background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86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9176-D0E6-4276-6FDE-CB4A7520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B89CB-4271-302C-4B2B-11B8ED916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 mx-auto p-4"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"text-3xl font-bold text-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mb-8"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Visual Implementation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"bg-gray-200 p-6 rounded-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lg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shadow-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lg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"text-gray-700"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Tailwind CSS in action.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916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1263</TotalTime>
  <Words>683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Calisto MT</vt:lpstr>
      <vt:lpstr>Consolas</vt:lpstr>
      <vt:lpstr>Courier New</vt:lpstr>
      <vt:lpstr>var(--ff-lato)</vt:lpstr>
      <vt:lpstr>Verdana</vt:lpstr>
      <vt:lpstr>Wingdings 2</vt:lpstr>
      <vt:lpstr>Slate</vt:lpstr>
      <vt:lpstr>Tailwind CSS</vt:lpstr>
      <vt:lpstr>Tailwind CSS</vt:lpstr>
      <vt:lpstr>using Tailwind CSS</vt:lpstr>
      <vt:lpstr>PowerPoint Presentation</vt:lpstr>
      <vt:lpstr>How to Apply Tailwind CSS on Web Pages including Selectors and CSS Properties</vt:lpstr>
      <vt:lpstr>Selectors and Properties</vt:lpstr>
      <vt:lpstr>Background Images</vt:lpstr>
      <vt:lpstr>Spacing, Alignment, and Backgrounds</vt:lpstr>
      <vt:lpstr>Visual Implementation</vt:lpstr>
      <vt:lpstr>Spacing</vt:lpstr>
      <vt:lpstr>Sizing</vt:lpstr>
      <vt:lpstr>Typography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Singh</dc:creator>
  <cp:lastModifiedBy>Aman Singh</cp:lastModifiedBy>
  <cp:revision>20</cp:revision>
  <dcterms:created xsi:type="dcterms:W3CDTF">2025-01-30T10:23:14Z</dcterms:created>
  <dcterms:modified xsi:type="dcterms:W3CDTF">2025-01-31T07:26:35Z</dcterms:modified>
</cp:coreProperties>
</file>