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1"/>
  </p:notesMasterIdLst>
  <p:sldIdLst>
    <p:sldId id="256" r:id="rId2"/>
    <p:sldId id="287" r:id="rId3"/>
    <p:sldId id="257" r:id="rId4"/>
    <p:sldId id="288" r:id="rId5"/>
    <p:sldId id="291" r:id="rId6"/>
    <p:sldId id="289" r:id="rId7"/>
    <p:sldId id="290" r:id="rId8"/>
    <p:sldId id="292" r:id="rId9"/>
    <p:sldId id="293" r:id="rId10"/>
    <p:sldId id="315" r:id="rId11"/>
    <p:sldId id="258" r:id="rId12"/>
    <p:sldId id="272" r:id="rId13"/>
    <p:sldId id="295" r:id="rId14"/>
    <p:sldId id="273" r:id="rId15"/>
    <p:sldId id="274" r:id="rId16"/>
    <p:sldId id="275" r:id="rId17"/>
    <p:sldId id="276" r:id="rId18"/>
    <p:sldId id="277" r:id="rId19"/>
    <p:sldId id="279" r:id="rId20"/>
    <p:sldId id="278" r:id="rId21"/>
    <p:sldId id="280" r:id="rId22"/>
    <p:sldId id="281" r:id="rId23"/>
    <p:sldId id="282" r:id="rId24"/>
    <p:sldId id="283" r:id="rId25"/>
    <p:sldId id="284" r:id="rId26"/>
    <p:sldId id="285" r:id="rId27"/>
    <p:sldId id="316" r:id="rId28"/>
    <p:sldId id="259" r:id="rId29"/>
    <p:sldId id="317" r:id="rId30"/>
    <p:sldId id="297" r:id="rId31"/>
    <p:sldId id="298" r:id="rId32"/>
    <p:sldId id="263" r:id="rId33"/>
    <p:sldId id="299" r:id="rId34"/>
    <p:sldId id="300" r:id="rId35"/>
    <p:sldId id="301" r:id="rId36"/>
    <p:sldId id="302" r:id="rId37"/>
    <p:sldId id="303" r:id="rId38"/>
    <p:sldId id="304" r:id="rId39"/>
    <p:sldId id="260" r:id="rId40"/>
    <p:sldId id="266" r:id="rId41"/>
    <p:sldId id="268" r:id="rId42"/>
    <p:sldId id="267" r:id="rId43"/>
    <p:sldId id="269" r:id="rId44"/>
    <p:sldId id="270" r:id="rId45"/>
    <p:sldId id="318" r:id="rId46"/>
    <p:sldId id="319" r:id="rId47"/>
    <p:sldId id="265" r:id="rId48"/>
    <p:sldId id="264" r:id="rId49"/>
    <p:sldId id="305" r:id="rId50"/>
    <p:sldId id="320" r:id="rId51"/>
    <p:sldId id="309" r:id="rId52"/>
    <p:sldId id="306" r:id="rId53"/>
    <p:sldId id="307" r:id="rId54"/>
    <p:sldId id="321"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70" autoAdjust="0"/>
  </p:normalViewPr>
  <p:slideViewPr>
    <p:cSldViewPr>
      <p:cViewPr>
        <p:scale>
          <a:sx n="60" d="100"/>
          <a:sy n="60" d="100"/>
        </p:scale>
        <p:origin x="-1350" y="-96"/>
      </p:cViewPr>
      <p:guideLst>
        <p:guide orient="horz" pos="2160"/>
        <p:guide pos="2880"/>
      </p:guideLst>
    </p:cSldViewPr>
  </p:slideViewPr>
  <p:outlineViewPr>
    <p:cViewPr>
      <p:scale>
        <a:sx n="33" d="100"/>
        <a:sy n="33" d="100"/>
      </p:scale>
      <p:origin x="48" y="21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Sales</c:v>
                </c:pt>
              </c:strCache>
            </c:strRef>
          </c:tx>
          <c:cat>
            <c:strRef>
              <c:f>Sheet1!$A$2:$A$4</c:f>
              <c:strCache>
                <c:ptCount val="3"/>
                <c:pt idx="0">
                  <c:v>20</c:v>
                </c:pt>
                <c:pt idx="1">
                  <c:v>24</c:v>
                </c:pt>
                <c:pt idx="2">
                  <c:v>"---"</c:v>
                </c:pt>
              </c:strCache>
            </c:strRef>
          </c:cat>
          <c:val>
            <c:numRef>
              <c:f>Sheet1!$B$2:$B$4</c:f>
              <c:numCache>
                <c:formatCode>General</c:formatCode>
                <c:ptCount val="3"/>
                <c:pt idx="0">
                  <c:v>20</c:v>
                </c:pt>
                <c:pt idx="1">
                  <c:v>24</c:v>
                </c:pt>
                <c:pt idx="2">
                  <c:v>56</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1AE49-03B0-4ABF-8086-E59F2CF75CE3}" type="datetimeFigureOut">
              <a:rPr lang="en-IN" smtClean="0"/>
              <a:t>11-01-2024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B22632-1626-4D19-9F5D-EEC328119AF3}" type="slidenum">
              <a:rPr lang="en-IN" smtClean="0"/>
              <a:t>‹#›</a:t>
            </a:fld>
            <a:endParaRPr lang="en-IN"/>
          </a:p>
        </p:txBody>
      </p:sp>
    </p:spTree>
    <p:extLst>
      <p:ext uri="{BB962C8B-B14F-4D97-AF65-F5344CB8AC3E}">
        <p14:creationId xmlns:p14="http://schemas.microsoft.com/office/powerpoint/2010/main" val="25342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ygreatlearning.com/blog/types-of-data/"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https://www.tableau.com/learn/articles/data-visualization</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4</a:t>
            </a:fld>
            <a:endParaRPr lang="en-IN"/>
          </a:p>
        </p:txBody>
      </p:sp>
    </p:spTree>
    <p:extLst>
      <p:ext uri="{BB962C8B-B14F-4D97-AF65-F5344CB8AC3E}">
        <p14:creationId xmlns:p14="http://schemas.microsoft.com/office/powerpoint/2010/main" val="3373200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https://www.tableau.com/blog/what-value-visualization-31132</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48</a:t>
            </a:fld>
            <a:endParaRPr lang="en-IN"/>
          </a:p>
        </p:txBody>
      </p:sp>
    </p:spTree>
    <p:extLst>
      <p:ext uri="{BB962C8B-B14F-4D97-AF65-F5344CB8AC3E}">
        <p14:creationId xmlns:p14="http://schemas.microsoft.com/office/powerpoint/2010/main" val="2313980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https://vis.csail.mit.edu/classes/6.894/lectures/02-DataImageModels.pdf</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49</a:t>
            </a:fld>
            <a:endParaRPr lang="en-IN"/>
          </a:p>
        </p:txBody>
      </p:sp>
    </p:spTree>
    <p:extLst>
      <p:ext uri="{BB962C8B-B14F-4D97-AF65-F5344CB8AC3E}">
        <p14:creationId xmlns:p14="http://schemas.microsoft.com/office/powerpoint/2010/main" val="362127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https://ucdavisdatalab.github.io/workshop_data_viz_principles/principles-of-visual-perception.html</a:t>
            </a:r>
          </a:p>
          <a:p>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12</a:t>
            </a:fld>
            <a:endParaRPr lang="en-IN"/>
          </a:p>
        </p:txBody>
      </p:sp>
    </p:spTree>
    <p:extLst>
      <p:ext uri="{BB962C8B-B14F-4D97-AF65-F5344CB8AC3E}">
        <p14:creationId xmlns:p14="http://schemas.microsoft.com/office/powerpoint/2010/main" val="240228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4 Types of Data - Nominal, Ordinal, Discrete, Continuous (mygreatlearning.com)</a:t>
            </a:r>
            <a:endParaRPr lang="en-US" dirty="0" smtClean="0"/>
          </a:p>
          <a:p>
            <a:r>
              <a:rPr lang="en-IN" dirty="0" smtClean="0"/>
              <a:t>https://www.mygreatlearning.com/blog/types-of-data/</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15</a:t>
            </a:fld>
            <a:endParaRPr lang="en-IN"/>
          </a:p>
        </p:txBody>
      </p:sp>
    </p:spTree>
    <p:extLst>
      <p:ext uri="{BB962C8B-B14F-4D97-AF65-F5344CB8AC3E}">
        <p14:creationId xmlns:p14="http://schemas.microsoft.com/office/powerpoint/2010/main" val="246284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http://web.cse.ohio-state.edu/~machiraju.1/teaching/CSE5544/ClassLectures/PDF/Lecture-3-1.pdf </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27</a:t>
            </a:fld>
            <a:endParaRPr lang="en-IN"/>
          </a:p>
        </p:txBody>
      </p:sp>
    </p:spTree>
    <p:extLst>
      <p:ext uri="{BB962C8B-B14F-4D97-AF65-F5344CB8AC3E}">
        <p14:creationId xmlns:p14="http://schemas.microsoft.com/office/powerpoint/2010/main" val="17505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https://www.thedataschool.co.uk/dan-wade/exploratory_vs_explanatory_analysis/</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28</a:t>
            </a:fld>
            <a:endParaRPr lang="en-IN"/>
          </a:p>
        </p:txBody>
      </p:sp>
    </p:spTree>
    <p:extLst>
      <p:ext uri="{BB962C8B-B14F-4D97-AF65-F5344CB8AC3E}">
        <p14:creationId xmlns:p14="http://schemas.microsoft.com/office/powerpoint/2010/main" val="243119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https://channelmix.com/blog/exploratory-vs-explanatory-analysis/</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29</a:t>
            </a:fld>
            <a:endParaRPr lang="en-IN"/>
          </a:p>
        </p:txBody>
      </p:sp>
    </p:spTree>
    <p:extLst>
      <p:ext uri="{BB962C8B-B14F-4D97-AF65-F5344CB8AC3E}">
        <p14:creationId xmlns:p14="http://schemas.microsoft.com/office/powerpoint/2010/main" val="250328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https://www.thedataschool.co.uk/dan-wade/exploratory_vs_explanatory_analysis/</a:t>
            </a:r>
          </a:p>
          <a:p>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30</a:t>
            </a:fld>
            <a:endParaRPr lang="en-IN"/>
          </a:p>
        </p:txBody>
      </p:sp>
    </p:spTree>
    <p:extLst>
      <p:ext uri="{BB962C8B-B14F-4D97-AF65-F5344CB8AC3E}">
        <p14:creationId xmlns:p14="http://schemas.microsoft.com/office/powerpoint/2010/main" val="185458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https://handsondataviz.org/chart-design.html</a:t>
            </a:r>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33</a:t>
            </a:fld>
            <a:endParaRPr lang="en-IN"/>
          </a:p>
        </p:txBody>
      </p:sp>
    </p:spTree>
    <p:extLst>
      <p:ext uri="{BB962C8B-B14F-4D97-AF65-F5344CB8AC3E}">
        <p14:creationId xmlns:p14="http://schemas.microsoft.com/office/powerpoint/2010/main" val="73714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B22632-1626-4D19-9F5D-EEC328119AF3}" type="slidenum">
              <a:rPr lang="en-IN" smtClean="0"/>
              <a:t>42</a:t>
            </a:fld>
            <a:endParaRPr lang="en-IN"/>
          </a:p>
        </p:txBody>
      </p:sp>
    </p:spTree>
    <p:extLst>
      <p:ext uri="{BB962C8B-B14F-4D97-AF65-F5344CB8AC3E}">
        <p14:creationId xmlns:p14="http://schemas.microsoft.com/office/powerpoint/2010/main" val="377506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1/11/2024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ata Visualization? (Definition, Types) | Built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28600" y="2130425"/>
            <a:ext cx="8763000" cy="129857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Autofit/>
          </a:bodyPr>
          <a:lstStyle/>
          <a:p>
            <a:pPr algn="ctr"/>
            <a:r>
              <a:rPr lang="en-IN" sz="3600" b="1" dirty="0">
                <a:solidFill>
                  <a:srgbClr val="FF0000"/>
                </a:solidFill>
                <a:effectLst>
                  <a:outerShdw blurRad="38100" dist="38100" dir="2700000" algn="tl">
                    <a:srgbClr val="000000">
                      <a:alpha val="43137"/>
                    </a:srgbClr>
                  </a:outerShdw>
                </a:effectLst>
              </a:rPr>
              <a:t>INT233: Unit I</a:t>
            </a:r>
            <a:br>
              <a:rPr lang="en-IN" sz="3600" b="1" dirty="0">
                <a:solidFill>
                  <a:srgbClr val="FF0000"/>
                </a:solidFill>
                <a:effectLst>
                  <a:outerShdw blurRad="38100" dist="38100" dir="2700000" algn="tl">
                    <a:srgbClr val="000000">
                      <a:alpha val="43137"/>
                    </a:srgbClr>
                  </a:outerShdw>
                </a:effectLst>
              </a:rPr>
            </a:br>
            <a:r>
              <a:rPr lang="en-IN" sz="3600" b="1" dirty="0">
                <a:solidFill>
                  <a:srgbClr val="FF0000"/>
                </a:solidFill>
                <a:effectLst>
                  <a:outerShdw blurRad="38100" dist="38100" dir="2700000" algn="tl">
                    <a:srgbClr val="000000">
                      <a:alpha val="43137"/>
                    </a:srgbClr>
                  </a:outerShdw>
                </a:effectLst>
              </a:rPr>
              <a:t>DATA VISUALIZATION </a:t>
            </a:r>
            <a:r>
              <a:rPr lang="en-IN" sz="3600" b="1" dirty="0" smtClean="0">
                <a:solidFill>
                  <a:srgbClr val="FF0000"/>
                </a:solidFill>
                <a:effectLst>
                  <a:outerShdw blurRad="38100" dist="38100" dir="2700000" algn="tl">
                    <a:srgbClr val="000000">
                      <a:alpha val="43137"/>
                    </a:srgbClr>
                  </a:outerShdw>
                </a:effectLst>
              </a:rPr>
              <a:t>FUNDAMENTALS</a:t>
            </a:r>
            <a:endParaRPr lang="en-IN" sz="3600"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5562600"/>
            <a:ext cx="6400800" cy="12954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a:bodyPr>
          <a:lstStyle/>
          <a:p>
            <a:pPr algn="ctr"/>
            <a:r>
              <a:rPr lang="en-IN" sz="3600" dirty="0" smtClean="0">
                <a:solidFill>
                  <a:srgbClr val="FF0000"/>
                </a:solidFill>
                <a:effectLst>
                  <a:outerShdw blurRad="38100" dist="38100" dir="2700000" algn="tl">
                    <a:srgbClr val="000000">
                      <a:alpha val="43137"/>
                    </a:srgbClr>
                  </a:outerShdw>
                </a:effectLst>
              </a:rPr>
              <a:t>Prepared by:</a:t>
            </a:r>
          </a:p>
          <a:p>
            <a:pPr algn="ctr"/>
            <a:r>
              <a:rPr lang="en-IN" sz="3600" dirty="0" err="1" smtClean="0">
                <a:solidFill>
                  <a:srgbClr val="FF0000"/>
                </a:solidFill>
                <a:effectLst>
                  <a:outerShdw blurRad="38100" dist="38100" dir="2700000" algn="tl">
                    <a:srgbClr val="000000">
                      <a:alpha val="43137"/>
                    </a:srgbClr>
                  </a:outerShdw>
                </a:effectLst>
              </a:rPr>
              <a:t>Amanpal</a:t>
            </a:r>
            <a:r>
              <a:rPr lang="en-IN" sz="3600" dirty="0" smtClean="0">
                <a:solidFill>
                  <a:srgbClr val="FF0000"/>
                </a:solidFill>
                <a:effectLst>
                  <a:outerShdw blurRad="38100" dist="38100" dir="2700000" algn="tl">
                    <a:srgbClr val="000000">
                      <a:alpha val="43137"/>
                    </a:srgbClr>
                  </a:outerShdw>
                </a:effectLst>
              </a:rPr>
              <a:t> Singh </a:t>
            </a:r>
            <a:r>
              <a:rPr lang="en-IN" sz="3600" dirty="0" err="1" smtClean="0">
                <a:solidFill>
                  <a:srgbClr val="FF0000"/>
                </a:solidFill>
                <a:effectLst>
                  <a:outerShdw blurRad="38100" dist="38100" dir="2700000" algn="tl">
                    <a:srgbClr val="000000">
                      <a:alpha val="43137"/>
                    </a:srgbClr>
                  </a:outerShdw>
                </a:effectLst>
              </a:rPr>
              <a:t>Rayat</a:t>
            </a:r>
            <a:endParaRPr lang="en-IN" sz="36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461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Table</a:t>
            </a:r>
            <a:endParaRPr lang="en-IN" dirty="0"/>
          </a:p>
        </p:txBody>
      </p:sp>
      <p:sp>
        <p:nvSpPr>
          <p:cNvPr id="3" name="Content Placeholder 2"/>
          <p:cNvSpPr>
            <a:spLocks noGrp="1"/>
          </p:cNvSpPr>
          <p:nvPr>
            <p:ph idx="1"/>
          </p:nvPr>
        </p:nvSpPr>
        <p:spPr/>
        <p:txBody>
          <a:bodyPr>
            <a:normAutofit/>
          </a:bodyPr>
          <a:lstStyle/>
          <a:p>
            <a:pPr marL="0" indent="0">
              <a:buNone/>
            </a:pPr>
            <a:r>
              <a:rPr lang="en-US" b="1" dirty="0" smtClean="0"/>
              <a:t>Flat Table</a:t>
            </a:r>
            <a:endParaRPr lang="en-US" b="1" dirty="0"/>
          </a:p>
          <a:p>
            <a:r>
              <a:rPr lang="en-US" dirty="0" smtClean="0"/>
              <a:t>one </a:t>
            </a:r>
            <a:r>
              <a:rPr lang="en-US" dirty="0"/>
              <a:t>item per row</a:t>
            </a:r>
          </a:p>
          <a:p>
            <a:r>
              <a:rPr lang="en-US" dirty="0"/>
              <a:t>each column is attribute</a:t>
            </a:r>
          </a:p>
          <a:p>
            <a:r>
              <a:rPr lang="en-US" dirty="0"/>
              <a:t>unique (implicit) key</a:t>
            </a:r>
          </a:p>
          <a:p>
            <a:r>
              <a:rPr lang="en-US" dirty="0"/>
              <a:t>no duplicates</a:t>
            </a:r>
          </a:p>
          <a:p>
            <a:pPr marL="0" indent="0">
              <a:buNone/>
            </a:pPr>
            <a:r>
              <a:rPr lang="en-US" b="1" dirty="0"/>
              <a:t>Multidimensional Table</a:t>
            </a:r>
          </a:p>
          <a:p>
            <a:r>
              <a:rPr lang="en-US" dirty="0"/>
              <a:t>indexing based on multiple keys</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160084"/>
            <a:ext cx="4143375" cy="250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623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2.1 Data types</a:t>
            </a:r>
            <a:endParaRPr lang="en-IN" dirty="0"/>
          </a:p>
        </p:txBody>
      </p:sp>
      <p:sp>
        <p:nvSpPr>
          <p:cNvPr id="4" name="Content Placeholder 3"/>
          <p:cNvSpPr>
            <a:spLocks noGrp="1"/>
          </p:cNvSpPr>
          <p:nvPr>
            <p:ph idx="1"/>
          </p:nvPr>
        </p:nvSpPr>
        <p:spPr/>
        <p:txBody>
          <a:bodyPr>
            <a:normAutofit/>
          </a:bodyPr>
          <a:lstStyle/>
          <a:p>
            <a:pPr algn="just"/>
            <a:r>
              <a:rPr lang="en-US" sz="2800" b="1" dirty="0"/>
              <a:t>A data type is an attribute associated with a piece of data that tells a computer system how to interpret its value.</a:t>
            </a:r>
            <a:r>
              <a:rPr lang="en-US" sz="2800" dirty="0"/>
              <a:t> Understanding data types ensures that data is collected in the preferred format and the value of each property is as expected</a:t>
            </a:r>
            <a:r>
              <a:rPr lang="en-US" sz="2800" dirty="0" smtClean="0"/>
              <a:t>. For </a:t>
            </a:r>
            <a:r>
              <a:rPr lang="en-US" sz="2800" dirty="0" err="1" smtClean="0"/>
              <a:t>eg</a:t>
            </a:r>
            <a:r>
              <a:rPr lang="en-US" sz="2800" dirty="0" smtClean="0"/>
              <a:t>:</a:t>
            </a:r>
          </a:p>
          <a:p>
            <a:pPr lvl="1" algn="just"/>
            <a:r>
              <a:rPr lang="en-US" sz="2400" dirty="0" smtClean="0"/>
              <a:t>Numeric</a:t>
            </a:r>
          </a:p>
          <a:p>
            <a:pPr lvl="1" algn="just"/>
            <a:r>
              <a:rPr lang="en-IN" sz="2400" dirty="0"/>
              <a:t>String </a:t>
            </a:r>
            <a:endParaRPr lang="en-IN" sz="2400" dirty="0" smtClean="0"/>
          </a:p>
          <a:p>
            <a:pPr lvl="1" algn="just"/>
            <a:r>
              <a:rPr lang="en-IN" sz="2400" dirty="0"/>
              <a:t>Boolean </a:t>
            </a:r>
            <a:endParaRPr lang="en-IN" sz="2400" dirty="0" smtClean="0"/>
          </a:p>
          <a:p>
            <a:pPr lvl="1" algn="just"/>
            <a:r>
              <a:rPr lang="en-IN" sz="2400" dirty="0" err="1" smtClean="0"/>
              <a:t>Datetime</a:t>
            </a:r>
            <a:r>
              <a:rPr lang="en-IN" sz="2400" dirty="0" smtClean="0"/>
              <a:t>  etc.</a:t>
            </a:r>
            <a:endParaRPr lang="en-IN" sz="2400" dirty="0"/>
          </a:p>
        </p:txBody>
      </p:sp>
    </p:spTree>
    <p:extLst>
      <p:ext uri="{BB962C8B-B14F-4D97-AF65-F5344CB8AC3E}">
        <p14:creationId xmlns:p14="http://schemas.microsoft.com/office/powerpoint/2010/main" val="3814319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a:t>
            </a:r>
            <a:r>
              <a:rPr lang="en-IN" b="1" dirty="0" smtClean="0"/>
              <a:t>Data</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648" y="1323431"/>
            <a:ext cx="8031938" cy="431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2286000"/>
            <a:ext cx="2514600" cy="1569660"/>
          </a:xfrm>
          <a:prstGeom prst="rect">
            <a:avLst/>
          </a:prstGeom>
        </p:spPr>
        <p:txBody>
          <a:bodyPr wrap="square">
            <a:spAutoFit/>
          </a:bodyPr>
          <a:lstStyle/>
          <a:p>
            <a:pPr algn="just"/>
            <a:r>
              <a:rPr lang="en-US" sz="2400" dirty="0" smtClean="0"/>
              <a:t>Data </a:t>
            </a:r>
            <a:r>
              <a:rPr lang="en-US" sz="2400" dirty="0"/>
              <a:t>that can’t be measured or counted in the form of numbers. </a:t>
            </a:r>
          </a:p>
        </p:txBody>
      </p:sp>
      <p:sp>
        <p:nvSpPr>
          <p:cNvPr id="5" name="Rectangle 4"/>
          <p:cNvSpPr/>
          <p:nvPr/>
        </p:nvSpPr>
        <p:spPr>
          <a:xfrm>
            <a:off x="6477000" y="1981200"/>
            <a:ext cx="2590800" cy="1200329"/>
          </a:xfrm>
          <a:prstGeom prst="rect">
            <a:avLst/>
          </a:prstGeom>
        </p:spPr>
        <p:txBody>
          <a:bodyPr wrap="square">
            <a:spAutoFit/>
          </a:bodyPr>
          <a:lstStyle/>
          <a:p>
            <a:pPr algn="just"/>
            <a:r>
              <a:rPr lang="en-US" sz="2400" dirty="0" smtClean="0"/>
              <a:t>Data that </a:t>
            </a:r>
            <a:r>
              <a:rPr lang="en-US" sz="2400" dirty="0"/>
              <a:t>can be expressed in numerical </a:t>
            </a:r>
            <a:r>
              <a:rPr lang="en-US" sz="2400" dirty="0" smtClean="0"/>
              <a:t>values</a:t>
            </a:r>
            <a:r>
              <a:rPr lang="en-US" sz="2400" dirty="0"/>
              <a:t>.</a:t>
            </a:r>
          </a:p>
        </p:txBody>
      </p:sp>
      <p:sp>
        <p:nvSpPr>
          <p:cNvPr id="6" name="Rectangle 5"/>
          <p:cNvSpPr/>
          <p:nvPr/>
        </p:nvSpPr>
        <p:spPr>
          <a:xfrm>
            <a:off x="1066800" y="5486400"/>
            <a:ext cx="1905000" cy="1200329"/>
          </a:xfrm>
          <a:prstGeom prst="rect">
            <a:avLst/>
          </a:prstGeom>
        </p:spPr>
        <p:txBody>
          <a:bodyPr wrap="square">
            <a:spAutoFit/>
          </a:bodyPr>
          <a:lstStyle/>
          <a:p>
            <a:r>
              <a:rPr lang="en-US" sz="2400" dirty="0"/>
              <a:t>“</a:t>
            </a:r>
            <a:r>
              <a:rPr lang="en-US" sz="2400" dirty="0" err="1"/>
              <a:t>nomen</a:t>
            </a:r>
            <a:r>
              <a:rPr lang="en-US" sz="2400" dirty="0"/>
              <a:t>,” which means “name.” </a:t>
            </a:r>
            <a:endParaRPr lang="en-IN" sz="2400" dirty="0"/>
          </a:p>
        </p:txBody>
      </p:sp>
      <p:sp>
        <p:nvSpPr>
          <p:cNvPr id="7" name="Rectangle 6"/>
          <p:cNvSpPr/>
          <p:nvPr/>
        </p:nvSpPr>
        <p:spPr>
          <a:xfrm>
            <a:off x="3276600" y="5569803"/>
            <a:ext cx="1370163" cy="830997"/>
          </a:xfrm>
          <a:prstGeom prst="rect">
            <a:avLst/>
          </a:prstGeom>
        </p:spPr>
        <p:txBody>
          <a:bodyPr wrap="square">
            <a:spAutoFit/>
          </a:bodyPr>
          <a:lstStyle/>
          <a:p>
            <a:r>
              <a:rPr lang="en-US" sz="2400" dirty="0"/>
              <a:t>natural ordering </a:t>
            </a:r>
            <a:endParaRPr lang="en-IN" sz="2400" dirty="0"/>
          </a:p>
        </p:txBody>
      </p:sp>
      <p:sp>
        <p:nvSpPr>
          <p:cNvPr id="8" name="Rectangle 7"/>
          <p:cNvSpPr/>
          <p:nvPr/>
        </p:nvSpPr>
        <p:spPr>
          <a:xfrm>
            <a:off x="5638800" y="5569803"/>
            <a:ext cx="1066800" cy="830997"/>
          </a:xfrm>
          <a:prstGeom prst="rect">
            <a:avLst/>
          </a:prstGeom>
        </p:spPr>
        <p:txBody>
          <a:bodyPr wrap="square">
            <a:spAutoFit/>
          </a:bodyPr>
          <a:lstStyle/>
          <a:p>
            <a:r>
              <a:rPr lang="en-US" sz="2400" dirty="0"/>
              <a:t>finite values</a:t>
            </a:r>
            <a:endParaRPr lang="en-IN" sz="2400" dirty="0"/>
          </a:p>
        </p:txBody>
      </p:sp>
      <p:sp>
        <p:nvSpPr>
          <p:cNvPr id="9" name="Rectangle 8"/>
          <p:cNvSpPr/>
          <p:nvPr/>
        </p:nvSpPr>
        <p:spPr>
          <a:xfrm>
            <a:off x="7346910" y="5486400"/>
            <a:ext cx="1797090" cy="1200329"/>
          </a:xfrm>
          <a:prstGeom prst="rect">
            <a:avLst/>
          </a:prstGeom>
        </p:spPr>
        <p:txBody>
          <a:bodyPr wrap="square">
            <a:spAutoFit/>
          </a:bodyPr>
          <a:lstStyle/>
          <a:p>
            <a:r>
              <a:rPr lang="en-US" sz="2400" dirty="0"/>
              <a:t>divided into smaller levels</a:t>
            </a:r>
            <a:endParaRPr lang="en-IN" sz="2400" dirty="0"/>
          </a:p>
        </p:txBody>
      </p:sp>
    </p:spTree>
    <p:extLst>
      <p:ext uri="{BB962C8B-B14F-4D97-AF65-F5344CB8AC3E}">
        <p14:creationId xmlns:p14="http://schemas.microsoft.com/office/powerpoint/2010/main" val="16104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1323975"/>
            <a:ext cx="8097837"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26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Qualitative </a:t>
            </a:r>
            <a:r>
              <a:rPr lang="en-IN" b="1" dirty="0" smtClean="0"/>
              <a:t>/ Categorical Data</a:t>
            </a:r>
            <a:endParaRPr lang="en-IN" dirty="0"/>
          </a:p>
        </p:txBody>
      </p:sp>
      <p:sp>
        <p:nvSpPr>
          <p:cNvPr id="3" name="Content Placeholder 2"/>
          <p:cNvSpPr>
            <a:spLocks noGrp="1"/>
          </p:cNvSpPr>
          <p:nvPr>
            <p:ph idx="1"/>
          </p:nvPr>
        </p:nvSpPr>
        <p:spPr/>
        <p:txBody>
          <a:bodyPr/>
          <a:lstStyle/>
          <a:p>
            <a:pPr algn="just"/>
            <a:r>
              <a:rPr lang="en-US" dirty="0" smtClean="0"/>
              <a:t>It is </a:t>
            </a:r>
            <a:r>
              <a:rPr lang="en-US" dirty="0"/>
              <a:t>data that can’t be measured or counted in the form of numbers. </a:t>
            </a:r>
            <a:endParaRPr lang="en-US" dirty="0" smtClean="0"/>
          </a:p>
          <a:p>
            <a:pPr algn="just"/>
            <a:r>
              <a:rPr lang="en-US" dirty="0" smtClean="0"/>
              <a:t>These </a:t>
            </a:r>
            <a:r>
              <a:rPr lang="en-US" dirty="0"/>
              <a:t>types of data are sorted by category, not by </a:t>
            </a:r>
            <a:r>
              <a:rPr lang="en-US" dirty="0" smtClean="0"/>
              <a:t>number (known </a:t>
            </a:r>
            <a:r>
              <a:rPr lang="en-US" dirty="0"/>
              <a:t>as Categorical </a:t>
            </a:r>
            <a:r>
              <a:rPr lang="en-US" dirty="0" smtClean="0"/>
              <a:t>Data)</a:t>
            </a:r>
          </a:p>
          <a:p>
            <a:pPr algn="just"/>
            <a:r>
              <a:rPr lang="en-US" dirty="0" smtClean="0"/>
              <a:t>These </a:t>
            </a:r>
            <a:r>
              <a:rPr lang="en-US" dirty="0"/>
              <a:t>data consist of audio, images, symbols, or text. </a:t>
            </a:r>
            <a:endParaRPr lang="en-US" dirty="0" smtClean="0"/>
          </a:p>
          <a:p>
            <a:pPr algn="just"/>
            <a:r>
              <a:rPr lang="en-US" dirty="0" smtClean="0"/>
              <a:t>The </a:t>
            </a:r>
            <a:r>
              <a:rPr lang="en-US" dirty="0"/>
              <a:t>gender of a person, i.e., male, female, or others, is qualitative data.</a:t>
            </a:r>
            <a:endParaRPr lang="en-IN" dirty="0"/>
          </a:p>
        </p:txBody>
      </p:sp>
    </p:spTree>
    <p:extLst>
      <p:ext uri="{BB962C8B-B14F-4D97-AF65-F5344CB8AC3E}">
        <p14:creationId xmlns:p14="http://schemas.microsoft.com/office/powerpoint/2010/main" val="3231227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Qualitative </a:t>
            </a:r>
            <a:r>
              <a:rPr lang="en-IN" b="1" dirty="0" smtClean="0"/>
              <a:t>-&gt; Nominal Data</a:t>
            </a:r>
            <a:endParaRPr lang="en-IN" dirty="0"/>
          </a:p>
        </p:txBody>
      </p:sp>
      <p:sp>
        <p:nvSpPr>
          <p:cNvPr id="3" name="Content Placeholder 2"/>
          <p:cNvSpPr>
            <a:spLocks noGrp="1"/>
          </p:cNvSpPr>
          <p:nvPr>
            <p:ph idx="1"/>
          </p:nvPr>
        </p:nvSpPr>
        <p:spPr/>
        <p:txBody>
          <a:bodyPr>
            <a:normAutofit fontScale="92500" lnSpcReduction="10000"/>
          </a:bodyPr>
          <a:lstStyle/>
          <a:p>
            <a:pPr algn="just" fontAlgn="base"/>
            <a:r>
              <a:rPr lang="en-US" dirty="0" smtClean="0"/>
              <a:t>It is used </a:t>
            </a:r>
            <a:r>
              <a:rPr lang="en-US" dirty="0"/>
              <a:t>to label variables without any order or quantitative value. </a:t>
            </a:r>
            <a:endParaRPr lang="en-US" dirty="0" smtClean="0"/>
          </a:p>
          <a:p>
            <a:pPr algn="just" fontAlgn="base"/>
            <a:r>
              <a:rPr lang="en-US" dirty="0" smtClean="0"/>
              <a:t>The </a:t>
            </a:r>
            <a:r>
              <a:rPr lang="en-US" dirty="0"/>
              <a:t>name “nominal” comes from the Latin name “</a:t>
            </a:r>
            <a:r>
              <a:rPr lang="en-US" dirty="0" err="1"/>
              <a:t>nomen</a:t>
            </a:r>
            <a:r>
              <a:rPr lang="en-US" dirty="0"/>
              <a:t>,” which means “name.” </a:t>
            </a:r>
            <a:endParaRPr lang="en-US" dirty="0" smtClean="0"/>
          </a:p>
          <a:p>
            <a:pPr algn="just" fontAlgn="base"/>
            <a:r>
              <a:rPr lang="en-US" dirty="0" smtClean="0"/>
              <a:t>With </a:t>
            </a:r>
            <a:r>
              <a:rPr lang="en-US" dirty="0"/>
              <a:t>the help of nominal data, we can’t do any numerical tasks or can’t give any order to sort the </a:t>
            </a:r>
            <a:r>
              <a:rPr lang="en-US" dirty="0" smtClean="0"/>
              <a:t>data.</a:t>
            </a:r>
          </a:p>
          <a:p>
            <a:pPr algn="just" fontAlgn="base"/>
            <a:r>
              <a:rPr lang="en-US" dirty="0" smtClean="0"/>
              <a:t>These </a:t>
            </a:r>
            <a:r>
              <a:rPr lang="en-US" dirty="0"/>
              <a:t>data don’t have any meaningful order; their values are distributed into distinct categories.</a:t>
            </a:r>
          </a:p>
          <a:p>
            <a:pPr algn="just"/>
            <a:endParaRPr lang="en-IN" dirty="0"/>
          </a:p>
        </p:txBody>
      </p:sp>
    </p:spTree>
    <p:extLst>
      <p:ext uri="{BB962C8B-B14F-4D97-AF65-F5344CB8AC3E}">
        <p14:creationId xmlns:p14="http://schemas.microsoft.com/office/powerpoint/2010/main" val="298132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Examples of Nominal </a:t>
            </a:r>
            <a:r>
              <a:rPr lang="en-US" b="1" dirty="0" smtClean="0"/>
              <a:t>Data</a:t>
            </a:r>
            <a:endParaRPr lang="en-IN" dirty="0"/>
          </a:p>
        </p:txBody>
      </p:sp>
      <p:sp>
        <p:nvSpPr>
          <p:cNvPr id="3" name="Content Placeholder 2"/>
          <p:cNvSpPr>
            <a:spLocks noGrp="1"/>
          </p:cNvSpPr>
          <p:nvPr>
            <p:ph idx="1"/>
          </p:nvPr>
        </p:nvSpPr>
        <p:spPr/>
        <p:txBody>
          <a:bodyPr/>
          <a:lstStyle/>
          <a:p>
            <a:pPr fontAlgn="base"/>
            <a:r>
              <a:rPr lang="en-US" dirty="0" err="1" smtClean="0"/>
              <a:t>Colour</a:t>
            </a:r>
            <a:r>
              <a:rPr lang="en-US" dirty="0" smtClean="0"/>
              <a:t> </a:t>
            </a:r>
            <a:r>
              <a:rPr lang="en-US" dirty="0"/>
              <a:t>of hair (Blonde, red, Brown, Black, etc.)</a:t>
            </a:r>
          </a:p>
          <a:p>
            <a:pPr fontAlgn="base"/>
            <a:r>
              <a:rPr lang="en-US" dirty="0"/>
              <a:t>Marital status (Single, Widowed, Married)</a:t>
            </a:r>
          </a:p>
          <a:p>
            <a:pPr fontAlgn="base"/>
            <a:r>
              <a:rPr lang="en-US" dirty="0"/>
              <a:t>Nationality (Indian, German, American)</a:t>
            </a:r>
          </a:p>
          <a:p>
            <a:pPr fontAlgn="base"/>
            <a:r>
              <a:rPr lang="en-US" dirty="0"/>
              <a:t>Gender (Male, Female, Others)</a:t>
            </a:r>
          </a:p>
          <a:p>
            <a:pPr fontAlgn="base"/>
            <a:r>
              <a:rPr lang="en-US" dirty="0"/>
              <a:t>Eye Color (Black, Brown, etc.)</a:t>
            </a:r>
          </a:p>
          <a:p>
            <a:endParaRPr lang="en-IN" dirty="0"/>
          </a:p>
        </p:txBody>
      </p:sp>
    </p:spTree>
    <p:extLst>
      <p:ext uri="{BB962C8B-B14F-4D97-AF65-F5344CB8AC3E}">
        <p14:creationId xmlns:p14="http://schemas.microsoft.com/office/powerpoint/2010/main" val="531123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Qualitative -&gt; </a:t>
            </a:r>
            <a:r>
              <a:rPr lang="en-IN" b="1" dirty="0" smtClean="0"/>
              <a:t>Ordinal </a:t>
            </a:r>
            <a:r>
              <a:rPr lang="en-IN" b="1" dirty="0"/>
              <a:t>Data</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pPr algn="just" fontAlgn="base"/>
            <a:r>
              <a:rPr lang="en-US" dirty="0"/>
              <a:t>Ordinal data have natural ordering where a number is present in some kind of order by their position on the scale. </a:t>
            </a:r>
            <a:endParaRPr lang="en-US" dirty="0" smtClean="0"/>
          </a:p>
          <a:p>
            <a:pPr algn="just" fontAlgn="base"/>
            <a:r>
              <a:rPr lang="en-US" dirty="0" smtClean="0"/>
              <a:t>Used </a:t>
            </a:r>
            <a:r>
              <a:rPr lang="en-US" dirty="0"/>
              <a:t>for observation like customer satisfaction, happiness, etc., but we can’t do any arithmetical tasks on them. </a:t>
            </a:r>
          </a:p>
          <a:p>
            <a:pPr algn="just" fontAlgn="base"/>
            <a:r>
              <a:rPr lang="en-US" dirty="0" smtClean="0"/>
              <a:t>Values </a:t>
            </a:r>
            <a:r>
              <a:rPr lang="en-US" dirty="0"/>
              <a:t>have some kind of relative position. </a:t>
            </a:r>
            <a:endParaRPr lang="en-US" dirty="0" smtClean="0"/>
          </a:p>
          <a:p>
            <a:pPr algn="just" fontAlgn="base"/>
            <a:r>
              <a:rPr lang="en-US" dirty="0" smtClean="0"/>
              <a:t>Only </a:t>
            </a:r>
            <a:r>
              <a:rPr lang="en-US" dirty="0"/>
              <a:t>shows the sequences and cannot use for statistical analysis. </a:t>
            </a:r>
            <a:endParaRPr lang="en-US" dirty="0" smtClean="0"/>
          </a:p>
          <a:p>
            <a:pPr algn="just" fontAlgn="base"/>
            <a:r>
              <a:rPr lang="en-US" dirty="0" smtClean="0"/>
              <a:t>Compared </a:t>
            </a:r>
            <a:r>
              <a:rPr lang="en-US" dirty="0"/>
              <a:t>to nominal data, ordinal data have some kind of order that is not present in nominal data.  </a:t>
            </a:r>
          </a:p>
          <a:p>
            <a:pPr algn="just"/>
            <a:endParaRPr lang="en-IN" dirty="0"/>
          </a:p>
        </p:txBody>
      </p:sp>
    </p:spTree>
    <p:extLst>
      <p:ext uri="{BB962C8B-B14F-4D97-AF65-F5344CB8AC3E}">
        <p14:creationId xmlns:p14="http://schemas.microsoft.com/office/powerpoint/2010/main" val="2354043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Examples of Ordinal </a:t>
            </a:r>
            <a:r>
              <a:rPr lang="en-US" b="1" dirty="0" smtClean="0"/>
              <a:t>Data</a:t>
            </a:r>
            <a:endParaRPr lang="en-IN" dirty="0"/>
          </a:p>
        </p:txBody>
      </p:sp>
      <p:sp>
        <p:nvSpPr>
          <p:cNvPr id="3" name="Content Placeholder 2"/>
          <p:cNvSpPr>
            <a:spLocks noGrp="1"/>
          </p:cNvSpPr>
          <p:nvPr>
            <p:ph idx="1"/>
          </p:nvPr>
        </p:nvSpPr>
        <p:spPr/>
        <p:txBody>
          <a:bodyPr>
            <a:normAutofit/>
          </a:bodyPr>
          <a:lstStyle/>
          <a:p>
            <a:pPr fontAlgn="base"/>
            <a:r>
              <a:rPr lang="en-US" dirty="0" smtClean="0"/>
              <a:t>When </a:t>
            </a:r>
            <a:r>
              <a:rPr lang="en-US" dirty="0"/>
              <a:t>companies ask for feedback</a:t>
            </a:r>
            <a:r>
              <a:rPr lang="en-US" dirty="0" smtClean="0"/>
              <a:t>, on </a:t>
            </a:r>
            <a:r>
              <a:rPr lang="en-US" dirty="0"/>
              <a:t>a </a:t>
            </a:r>
            <a:r>
              <a:rPr lang="en-US" dirty="0" smtClean="0"/>
              <a:t>scale.</a:t>
            </a:r>
            <a:endParaRPr lang="en-US" dirty="0"/>
          </a:p>
          <a:p>
            <a:pPr fontAlgn="base"/>
            <a:r>
              <a:rPr lang="en-US" dirty="0"/>
              <a:t>Letter grades in the exam (A, B, C, D, etc.)</a:t>
            </a:r>
          </a:p>
          <a:p>
            <a:pPr fontAlgn="base"/>
            <a:r>
              <a:rPr lang="en-US" dirty="0"/>
              <a:t>Ranking of people in a competition (First, Second, Third, etc.)</a:t>
            </a:r>
          </a:p>
          <a:p>
            <a:pPr fontAlgn="base"/>
            <a:r>
              <a:rPr lang="en-US" dirty="0"/>
              <a:t>Economic Status (High, Medium, and Low)</a:t>
            </a:r>
          </a:p>
          <a:p>
            <a:pPr fontAlgn="base"/>
            <a:r>
              <a:rPr lang="en-US" dirty="0"/>
              <a:t>Education Level (Higher, Secondary, Primary)</a:t>
            </a:r>
          </a:p>
          <a:p>
            <a:endParaRPr lang="en-IN" dirty="0"/>
          </a:p>
        </p:txBody>
      </p:sp>
    </p:spTree>
    <p:extLst>
      <p:ext uri="{BB962C8B-B14F-4D97-AF65-F5344CB8AC3E}">
        <p14:creationId xmlns:p14="http://schemas.microsoft.com/office/powerpoint/2010/main" val="331701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Nominal </a:t>
            </a:r>
            <a:r>
              <a:rPr lang="en-US" b="1" dirty="0" err="1" smtClean="0"/>
              <a:t>vs</a:t>
            </a:r>
            <a:r>
              <a:rPr lang="en-US" b="1" dirty="0" smtClean="0"/>
              <a:t> Ordinal Data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102183"/>
              </p:ext>
            </p:extLst>
          </p:nvPr>
        </p:nvGraphicFramePr>
        <p:xfrm>
          <a:off x="1066800" y="1524000"/>
          <a:ext cx="8001000" cy="5163184"/>
        </p:xfrm>
        <a:graphic>
          <a:graphicData uri="http://schemas.openxmlformats.org/drawingml/2006/table">
            <a:tbl>
              <a:tblPr/>
              <a:tblGrid>
                <a:gridCol w="4000500"/>
                <a:gridCol w="4000500"/>
              </a:tblGrid>
              <a:tr h="241385">
                <a:tc>
                  <a:txBody>
                    <a:bodyPr/>
                    <a:lstStyle/>
                    <a:p>
                      <a:r>
                        <a:rPr lang="en-IN" sz="2000" b="1" dirty="0">
                          <a:effectLst/>
                        </a:rPr>
                        <a:t>Nominal Data</a:t>
                      </a:r>
                      <a:endParaRPr lang="en-IN" sz="2000" dirty="0">
                        <a:effectLst/>
                      </a:endParaRPr>
                    </a:p>
                  </a:txBody>
                  <a:tcPr marL="60346" marR="60346" marT="30173" marB="30173" anchor="ctr">
                    <a:lnL>
                      <a:noFill/>
                    </a:lnL>
                    <a:lnR>
                      <a:noFill/>
                    </a:lnR>
                    <a:lnT>
                      <a:noFill/>
                    </a:lnT>
                    <a:lnB>
                      <a:noFill/>
                    </a:lnB>
                    <a:solidFill>
                      <a:srgbClr val="F0F0F0"/>
                    </a:solidFill>
                  </a:tcPr>
                </a:tc>
                <a:tc>
                  <a:txBody>
                    <a:bodyPr/>
                    <a:lstStyle/>
                    <a:p>
                      <a:pPr algn="l"/>
                      <a:r>
                        <a:rPr lang="en-IN" sz="2000" b="1">
                          <a:effectLst/>
                        </a:rPr>
                        <a:t>Ordinal Data</a:t>
                      </a:r>
                      <a:endParaRPr lang="en-IN" sz="2000">
                        <a:effectLst/>
                      </a:endParaRPr>
                    </a:p>
                  </a:txBody>
                  <a:tcPr marL="60346" marR="60346" marT="30173" marB="30173" anchor="ctr">
                    <a:lnL>
                      <a:noFill/>
                    </a:lnL>
                    <a:lnR>
                      <a:noFill/>
                    </a:lnR>
                    <a:lnT>
                      <a:noFill/>
                    </a:lnT>
                    <a:lnB>
                      <a:noFill/>
                    </a:lnB>
                    <a:solidFill>
                      <a:srgbClr val="F0F0F0"/>
                    </a:solidFill>
                  </a:tcPr>
                </a:tc>
              </a:tr>
              <a:tr h="784500">
                <a:tc>
                  <a:txBody>
                    <a:bodyPr/>
                    <a:lstStyle/>
                    <a:p>
                      <a:r>
                        <a:rPr lang="en-US" sz="2000" dirty="0" smtClean="0">
                          <a:effectLst/>
                        </a:rPr>
                        <a:t>Can’t </a:t>
                      </a:r>
                      <a:r>
                        <a:rPr lang="en-US" sz="2000" dirty="0">
                          <a:effectLst/>
                        </a:rPr>
                        <a:t>be quantified, neither they have any intrinsic ordering</a:t>
                      </a:r>
                    </a:p>
                  </a:txBody>
                  <a:tcPr marL="60346" marR="60346" marT="30173" marB="30173" anchor="ctr">
                    <a:lnL>
                      <a:noFill/>
                    </a:lnL>
                    <a:lnR>
                      <a:noFill/>
                    </a:lnR>
                    <a:lnT>
                      <a:noFill/>
                    </a:lnT>
                    <a:lnB>
                      <a:noFill/>
                    </a:lnB>
                    <a:solidFill>
                      <a:srgbClr val="FFFFFF"/>
                    </a:solidFill>
                  </a:tcPr>
                </a:tc>
                <a:tc>
                  <a:txBody>
                    <a:bodyPr/>
                    <a:lstStyle/>
                    <a:p>
                      <a:pPr algn="l"/>
                      <a:r>
                        <a:rPr lang="en-US" sz="2000" dirty="0" smtClean="0">
                          <a:effectLst/>
                        </a:rPr>
                        <a:t>Gives </a:t>
                      </a:r>
                      <a:r>
                        <a:rPr lang="en-US" sz="2000" dirty="0">
                          <a:effectLst/>
                        </a:rPr>
                        <a:t>some kind of sequential order by their position on the scale</a:t>
                      </a:r>
                    </a:p>
                  </a:txBody>
                  <a:tcPr marL="60346" marR="60346" marT="30173" marB="30173" anchor="ctr">
                    <a:lnL>
                      <a:noFill/>
                    </a:lnL>
                    <a:lnR>
                      <a:noFill/>
                    </a:lnR>
                    <a:lnT>
                      <a:noFill/>
                    </a:lnT>
                    <a:lnB>
                      <a:noFill/>
                    </a:lnB>
                    <a:solidFill>
                      <a:srgbClr val="FFFFFF"/>
                    </a:solidFill>
                  </a:tcPr>
                </a:tc>
              </a:tr>
              <a:tr h="784500">
                <a:tc>
                  <a:txBody>
                    <a:bodyPr/>
                    <a:lstStyle/>
                    <a:p>
                      <a:r>
                        <a:rPr lang="en-IN" sz="2000" dirty="0" smtClean="0">
                          <a:effectLst/>
                        </a:rPr>
                        <a:t>Qualitative </a:t>
                      </a:r>
                      <a:r>
                        <a:rPr lang="en-IN" sz="2000" dirty="0">
                          <a:effectLst/>
                        </a:rPr>
                        <a:t>data or categorical data</a:t>
                      </a:r>
                    </a:p>
                  </a:txBody>
                  <a:tcPr marL="60346" marR="60346" marT="30173" marB="30173" anchor="ctr">
                    <a:lnL>
                      <a:noFill/>
                    </a:lnL>
                    <a:lnR>
                      <a:noFill/>
                    </a:lnR>
                    <a:lnT>
                      <a:noFill/>
                    </a:lnT>
                    <a:lnB>
                      <a:noFill/>
                    </a:lnB>
                    <a:solidFill>
                      <a:srgbClr val="F0F0F0"/>
                    </a:solidFill>
                  </a:tcPr>
                </a:tc>
                <a:tc>
                  <a:txBody>
                    <a:bodyPr/>
                    <a:lstStyle/>
                    <a:p>
                      <a:pPr algn="l"/>
                      <a:r>
                        <a:rPr lang="en-US" sz="2000" dirty="0" smtClean="0">
                          <a:effectLst/>
                        </a:rPr>
                        <a:t>Is </a:t>
                      </a:r>
                      <a:r>
                        <a:rPr lang="en-US" sz="2000" dirty="0">
                          <a:effectLst/>
                        </a:rPr>
                        <a:t>said to be “in-between” qualitative data and quantitative data</a:t>
                      </a:r>
                    </a:p>
                  </a:txBody>
                  <a:tcPr marL="60346" marR="60346" marT="30173" marB="30173" anchor="ctr">
                    <a:lnL>
                      <a:noFill/>
                    </a:lnL>
                    <a:lnR>
                      <a:noFill/>
                    </a:lnR>
                    <a:lnT>
                      <a:noFill/>
                    </a:lnT>
                    <a:lnB>
                      <a:noFill/>
                    </a:lnB>
                    <a:solidFill>
                      <a:srgbClr val="F0F0F0"/>
                    </a:solidFill>
                  </a:tcPr>
                </a:tc>
              </a:tr>
              <a:tr h="965539">
                <a:tc>
                  <a:txBody>
                    <a:bodyPr/>
                    <a:lstStyle/>
                    <a:p>
                      <a:r>
                        <a:rPr lang="en-US" sz="2000" dirty="0" smtClean="0">
                          <a:effectLst/>
                        </a:rPr>
                        <a:t>Can not perform </a:t>
                      </a:r>
                      <a:r>
                        <a:rPr lang="en-US" sz="2000" dirty="0">
                          <a:effectLst/>
                        </a:rPr>
                        <a:t>any arithmetical operation</a:t>
                      </a:r>
                    </a:p>
                  </a:txBody>
                  <a:tcPr marL="60346" marR="60346" marT="30173" marB="30173" anchor="ctr">
                    <a:lnL>
                      <a:noFill/>
                    </a:lnL>
                    <a:lnR>
                      <a:noFill/>
                    </a:lnR>
                    <a:lnT>
                      <a:noFill/>
                    </a:lnT>
                    <a:lnB>
                      <a:noFill/>
                    </a:lnB>
                    <a:solidFill>
                      <a:srgbClr val="FFFFFF"/>
                    </a:solidFill>
                  </a:tcPr>
                </a:tc>
                <a:tc>
                  <a:txBody>
                    <a:bodyPr/>
                    <a:lstStyle/>
                    <a:p>
                      <a:pPr algn="l"/>
                      <a:r>
                        <a:rPr lang="en-US" sz="2000">
                          <a:effectLst/>
                        </a:rPr>
                        <a:t>They provide sequence and can assign numbers to ordinal data but cannot perform the arithmetical operation</a:t>
                      </a:r>
                    </a:p>
                  </a:txBody>
                  <a:tcPr marL="60346" marR="60346" marT="30173" marB="30173" anchor="ctr">
                    <a:lnL>
                      <a:noFill/>
                    </a:lnL>
                    <a:lnR>
                      <a:noFill/>
                    </a:lnR>
                    <a:lnT>
                      <a:noFill/>
                    </a:lnT>
                    <a:lnB>
                      <a:noFill/>
                    </a:lnB>
                    <a:solidFill>
                      <a:srgbClr val="FFFFFF"/>
                    </a:solidFill>
                  </a:tcPr>
                </a:tc>
              </a:tr>
              <a:tr h="784500">
                <a:tc>
                  <a:txBody>
                    <a:bodyPr/>
                    <a:lstStyle/>
                    <a:p>
                      <a:r>
                        <a:rPr lang="en-US" sz="2000">
                          <a:effectLst/>
                        </a:rPr>
                        <a:t>Nominal data cannot be used to compare with one another</a:t>
                      </a:r>
                    </a:p>
                  </a:txBody>
                  <a:tcPr marL="60346" marR="60346" marT="30173" marB="30173" anchor="ctr">
                    <a:lnL>
                      <a:noFill/>
                    </a:lnL>
                    <a:lnR>
                      <a:noFill/>
                    </a:lnR>
                    <a:lnT>
                      <a:noFill/>
                    </a:lnT>
                    <a:lnB>
                      <a:noFill/>
                    </a:lnB>
                    <a:solidFill>
                      <a:srgbClr val="F0F0F0"/>
                    </a:solidFill>
                  </a:tcPr>
                </a:tc>
                <a:tc>
                  <a:txBody>
                    <a:bodyPr/>
                    <a:lstStyle/>
                    <a:p>
                      <a:pPr algn="l"/>
                      <a:r>
                        <a:rPr lang="en-US" sz="2000">
                          <a:effectLst/>
                        </a:rPr>
                        <a:t>Ordinal data can help to compare one item with another by ranking or ordering</a:t>
                      </a:r>
                    </a:p>
                  </a:txBody>
                  <a:tcPr marL="60346" marR="60346" marT="30173" marB="30173" anchor="ctr">
                    <a:lnL>
                      <a:noFill/>
                    </a:lnL>
                    <a:lnR>
                      <a:noFill/>
                    </a:lnR>
                    <a:lnT>
                      <a:noFill/>
                    </a:lnT>
                    <a:lnB>
                      <a:noFill/>
                    </a:lnB>
                    <a:solidFill>
                      <a:srgbClr val="F0F0F0"/>
                    </a:solidFill>
                  </a:tcPr>
                </a:tc>
              </a:tr>
              <a:tr h="965539">
                <a:tc>
                  <a:txBody>
                    <a:bodyPr/>
                    <a:lstStyle/>
                    <a:p>
                      <a:r>
                        <a:rPr lang="en-US" sz="2000" b="1">
                          <a:effectLst/>
                        </a:rPr>
                        <a:t>Examples:</a:t>
                      </a:r>
                      <a:r>
                        <a:rPr lang="en-US" sz="2000">
                          <a:effectLst/>
                        </a:rPr>
                        <a:t> Eye color, housing style, gender, hair color, religion, marital status, ethnicity, etc</a:t>
                      </a:r>
                    </a:p>
                  </a:txBody>
                  <a:tcPr marL="60346" marR="60346" marT="30173" marB="30173" anchor="ctr">
                    <a:lnL>
                      <a:noFill/>
                    </a:lnL>
                    <a:lnR>
                      <a:noFill/>
                    </a:lnR>
                    <a:lnT>
                      <a:noFill/>
                    </a:lnT>
                    <a:lnB>
                      <a:noFill/>
                    </a:lnB>
                    <a:solidFill>
                      <a:srgbClr val="FFFFFF"/>
                    </a:solidFill>
                  </a:tcPr>
                </a:tc>
                <a:tc>
                  <a:txBody>
                    <a:bodyPr/>
                    <a:lstStyle/>
                    <a:p>
                      <a:pPr algn="l"/>
                      <a:r>
                        <a:rPr lang="en-IN" sz="2000" b="1" dirty="0">
                          <a:effectLst/>
                        </a:rPr>
                        <a:t>Examples:</a:t>
                      </a:r>
                      <a:r>
                        <a:rPr lang="en-IN" sz="2000" dirty="0">
                          <a:effectLst/>
                        </a:rPr>
                        <a:t> Economic status, customer satisfaction, education level, letter grades, </a:t>
                      </a:r>
                      <a:r>
                        <a:rPr lang="en-IN" sz="2000" dirty="0" err="1">
                          <a:effectLst/>
                        </a:rPr>
                        <a:t>etc</a:t>
                      </a:r>
                      <a:r>
                        <a:rPr lang="en-IN" sz="2000" dirty="0">
                          <a:effectLst/>
                        </a:rPr>
                        <a:t> </a:t>
                      </a:r>
                    </a:p>
                  </a:txBody>
                  <a:tcPr marL="60346" marR="60346" marT="30173" marB="30173"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479039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Basics </a:t>
            </a:r>
            <a:r>
              <a:rPr lang="en-IN" dirty="0"/>
              <a:t>of Data </a:t>
            </a:r>
            <a:r>
              <a:rPr lang="en-IN" dirty="0" smtClean="0"/>
              <a:t>visualization</a:t>
            </a:r>
          </a:p>
          <a:p>
            <a:pPr marL="514350" indent="-514350">
              <a:buFont typeface="+mj-lt"/>
              <a:buAutoNum type="arabicPeriod"/>
            </a:pPr>
            <a:r>
              <a:rPr lang="en-IN" dirty="0" smtClean="0"/>
              <a:t>Data types</a:t>
            </a:r>
          </a:p>
          <a:p>
            <a:pPr marL="514350" indent="-514350">
              <a:buFont typeface="+mj-lt"/>
              <a:buAutoNum type="arabicPeriod"/>
            </a:pPr>
            <a:r>
              <a:rPr lang="en-IN" dirty="0" smtClean="0"/>
              <a:t>Exploratory </a:t>
            </a:r>
            <a:r>
              <a:rPr lang="en-IN" dirty="0" err="1"/>
              <a:t>V</a:t>
            </a:r>
            <a:r>
              <a:rPr lang="en-IN" dirty="0" err="1" smtClean="0"/>
              <a:t>s</a:t>
            </a:r>
            <a:r>
              <a:rPr lang="en-IN" dirty="0" smtClean="0"/>
              <a:t> </a:t>
            </a:r>
            <a:r>
              <a:rPr lang="en-IN" dirty="0"/>
              <a:t>E</a:t>
            </a:r>
            <a:r>
              <a:rPr lang="en-IN" dirty="0" smtClean="0"/>
              <a:t>xplanatory visualizations</a:t>
            </a:r>
          </a:p>
          <a:p>
            <a:pPr marL="514350" indent="-514350">
              <a:buFont typeface="+mj-lt"/>
              <a:buAutoNum type="arabicPeriod"/>
            </a:pPr>
            <a:r>
              <a:rPr lang="en-IN" dirty="0" smtClean="0"/>
              <a:t>Design </a:t>
            </a:r>
            <a:r>
              <a:rPr lang="en-IN" dirty="0"/>
              <a:t>principles for charts and </a:t>
            </a:r>
            <a:r>
              <a:rPr lang="en-IN" dirty="0" smtClean="0"/>
              <a:t>graphs</a:t>
            </a:r>
          </a:p>
          <a:p>
            <a:pPr marL="514350" indent="-514350">
              <a:buFont typeface="+mj-lt"/>
              <a:buAutoNum type="arabicPeriod"/>
            </a:pPr>
            <a:r>
              <a:rPr lang="en-IN" dirty="0" smtClean="0"/>
              <a:t>Value </a:t>
            </a:r>
            <a:r>
              <a:rPr lang="en-IN" dirty="0"/>
              <a:t>of </a:t>
            </a:r>
            <a:r>
              <a:rPr lang="en-IN" dirty="0" smtClean="0"/>
              <a:t>Visualization</a:t>
            </a:r>
          </a:p>
          <a:p>
            <a:pPr marL="514350" indent="-514350">
              <a:buFont typeface="+mj-lt"/>
              <a:buAutoNum type="arabicPeriod"/>
            </a:pPr>
            <a:r>
              <a:rPr lang="en-IN" dirty="0" smtClean="0"/>
              <a:t>Data and </a:t>
            </a:r>
            <a:r>
              <a:rPr lang="en-IN" dirty="0"/>
              <a:t>Image </a:t>
            </a:r>
            <a:r>
              <a:rPr lang="en-IN" dirty="0" smtClean="0"/>
              <a:t>Models</a:t>
            </a:r>
          </a:p>
          <a:p>
            <a:pPr marL="514350" indent="-514350">
              <a:buFont typeface="+mj-lt"/>
              <a:buAutoNum type="arabicPeriod"/>
            </a:pPr>
            <a:r>
              <a:rPr lang="en-IN" dirty="0" smtClean="0"/>
              <a:t>Common </a:t>
            </a:r>
            <a:r>
              <a:rPr lang="en-IN" dirty="0"/>
              <a:t>tools for creating data </a:t>
            </a:r>
            <a:r>
              <a:rPr lang="en-IN" dirty="0" smtClean="0"/>
              <a:t>visualizations (Excel </a:t>
            </a:r>
            <a:r>
              <a:rPr lang="en-IN" dirty="0" err="1"/>
              <a:t>vs</a:t>
            </a:r>
            <a:r>
              <a:rPr lang="en-IN" dirty="0"/>
              <a:t> SPSS </a:t>
            </a:r>
            <a:r>
              <a:rPr lang="en-IN" dirty="0" err="1"/>
              <a:t>vs</a:t>
            </a:r>
            <a:r>
              <a:rPr lang="en-IN" dirty="0"/>
              <a:t> R </a:t>
            </a:r>
            <a:r>
              <a:rPr lang="en-IN" dirty="0" err="1"/>
              <a:t>vs</a:t>
            </a:r>
            <a:r>
              <a:rPr lang="en-IN" dirty="0"/>
              <a:t> </a:t>
            </a:r>
            <a:r>
              <a:rPr lang="en-IN" dirty="0" smtClean="0"/>
              <a:t>Tableau)</a:t>
            </a:r>
            <a:endParaRPr lang="en-IN" dirty="0"/>
          </a:p>
        </p:txBody>
      </p:sp>
    </p:spTree>
    <p:extLst>
      <p:ext uri="{BB962C8B-B14F-4D97-AF65-F5344CB8AC3E}">
        <p14:creationId xmlns:p14="http://schemas.microsoft.com/office/powerpoint/2010/main" val="1777568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Quantitative </a:t>
            </a:r>
            <a:r>
              <a:rPr lang="en-IN" b="1" dirty="0" smtClean="0"/>
              <a:t>Data</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Quantitative data can be expressed in numerical </a:t>
            </a:r>
            <a:r>
              <a:rPr lang="en-US" dirty="0" smtClean="0"/>
              <a:t>values.</a:t>
            </a:r>
          </a:p>
          <a:p>
            <a:pPr algn="just"/>
            <a:r>
              <a:rPr lang="en-US" dirty="0" smtClean="0"/>
              <a:t>Countable </a:t>
            </a:r>
            <a:r>
              <a:rPr lang="en-US" dirty="0"/>
              <a:t>and including statistical data </a:t>
            </a:r>
            <a:r>
              <a:rPr lang="en-US" dirty="0" smtClean="0"/>
              <a:t>analysis.</a:t>
            </a:r>
          </a:p>
          <a:p>
            <a:pPr algn="just"/>
            <a:r>
              <a:rPr lang="en-US" dirty="0" smtClean="0"/>
              <a:t>Known </a:t>
            </a:r>
            <a:r>
              <a:rPr lang="en-US" dirty="0"/>
              <a:t>as Numerical data. It answers the questions like “how much,” “how many,” and “how often</a:t>
            </a:r>
            <a:r>
              <a:rPr lang="en-US" dirty="0" smtClean="0"/>
              <a:t>.</a:t>
            </a:r>
          </a:p>
          <a:p>
            <a:pPr algn="just"/>
            <a:r>
              <a:rPr lang="en-US" dirty="0" smtClean="0"/>
              <a:t>Can </a:t>
            </a:r>
            <a:r>
              <a:rPr lang="en-US" dirty="0"/>
              <a:t>be used for statistical manipulation. </a:t>
            </a:r>
            <a:endParaRPr lang="en-US" dirty="0" smtClean="0"/>
          </a:p>
          <a:p>
            <a:pPr algn="just"/>
            <a:r>
              <a:rPr lang="en-US" dirty="0" smtClean="0"/>
              <a:t>These </a:t>
            </a:r>
            <a:r>
              <a:rPr lang="en-US" dirty="0"/>
              <a:t>data can be represented on a wide variety of graphs and charts</a:t>
            </a:r>
            <a:endParaRPr lang="en-IN" dirty="0"/>
          </a:p>
        </p:txBody>
      </p:sp>
    </p:spTree>
    <p:extLst>
      <p:ext uri="{BB962C8B-B14F-4D97-AF65-F5344CB8AC3E}">
        <p14:creationId xmlns:p14="http://schemas.microsoft.com/office/powerpoint/2010/main" val="1123402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Quantitative </a:t>
            </a:r>
            <a:r>
              <a:rPr lang="en-US" b="1" dirty="0" smtClean="0"/>
              <a:t>Data</a:t>
            </a:r>
            <a:endParaRPr lang="en-IN" dirty="0"/>
          </a:p>
        </p:txBody>
      </p:sp>
      <p:sp>
        <p:nvSpPr>
          <p:cNvPr id="3" name="Content Placeholder 2"/>
          <p:cNvSpPr>
            <a:spLocks noGrp="1"/>
          </p:cNvSpPr>
          <p:nvPr>
            <p:ph idx="1"/>
          </p:nvPr>
        </p:nvSpPr>
        <p:spPr/>
        <p:txBody>
          <a:bodyPr/>
          <a:lstStyle/>
          <a:p>
            <a:pPr fontAlgn="base"/>
            <a:r>
              <a:rPr lang="en-US" dirty="0" smtClean="0"/>
              <a:t>Height </a:t>
            </a:r>
            <a:r>
              <a:rPr lang="en-US" dirty="0"/>
              <a:t>or weight of a person or object</a:t>
            </a:r>
          </a:p>
          <a:p>
            <a:pPr fontAlgn="base"/>
            <a:r>
              <a:rPr lang="en-US" dirty="0"/>
              <a:t>Room Temperature</a:t>
            </a:r>
          </a:p>
          <a:p>
            <a:pPr fontAlgn="base"/>
            <a:r>
              <a:rPr lang="en-US" dirty="0"/>
              <a:t>Scores and Marks (Ex: 59, 80, 60, etc.)</a:t>
            </a:r>
          </a:p>
          <a:p>
            <a:pPr fontAlgn="base"/>
            <a:r>
              <a:rPr lang="en-US" dirty="0"/>
              <a:t>Time</a:t>
            </a:r>
          </a:p>
          <a:p>
            <a:endParaRPr lang="en-IN" dirty="0"/>
          </a:p>
        </p:txBody>
      </p:sp>
    </p:spTree>
    <p:extLst>
      <p:ext uri="{BB962C8B-B14F-4D97-AF65-F5344CB8AC3E}">
        <p14:creationId xmlns:p14="http://schemas.microsoft.com/office/powerpoint/2010/main" val="1612410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Quantitative-&gt; </a:t>
            </a:r>
            <a:r>
              <a:rPr lang="en-IN" b="1" dirty="0" smtClean="0"/>
              <a:t>Discrete Data</a:t>
            </a:r>
            <a:endParaRPr lang="en-IN" dirty="0"/>
          </a:p>
        </p:txBody>
      </p:sp>
      <p:sp>
        <p:nvSpPr>
          <p:cNvPr id="3" name="Content Placeholder 2"/>
          <p:cNvSpPr>
            <a:spLocks noGrp="1"/>
          </p:cNvSpPr>
          <p:nvPr>
            <p:ph idx="1"/>
          </p:nvPr>
        </p:nvSpPr>
        <p:spPr/>
        <p:txBody>
          <a:bodyPr>
            <a:normAutofit lnSpcReduction="10000"/>
          </a:bodyPr>
          <a:lstStyle/>
          <a:p>
            <a:pPr algn="just" fontAlgn="base"/>
            <a:r>
              <a:rPr lang="en-US" dirty="0"/>
              <a:t>The term discrete means distinct or separate. </a:t>
            </a:r>
            <a:endParaRPr lang="en-US" dirty="0" smtClean="0"/>
          </a:p>
          <a:p>
            <a:pPr algn="just" fontAlgn="base"/>
            <a:r>
              <a:rPr lang="en-US" dirty="0" smtClean="0"/>
              <a:t>The </a:t>
            </a:r>
            <a:r>
              <a:rPr lang="en-US" dirty="0"/>
              <a:t>discrete data contain the values that fall under integers or whole numbers. </a:t>
            </a:r>
            <a:endParaRPr lang="en-US" dirty="0" smtClean="0"/>
          </a:p>
          <a:p>
            <a:pPr algn="just" fontAlgn="base"/>
            <a:r>
              <a:rPr lang="en-US" dirty="0" smtClean="0"/>
              <a:t>The </a:t>
            </a:r>
            <a:r>
              <a:rPr lang="en-US" dirty="0"/>
              <a:t>discrete data are countable and have finite values; their subdivision is not possible</a:t>
            </a:r>
            <a:r>
              <a:rPr lang="en-US" dirty="0" smtClean="0"/>
              <a:t>.</a:t>
            </a:r>
          </a:p>
          <a:p>
            <a:pPr algn="just" fontAlgn="base"/>
            <a:r>
              <a:rPr lang="en-US" dirty="0" smtClean="0"/>
              <a:t> </a:t>
            </a:r>
            <a:r>
              <a:rPr lang="en-US" dirty="0"/>
              <a:t>These data are represented mainly by a bar graph, number line, or frequency table.</a:t>
            </a:r>
          </a:p>
          <a:p>
            <a:pPr algn="just"/>
            <a:endParaRPr lang="en-IN" dirty="0"/>
          </a:p>
        </p:txBody>
      </p:sp>
    </p:spTree>
    <p:extLst>
      <p:ext uri="{BB962C8B-B14F-4D97-AF65-F5344CB8AC3E}">
        <p14:creationId xmlns:p14="http://schemas.microsoft.com/office/powerpoint/2010/main" val="3193082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Examples of Discrete </a:t>
            </a:r>
            <a:r>
              <a:rPr lang="en-US" b="1" dirty="0" smtClean="0"/>
              <a:t>Data</a:t>
            </a:r>
            <a:endParaRPr lang="en-IN" dirty="0"/>
          </a:p>
        </p:txBody>
      </p:sp>
      <p:sp>
        <p:nvSpPr>
          <p:cNvPr id="3" name="Content Placeholder 2"/>
          <p:cNvSpPr>
            <a:spLocks noGrp="1"/>
          </p:cNvSpPr>
          <p:nvPr>
            <p:ph idx="1"/>
          </p:nvPr>
        </p:nvSpPr>
        <p:spPr/>
        <p:txBody>
          <a:bodyPr/>
          <a:lstStyle/>
          <a:p>
            <a:pPr fontAlgn="base"/>
            <a:r>
              <a:rPr lang="en-US" dirty="0" smtClean="0"/>
              <a:t>Total </a:t>
            </a:r>
            <a:r>
              <a:rPr lang="en-US" dirty="0"/>
              <a:t>numbers of students present in a class</a:t>
            </a:r>
          </a:p>
          <a:p>
            <a:pPr fontAlgn="base"/>
            <a:r>
              <a:rPr lang="en-US" dirty="0"/>
              <a:t>Cost of a cell phone</a:t>
            </a:r>
          </a:p>
          <a:p>
            <a:pPr fontAlgn="base"/>
            <a:r>
              <a:rPr lang="en-US" dirty="0"/>
              <a:t>Numbers of employees in a company</a:t>
            </a:r>
          </a:p>
          <a:p>
            <a:pPr fontAlgn="base"/>
            <a:r>
              <a:rPr lang="en-US" dirty="0"/>
              <a:t>The total number of players who participated in a competition</a:t>
            </a:r>
          </a:p>
          <a:p>
            <a:pPr fontAlgn="base"/>
            <a:r>
              <a:rPr lang="en-US" dirty="0"/>
              <a:t>Days in a </a:t>
            </a:r>
            <a:r>
              <a:rPr lang="en-US" dirty="0" smtClean="0"/>
              <a:t>week</a:t>
            </a:r>
            <a:endParaRPr lang="en-US" dirty="0"/>
          </a:p>
        </p:txBody>
      </p:sp>
    </p:spTree>
    <p:extLst>
      <p:ext uri="{BB962C8B-B14F-4D97-AF65-F5344CB8AC3E}">
        <p14:creationId xmlns:p14="http://schemas.microsoft.com/office/powerpoint/2010/main" val="2904001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Quantitative-&gt; </a:t>
            </a:r>
            <a:r>
              <a:rPr lang="en-IN" b="1" dirty="0"/>
              <a:t>Continuous </a:t>
            </a:r>
            <a:br>
              <a:rPr lang="en-IN" b="1" dirty="0"/>
            </a:br>
            <a:r>
              <a:rPr lang="en-IN" b="1" dirty="0" smtClean="0"/>
              <a:t>Data</a:t>
            </a:r>
            <a:endParaRPr lang="en-IN" dirty="0"/>
          </a:p>
        </p:txBody>
      </p:sp>
      <p:sp>
        <p:nvSpPr>
          <p:cNvPr id="3" name="Content Placeholder 2"/>
          <p:cNvSpPr>
            <a:spLocks noGrp="1"/>
          </p:cNvSpPr>
          <p:nvPr>
            <p:ph idx="1"/>
          </p:nvPr>
        </p:nvSpPr>
        <p:spPr/>
        <p:txBody>
          <a:bodyPr/>
          <a:lstStyle/>
          <a:p>
            <a:pPr algn="just"/>
            <a:r>
              <a:rPr lang="en-US" dirty="0" smtClean="0"/>
              <a:t>Continuous </a:t>
            </a:r>
            <a:r>
              <a:rPr lang="en-US" dirty="0"/>
              <a:t>data represents information that can be divided into smaller levels. </a:t>
            </a:r>
            <a:endParaRPr lang="en-US" dirty="0" smtClean="0"/>
          </a:p>
          <a:p>
            <a:pPr algn="just"/>
            <a:r>
              <a:rPr lang="en-US" dirty="0" smtClean="0"/>
              <a:t>The </a:t>
            </a:r>
            <a:r>
              <a:rPr lang="en-US" dirty="0"/>
              <a:t>continuous variable can take any value within a range. </a:t>
            </a:r>
            <a:endParaRPr lang="en-US" dirty="0" smtClean="0"/>
          </a:p>
          <a:p>
            <a:pPr algn="just"/>
            <a:endParaRPr lang="en-IN" dirty="0"/>
          </a:p>
        </p:txBody>
      </p:sp>
    </p:spTree>
    <p:extLst>
      <p:ext uri="{BB962C8B-B14F-4D97-AF65-F5344CB8AC3E}">
        <p14:creationId xmlns:p14="http://schemas.microsoft.com/office/powerpoint/2010/main" val="2098466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Continuous </a:t>
            </a:r>
            <a:r>
              <a:rPr lang="en-US" b="1" dirty="0" smtClean="0"/>
              <a:t>Data</a:t>
            </a:r>
            <a:endParaRPr lang="en-IN" dirty="0"/>
          </a:p>
        </p:txBody>
      </p:sp>
      <p:sp>
        <p:nvSpPr>
          <p:cNvPr id="3" name="Content Placeholder 2"/>
          <p:cNvSpPr>
            <a:spLocks noGrp="1"/>
          </p:cNvSpPr>
          <p:nvPr>
            <p:ph idx="1"/>
          </p:nvPr>
        </p:nvSpPr>
        <p:spPr/>
        <p:txBody>
          <a:bodyPr/>
          <a:lstStyle/>
          <a:p>
            <a:pPr fontAlgn="base"/>
            <a:r>
              <a:rPr lang="en-US" dirty="0" smtClean="0"/>
              <a:t>Height </a:t>
            </a:r>
            <a:r>
              <a:rPr lang="en-US" dirty="0"/>
              <a:t>of a person</a:t>
            </a:r>
          </a:p>
          <a:p>
            <a:pPr fontAlgn="base"/>
            <a:r>
              <a:rPr lang="en-US" dirty="0"/>
              <a:t>Speed of a </a:t>
            </a:r>
            <a:r>
              <a:rPr lang="en-US" dirty="0" smtClean="0"/>
              <a:t>vehicle</a:t>
            </a:r>
            <a:endParaRPr lang="en-US" dirty="0"/>
          </a:p>
          <a:p>
            <a:pPr fontAlgn="base"/>
            <a:r>
              <a:rPr lang="en-US" dirty="0" smtClean="0"/>
              <a:t>Market </a:t>
            </a:r>
            <a:r>
              <a:rPr lang="en-US" dirty="0"/>
              <a:t>share price</a:t>
            </a:r>
          </a:p>
          <a:p>
            <a:endParaRPr lang="en-IN" dirty="0"/>
          </a:p>
        </p:txBody>
      </p:sp>
    </p:spTree>
    <p:extLst>
      <p:ext uri="{BB962C8B-B14F-4D97-AF65-F5344CB8AC3E}">
        <p14:creationId xmlns:p14="http://schemas.microsoft.com/office/powerpoint/2010/main" val="4230276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 </a:t>
            </a:r>
            <a:r>
              <a:rPr lang="en-IN" b="1" dirty="0" smtClean="0"/>
              <a:t>Discrete </a:t>
            </a:r>
            <a:r>
              <a:rPr lang="en-IN" b="1" dirty="0"/>
              <a:t>Data</a:t>
            </a:r>
            <a:r>
              <a:rPr lang="en-IN" b="1" dirty="0" smtClean="0"/>
              <a:t> </a:t>
            </a:r>
            <a:r>
              <a:rPr lang="en-IN" b="1" dirty="0" err="1" smtClean="0"/>
              <a:t>vs</a:t>
            </a:r>
            <a:r>
              <a:rPr lang="en-IN" b="1" dirty="0" smtClean="0"/>
              <a:t> </a:t>
            </a:r>
            <a:r>
              <a:rPr lang="en-IN" b="1" dirty="0" smtClean="0"/>
              <a:t/>
            </a:r>
            <a:br>
              <a:rPr lang="en-IN" b="1" dirty="0" smtClean="0"/>
            </a:br>
            <a:r>
              <a:rPr lang="en-IN" b="1" dirty="0" smtClean="0"/>
              <a:t>Continuous </a:t>
            </a:r>
            <a:r>
              <a:rPr lang="en-IN" b="1" dirty="0" smtClean="0"/>
              <a:t>Data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1774344"/>
              </p:ext>
            </p:extLst>
          </p:nvPr>
        </p:nvGraphicFramePr>
        <p:xfrm>
          <a:off x="1066800" y="1579486"/>
          <a:ext cx="8001000" cy="5020005"/>
        </p:xfrm>
        <a:graphic>
          <a:graphicData uri="http://schemas.openxmlformats.org/drawingml/2006/table">
            <a:tbl>
              <a:tblPr/>
              <a:tblGrid>
                <a:gridCol w="4000500"/>
                <a:gridCol w="4000500"/>
              </a:tblGrid>
              <a:tr h="333940">
                <a:tc>
                  <a:txBody>
                    <a:bodyPr/>
                    <a:lstStyle/>
                    <a:p>
                      <a:pPr algn="ctr"/>
                      <a:r>
                        <a:rPr lang="en-IN" sz="2000" b="1" dirty="0">
                          <a:effectLst/>
                        </a:rPr>
                        <a:t>Discrete Data</a:t>
                      </a:r>
                    </a:p>
                  </a:txBody>
                  <a:tcPr marL="75433" marR="75433" marT="37716" marB="37716" anchor="ctr">
                    <a:lnL>
                      <a:noFill/>
                    </a:lnL>
                    <a:lnR>
                      <a:noFill/>
                    </a:lnR>
                    <a:lnT>
                      <a:noFill/>
                    </a:lnT>
                    <a:lnB>
                      <a:noFill/>
                    </a:lnB>
                    <a:solidFill>
                      <a:srgbClr val="FFFFFF"/>
                    </a:solidFill>
                  </a:tcPr>
                </a:tc>
                <a:tc>
                  <a:txBody>
                    <a:bodyPr/>
                    <a:lstStyle/>
                    <a:p>
                      <a:pPr algn="ctr"/>
                      <a:r>
                        <a:rPr lang="en-IN" sz="2000" b="1" dirty="0">
                          <a:effectLst/>
                        </a:rPr>
                        <a:t>Continuous Data</a:t>
                      </a:r>
                    </a:p>
                  </a:txBody>
                  <a:tcPr marL="75433" marR="75433" marT="37716" marB="37716" anchor="ctr">
                    <a:lnL>
                      <a:noFill/>
                    </a:lnL>
                    <a:lnR>
                      <a:noFill/>
                    </a:lnR>
                    <a:lnT>
                      <a:noFill/>
                    </a:lnT>
                    <a:lnB>
                      <a:noFill/>
                    </a:lnB>
                    <a:solidFill>
                      <a:srgbClr val="FFFFFF"/>
                    </a:solidFill>
                  </a:tcPr>
                </a:tc>
              </a:tr>
              <a:tr h="1077090">
                <a:tc>
                  <a:txBody>
                    <a:bodyPr/>
                    <a:lstStyle/>
                    <a:p>
                      <a:r>
                        <a:rPr lang="en-US" sz="2000" dirty="0" smtClean="0">
                          <a:effectLst/>
                        </a:rPr>
                        <a:t>Countable </a:t>
                      </a:r>
                      <a:r>
                        <a:rPr lang="en-US" sz="2000" dirty="0">
                          <a:effectLst/>
                        </a:rPr>
                        <a:t>and finite; they are whole numbers or integers</a:t>
                      </a:r>
                    </a:p>
                  </a:txBody>
                  <a:tcPr marL="75433" marR="75433" marT="37716" marB="37716" anchor="ctr">
                    <a:lnL>
                      <a:noFill/>
                    </a:lnL>
                    <a:lnR>
                      <a:noFill/>
                    </a:lnR>
                    <a:lnT>
                      <a:noFill/>
                    </a:lnT>
                    <a:lnB>
                      <a:noFill/>
                    </a:lnB>
                    <a:solidFill>
                      <a:srgbClr val="F0F0F0"/>
                    </a:solidFill>
                  </a:tcPr>
                </a:tc>
                <a:tc>
                  <a:txBody>
                    <a:bodyPr/>
                    <a:lstStyle/>
                    <a:p>
                      <a:r>
                        <a:rPr lang="en-US" sz="2000" dirty="0" smtClean="0">
                          <a:effectLst/>
                        </a:rPr>
                        <a:t>Measurable</a:t>
                      </a:r>
                      <a:r>
                        <a:rPr lang="en-US" sz="2000" dirty="0">
                          <a:effectLst/>
                        </a:rPr>
                        <a:t>; they are in the form of fractions or decimal</a:t>
                      </a:r>
                    </a:p>
                  </a:txBody>
                  <a:tcPr marL="75433" marR="75433" marT="37716" marB="37716" anchor="ctr">
                    <a:lnL>
                      <a:noFill/>
                    </a:lnL>
                    <a:lnR>
                      <a:noFill/>
                    </a:lnR>
                    <a:lnT>
                      <a:noFill/>
                    </a:lnT>
                    <a:lnB>
                      <a:noFill/>
                    </a:lnB>
                    <a:solidFill>
                      <a:srgbClr val="F0F0F0"/>
                    </a:solidFill>
                  </a:tcPr>
                </a:tc>
              </a:tr>
              <a:tr h="828531">
                <a:tc>
                  <a:txBody>
                    <a:bodyPr/>
                    <a:lstStyle/>
                    <a:p>
                      <a:r>
                        <a:rPr lang="en-US" sz="2000" dirty="0" smtClean="0">
                          <a:effectLst/>
                        </a:rPr>
                        <a:t>Represented </a:t>
                      </a:r>
                      <a:r>
                        <a:rPr lang="en-US" sz="2000" dirty="0">
                          <a:effectLst/>
                        </a:rPr>
                        <a:t>mainly by bar graphs</a:t>
                      </a:r>
                    </a:p>
                  </a:txBody>
                  <a:tcPr marL="75433" marR="75433" marT="37716" marB="37716" anchor="ctr">
                    <a:lnL>
                      <a:noFill/>
                    </a:lnL>
                    <a:lnR>
                      <a:noFill/>
                    </a:lnR>
                    <a:lnT>
                      <a:noFill/>
                    </a:lnT>
                    <a:lnB>
                      <a:noFill/>
                    </a:lnB>
                    <a:solidFill>
                      <a:srgbClr val="FFFFFF"/>
                    </a:solidFill>
                  </a:tcPr>
                </a:tc>
                <a:tc>
                  <a:txBody>
                    <a:bodyPr/>
                    <a:lstStyle/>
                    <a:p>
                      <a:r>
                        <a:rPr lang="en-US" sz="2000" dirty="0" smtClean="0">
                          <a:effectLst/>
                        </a:rPr>
                        <a:t>Represented </a:t>
                      </a:r>
                      <a:r>
                        <a:rPr lang="en-US" sz="2000" dirty="0">
                          <a:effectLst/>
                        </a:rPr>
                        <a:t>in the form of a histogram</a:t>
                      </a:r>
                    </a:p>
                  </a:txBody>
                  <a:tcPr marL="75433" marR="75433" marT="37716" marB="37716" anchor="ctr">
                    <a:lnL>
                      <a:noFill/>
                    </a:lnL>
                    <a:lnR>
                      <a:noFill/>
                    </a:lnR>
                    <a:lnT>
                      <a:noFill/>
                    </a:lnT>
                    <a:lnB>
                      <a:noFill/>
                    </a:lnB>
                    <a:solidFill>
                      <a:srgbClr val="FFFFFF"/>
                    </a:solidFill>
                  </a:tcPr>
                </a:tc>
              </a:tr>
              <a:tr h="828531">
                <a:tc>
                  <a:txBody>
                    <a:bodyPr/>
                    <a:lstStyle/>
                    <a:p>
                      <a:r>
                        <a:rPr lang="en-US" sz="2000" dirty="0">
                          <a:effectLst/>
                        </a:rPr>
                        <a:t>The values cannot be divided into subdivisions into smaller pieces</a:t>
                      </a:r>
                    </a:p>
                  </a:txBody>
                  <a:tcPr marL="75433" marR="75433" marT="37716" marB="37716" anchor="ctr">
                    <a:lnL>
                      <a:noFill/>
                    </a:lnL>
                    <a:lnR>
                      <a:noFill/>
                    </a:lnR>
                    <a:lnT>
                      <a:noFill/>
                    </a:lnT>
                    <a:lnB>
                      <a:noFill/>
                    </a:lnB>
                    <a:solidFill>
                      <a:srgbClr val="F0F0F0"/>
                    </a:solidFill>
                  </a:tcPr>
                </a:tc>
                <a:tc>
                  <a:txBody>
                    <a:bodyPr/>
                    <a:lstStyle/>
                    <a:p>
                      <a:r>
                        <a:rPr lang="en-US" sz="2000">
                          <a:effectLst/>
                        </a:rPr>
                        <a:t>The values can be divided into subdivisions into smaller pieces</a:t>
                      </a:r>
                    </a:p>
                  </a:txBody>
                  <a:tcPr marL="75433" marR="75433" marT="37716" marB="37716" anchor="ctr">
                    <a:lnL>
                      <a:noFill/>
                    </a:lnL>
                    <a:lnR>
                      <a:noFill/>
                    </a:lnR>
                    <a:lnT>
                      <a:noFill/>
                    </a:lnT>
                    <a:lnB>
                      <a:noFill/>
                    </a:lnB>
                    <a:solidFill>
                      <a:srgbClr val="F0F0F0"/>
                    </a:solidFill>
                  </a:tcPr>
                </a:tc>
              </a:tr>
              <a:tr h="828531">
                <a:tc>
                  <a:txBody>
                    <a:bodyPr/>
                    <a:lstStyle/>
                    <a:p>
                      <a:r>
                        <a:rPr lang="en-US" sz="2000" dirty="0" smtClean="0">
                          <a:effectLst/>
                        </a:rPr>
                        <a:t>Have </a:t>
                      </a:r>
                      <a:r>
                        <a:rPr lang="en-US" sz="2000" dirty="0">
                          <a:effectLst/>
                        </a:rPr>
                        <a:t>spaces between the values</a:t>
                      </a:r>
                    </a:p>
                  </a:txBody>
                  <a:tcPr marL="75433" marR="75433" marT="37716" marB="37716" anchor="ctr">
                    <a:lnL>
                      <a:noFill/>
                    </a:lnL>
                    <a:lnR>
                      <a:noFill/>
                    </a:lnR>
                    <a:lnT>
                      <a:noFill/>
                    </a:lnT>
                    <a:lnB>
                      <a:noFill/>
                    </a:lnB>
                    <a:solidFill>
                      <a:srgbClr val="FFFFFF"/>
                    </a:solidFill>
                  </a:tcPr>
                </a:tc>
                <a:tc>
                  <a:txBody>
                    <a:bodyPr/>
                    <a:lstStyle/>
                    <a:p>
                      <a:r>
                        <a:rPr lang="en-US" sz="2000" dirty="0" smtClean="0">
                          <a:effectLst/>
                        </a:rPr>
                        <a:t>Are </a:t>
                      </a:r>
                      <a:r>
                        <a:rPr lang="en-US" sz="2000" dirty="0">
                          <a:effectLst/>
                        </a:rPr>
                        <a:t>in the form of a continuous sequence</a:t>
                      </a:r>
                    </a:p>
                  </a:txBody>
                  <a:tcPr marL="75433" marR="75433" marT="37716" marB="37716" anchor="ctr">
                    <a:lnL>
                      <a:noFill/>
                    </a:lnL>
                    <a:lnR>
                      <a:noFill/>
                    </a:lnR>
                    <a:lnT>
                      <a:noFill/>
                    </a:lnT>
                    <a:lnB>
                      <a:noFill/>
                    </a:lnB>
                    <a:solidFill>
                      <a:srgbClr val="FFFFFF"/>
                    </a:solidFill>
                  </a:tcPr>
                </a:tc>
              </a:tr>
              <a:tr h="1077090">
                <a:tc>
                  <a:txBody>
                    <a:bodyPr/>
                    <a:lstStyle/>
                    <a:p>
                      <a:r>
                        <a:rPr lang="en-US" sz="2000" b="1">
                          <a:effectLst/>
                        </a:rPr>
                        <a:t>Examples:</a:t>
                      </a:r>
                      <a:r>
                        <a:rPr lang="en-US" sz="2000">
                          <a:effectLst/>
                        </a:rPr>
                        <a:t> Total students in a class, number of days in a week, size of a shoe, etc</a:t>
                      </a:r>
                    </a:p>
                  </a:txBody>
                  <a:tcPr marL="75433" marR="75433" marT="37716" marB="37716" anchor="ctr">
                    <a:lnL>
                      <a:noFill/>
                    </a:lnL>
                    <a:lnR>
                      <a:noFill/>
                    </a:lnR>
                    <a:lnT>
                      <a:noFill/>
                    </a:lnT>
                    <a:lnB>
                      <a:noFill/>
                    </a:lnB>
                    <a:solidFill>
                      <a:srgbClr val="F0F0F0"/>
                    </a:solidFill>
                  </a:tcPr>
                </a:tc>
                <a:tc>
                  <a:txBody>
                    <a:bodyPr/>
                    <a:lstStyle/>
                    <a:p>
                      <a:r>
                        <a:rPr lang="en-US" sz="2000" b="1" dirty="0">
                          <a:effectLst/>
                        </a:rPr>
                        <a:t>Example:</a:t>
                      </a:r>
                      <a:r>
                        <a:rPr lang="en-US" sz="2000" dirty="0">
                          <a:effectLst/>
                        </a:rPr>
                        <a:t> Temperature of room, the weight of a person, length of an object, </a:t>
                      </a:r>
                      <a:r>
                        <a:rPr lang="en-US" sz="2000" dirty="0" err="1">
                          <a:effectLst/>
                        </a:rPr>
                        <a:t>etc</a:t>
                      </a:r>
                      <a:endParaRPr lang="en-US" sz="2000" dirty="0">
                        <a:effectLst/>
                      </a:endParaRPr>
                    </a:p>
                  </a:txBody>
                  <a:tcPr marL="75433" marR="75433" marT="37716" marB="37716" anchor="ctr">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1161005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 Types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7848600" cy="33140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924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3 Exploratory </a:t>
            </a:r>
            <a:r>
              <a:rPr lang="en-IN" b="1" dirty="0"/>
              <a:t>vs. Explanatory </a:t>
            </a:r>
            <a:r>
              <a:rPr lang="en-IN" b="1" dirty="0" smtClean="0"/>
              <a:t>Visualizations</a:t>
            </a:r>
            <a:endParaRPr lang="en-IN" dirty="0"/>
          </a:p>
        </p:txBody>
      </p:sp>
      <p:sp>
        <p:nvSpPr>
          <p:cNvPr id="3" name="Content Placeholder 2"/>
          <p:cNvSpPr>
            <a:spLocks noGrp="1"/>
          </p:cNvSpPr>
          <p:nvPr>
            <p:ph idx="1"/>
          </p:nvPr>
        </p:nvSpPr>
        <p:spPr>
          <a:xfrm>
            <a:off x="914400" y="1828800"/>
            <a:ext cx="8229600" cy="4876800"/>
          </a:xfrm>
        </p:spPr>
        <p:txBody>
          <a:bodyPr>
            <a:normAutofit lnSpcReduction="10000"/>
          </a:bodyPr>
          <a:lstStyle/>
          <a:p>
            <a:r>
              <a:rPr lang="en-US" b="1" dirty="0"/>
              <a:t>Exploratory Visualizations:</a:t>
            </a:r>
            <a:endParaRPr lang="en-US" dirty="0"/>
          </a:p>
          <a:p>
            <a:pPr lvl="1"/>
            <a:r>
              <a:rPr lang="en-US" dirty="0"/>
              <a:t>Aimed at discovering patterns.</a:t>
            </a:r>
          </a:p>
          <a:p>
            <a:pPr lvl="1"/>
            <a:r>
              <a:rPr lang="en-US" dirty="0"/>
              <a:t>Often used during data analysis</a:t>
            </a:r>
            <a:r>
              <a:rPr lang="en-US" dirty="0" smtClean="0"/>
              <a:t>.</a:t>
            </a:r>
          </a:p>
          <a:p>
            <a:pPr lvl="1"/>
            <a:r>
              <a:rPr lang="en-US" dirty="0"/>
              <a:t>allows the user to interact with the visualizations to uncover their own findings.</a:t>
            </a:r>
          </a:p>
          <a:p>
            <a:r>
              <a:rPr lang="en-US" b="1" dirty="0"/>
              <a:t>Explanatory Visualizations:</a:t>
            </a:r>
            <a:endParaRPr lang="en-US" dirty="0"/>
          </a:p>
          <a:p>
            <a:pPr lvl="1"/>
            <a:r>
              <a:rPr lang="en-US" dirty="0"/>
              <a:t>Designed to communicate insights.</a:t>
            </a:r>
          </a:p>
          <a:p>
            <a:pPr lvl="1"/>
            <a:r>
              <a:rPr lang="en-US" dirty="0"/>
              <a:t>Clear and focused on a specific message</a:t>
            </a:r>
            <a:r>
              <a:rPr lang="en-US" dirty="0" smtClean="0"/>
              <a:t>.</a:t>
            </a:r>
          </a:p>
          <a:p>
            <a:pPr lvl="1"/>
            <a:r>
              <a:rPr lang="en-US" dirty="0"/>
              <a:t>is more prescriptive and guides the user to specific findings</a:t>
            </a:r>
            <a:r>
              <a:rPr lang="en-US" dirty="0" smtClean="0"/>
              <a:t>.</a:t>
            </a:r>
            <a:endParaRPr lang="en-US" dirty="0"/>
          </a:p>
          <a:p>
            <a:endParaRPr lang="en-IN" dirty="0"/>
          </a:p>
        </p:txBody>
      </p:sp>
    </p:spTree>
    <p:extLst>
      <p:ext uri="{BB962C8B-B14F-4D97-AF65-F5344CB8AC3E}">
        <p14:creationId xmlns:p14="http://schemas.microsoft.com/office/powerpoint/2010/main" val="3903408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smtClean="0"/>
              <a:t>Exploratory</a:t>
            </a:r>
            <a:r>
              <a:rPr lang="en-IN" dirty="0" smtClean="0"/>
              <a:t>: </a:t>
            </a:r>
            <a:r>
              <a:rPr lang="en-US" dirty="0" smtClean="0"/>
              <a:t>You’re </a:t>
            </a:r>
            <a:r>
              <a:rPr lang="en-US" dirty="0"/>
              <a:t>exploring the data </a:t>
            </a:r>
            <a:r>
              <a:rPr lang="en-US" i="1" dirty="0"/>
              <a:t>to identify trends and outliers</a:t>
            </a:r>
            <a:r>
              <a:rPr lang="en-US" dirty="0"/>
              <a:t>. </a:t>
            </a:r>
            <a:endParaRPr lang="en-US" dirty="0" smtClean="0"/>
          </a:p>
          <a:p>
            <a:pPr algn="just"/>
            <a:r>
              <a:rPr lang="en-US" b="1" dirty="0"/>
              <a:t>Explanatory</a:t>
            </a:r>
            <a:r>
              <a:rPr lang="en-US" dirty="0"/>
              <a:t> analysis is the step beyond exploratory. Instead of explaining what happened, you’re more focused on how and why it happened and what should happen next and, in most cases, communicating that to the necessary decision-makers and stakeholders. </a:t>
            </a:r>
            <a:endParaRPr lang="en-IN" dirty="0"/>
          </a:p>
        </p:txBody>
      </p:sp>
    </p:spTree>
    <p:extLst>
      <p:ext uri="{BB962C8B-B14F-4D97-AF65-F5344CB8AC3E}">
        <p14:creationId xmlns:p14="http://schemas.microsoft.com/office/powerpoint/2010/main" val="3515764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1. Introduction </a:t>
            </a:r>
            <a:r>
              <a:rPr lang="en-IN" b="1" dirty="0"/>
              <a:t>to Data </a:t>
            </a:r>
            <a:r>
              <a:rPr lang="en-IN" b="1" dirty="0" smtClean="0"/>
              <a:t>Visualization</a:t>
            </a:r>
            <a:endParaRPr lang="en-IN" dirty="0"/>
          </a:p>
        </p:txBody>
      </p:sp>
      <p:sp>
        <p:nvSpPr>
          <p:cNvPr id="3" name="Content Placeholder 2"/>
          <p:cNvSpPr>
            <a:spLocks noGrp="1"/>
          </p:cNvSpPr>
          <p:nvPr>
            <p:ph idx="1"/>
          </p:nvPr>
        </p:nvSpPr>
        <p:spPr/>
        <p:txBody>
          <a:bodyPr>
            <a:normAutofit/>
          </a:bodyPr>
          <a:lstStyle/>
          <a:p>
            <a:pPr algn="just"/>
            <a:r>
              <a:rPr lang="en-US" b="1" dirty="0"/>
              <a:t>Definition:</a:t>
            </a:r>
            <a:r>
              <a:rPr lang="en-US" dirty="0"/>
              <a:t> Data visualization is the graphical representation of information and data. It uses visual elements such as charts, graphs, and maps to make data more understandable and accessible.</a:t>
            </a:r>
          </a:p>
          <a:p>
            <a:r>
              <a:rPr lang="en-US" b="1" dirty="0"/>
              <a:t>Importance in Data Analysis:</a:t>
            </a:r>
            <a:endParaRPr lang="en-US" dirty="0"/>
          </a:p>
          <a:p>
            <a:pPr lvl="1"/>
            <a:r>
              <a:rPr lang="en-US" dirty="0"/>
              <a:t>Facilitates understanding complex data.</a:t>
            </a:r>
          </a:p>
          <a:p>
            <a:pPr lvl="1"/>
            <a:r>
              <a:rPr lang="en-US" dirty="0"/>
              <a:t>Aids in identifying patterns and trends.</a:t>
            </a:r>
          </a:p>
          <a:p>
            <a:pPr lvl="1"/>
            <a:r>
              <a:rPr lang="en-US" dirty="0"/>
              <a:t>Enhances decision-making.</a:t>
            </a:r>
          </a:p>
          <a:p>
            <a:endParaRPr lang="en-IN" dirty="0"/>
          </a:p>
        </p:txBody>
      </p:sp>
    </p:spTree>
    <p:extLst>
      <p:ext uri="{BB962C8B-B14F-4D97-AF65-F5344CB8AC3E}">
        <p14:creationId xmlns:p14="http://schemas.microsoft.com/office/powerpoint/2010/main" val="1211003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IN" dirty="0"/>
          </a:p>
        </p:txBody>
      </p:sp>
      <p:sp>
        <p:nvSpPr>
          <p:cNvPr id="3" name="Content Placeholder 2"/>
          <p:cNvSpPr>
            <a:spLocks noGrp="1"/>
          </p:cNvSpPr>
          <p:nvPr>
            <p:ph idx="1"/>
          </p:nvPr>
        </p:nvSpPr>
        <p:spPr/>
        <p:txBody>
          <a:bodyPr/>
          <a:lstStyle/>
          <a:p>
            <a:pPr algn="just"/>
            <a:r>
              <a:rPr lang="en-US" dirty="0"/>
              <a:t> </a:t>
            </a:r>
            <a:r>
              <a:rPr lang="en-US" dirty="0" smtClean="0"/>
              <a:t>It is </a:t>
            </a:r>
            <a:r>
              <a:rPr lang="en-US" dirty="0"/>
              <a:t>often considered the starting point of analysis. </a:t>
            </a:r>
            <a:endParaRPr lang="en-US" dirty="0" smtClean="0"/>
          </a:p>
          <a:p>
            <a:pPr algn="just"/>
            <a:r>
              <a:rPr lang="en-US" dirty="0" smtClean="0"/>
              <a:t>An </a:t>
            </a:r>
            <a:r>
              <a:rPr lang="en-US" dirty="0"/>
              <a:t>exploratory dashboard might be built without a specific question or answer defined. </a:t>
            </a:r>
            <a:endParaRPr lang="en-US" dirty="0" smtClean="0"/>
          </a:p>
          <a:p>
            <a:pPr algn="just"/>
            <a:r>
              <a:rPr lang="en-US" dirty="0" smtClean="0"/>
              <a:t>Allowing </a:t>
            </a:r>
            <a:r>
              <a:rPr lang="en-US" dirty="0"/>
              <a:t>the user to explore the data in their own way and find what matters most to them.</a:t>
            </a:r>
            <a:endParaRPr lang="en-IN" dirty="0"/>
          </a:p>
        </p:txBody>
      </p:sp>
    </p:spTree>
    <p:extLst>
      <p:ext uri="{BB962C8B-B14F-4D97-AF65-F5344CB8AC3E}">
        <p14:creationId xmlns:p14="http://schemas.microsoft.com/office/powerpoint/2010/main" val="3191619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Explanatory analysis</a:t>
            </a:r>
            <a:endParaRPr lang="en-IN" dirty="0"/>
          </a:p>
        </p:txBody>
      </p:sp>
      <p:sp>
        <p:nvSpPr>
          <p:cNvPr id="3" name="Content Placeholder 2"/>
          <p:cNvSpPr>
            <a:spLocks noGrp="1"/>
          </p:cNvSpPr>
          <p:nvPr>
            <p:ph idx="1"/>
          </p:nvPr>
        </p:nvSpPr>
        <p:spPr/>
        <p:txBody>
          <a:bodyPr>
            <a:normAutofit/>
          </a:bodyPr>
          <a:lstStyle/>
          <a:p>
            <a:pPr algn="just"/>
            <a:r>
              <a:rPr lang="en-US" dirty="0" smtClean="0"/>
              <a:t>It often </a:t>
            </a:r>
            <a:r>
              <a:rPr lang="en-US" dirty="0"/>
              <a:t>be used when there are pre-defined questions to </a:t>
            </a:r>
            <a:r>
              <a:rPr lang="en-US" dirty="0" smtClean="0"/>
              <a:t>answer.</a:t>
            </a:r>
          </a:p>
          <a:p>
            <a:pPr algn="just"/>
            <a:r>
              <a:rPr lang="en-US" dirty="0" smtClean="0"/>
              <a:t>The </a:t>
            </a:r>
            <a:r>
              <a:rPr lang="en-US" dirty="0"/>
              <a:t>order of your visualizations will be able to guide you through a story that leads you to the answer of </a:t>
            </a:r>
            <a:r>
              <a:rPr lang="en-US" dirty="0" smtClean="0"/>
              <a:t>the questions. </a:t>
            </a:r>
          </a:p>
          <a:p>
            <a:pPr algn="just"/>
            <a:r>
              <a:rPr lang="en-US" dirty="0" smtClean="0"/>
              <a:t>This </a:t>
            </a:r>
            <a:r>
              <a:rPr lang="en-US" dirty="0"/>
              <a:t>could begin with a high level summary of key information which then goes into more detail with each additional visualization.</a:t>
            </a:r>
            <a:endParaRPr lang="en-IN" dirty="0"/>
          </a:p>
        </p:txBody>
      </p:sp>
    </p:spTree>
    <p:extLst>
      <p:ext uri="{BB962C8B-B14F-4D97-AF65-F5344CB8AC3E}">
        <p14:creationId xmlns:p14="http://schemas.microsoft.com/office/powerpoint/2010/main" val="2573351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4.1 Design </a:t>
            </a:r>
            <a:r>
              <a:rPr lang="en-US" b="1" dirty="0"/>
              <a:t>Principles for Charts and </a:t>
            </a:r>
            <a:r>
              <a:rPr lang="en-US" b="1" dirty="0" smtClean="0"/>
              <a:t>Graphs</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Clarity:</a:t>
            </a:r>
            <a:endParaRPr lang="en-US" dirty="0"/>
          </a:p>
          <a:p>
            <a:pPr lvl="1"/>
            <a:r>
              <a:rPr lang="en-US" dirty="0"/>
              <a:t>Ensure the message is easily understood.</a:t>
            </a:r>
          </a:p>
          <a:p>
            <a:pPr lvl="1"/>
            <a:r>
              <a:rPr lang="en-US" dirty="0"/>
              <a:t>Use clear labels and legends.</a:t>
            </a:r>
          </a:p>
          <a:p>
            <a:r>
              <a:rPr lang="en-US" b="1" dirty="0"/>
              <a:t>Simplicity:</a:t>
            </a:r>
            <a:endParaRPr lang="en-US" dirty="0"/>
          </a:p>
          <a:p>
            <a:pPr lvl="1"/>
            <a:r>
              <a:rPr lang="en-US" dirty="0"/>
              <a:t>Avoid unnecessary complexity.</a:t>
            </a:r>
          </a:p>
          <a:p>
            <a:pPr lvl="1"/>
            <a:r>
              <a:rPr lang="en-US" dirty="0"/>
              <a:t>Emphasize key points.</a:t>
            </a:r>
          </a:p>
          <a:p>
            <a:r>
              <a:rPr lang="en-US" b="1" dirty="0"/>
              <a:t>Relevance:</a:t>
            </a:r>
            <a:endParaRPr lang="en-US" dirty="0"/>
          </a:p>
          <a:p>
            <a:pPr lvl="1"/>
            <a:r>
              <a:rPr lang="en-US" dirty="0"/>
              <a:t>Focus on what matters to the audience.</a:t>
            </a:r>
          </a:p>
          <a:p>
            <a:pPr lvl="1"/>
            <a:r>
              <a:rPr lang="en-US" dirty="0"/>
              <a:t>Tailor visualizations to the context.</a:t>
            </a:r>
          </a:p>
          <a:p>
            <a:r>
              <a:rPr lang="en-US" b="1" dirty="0"/>
              <a:t>Consistency:</a:t>
            </a:r>
            <a:endParaRPr lang="en-US" dirty="0"/>
          </a:p>
          <a:p>
            <a:pPr lvl="1"/>
            <a:r>
              <a:rPr lang="en-US" dirty="0"/>
              <a:t>Maintain a consistent style throughout.</a:t>
            </a:r>
          </a:p>
          <a:p>
            <a:pPr lvl="1"/>
            <a:r>
              <a:rPr lang="en-US" dirty="0"/>
              <a:t>Colors, fonts, and scales should align</a:t>
            </a:r>
            <a:r>
              <a:rPr lang="en-US" dirty="0" smtClean="0"/>
              <a:t>.</a:t>
            </a:r>
            <a:endParaRPr lang="en-US" dirty="0"/>
          </a:p>
        </p:txBody>
      </p:sp>
    </p:spTree>
    <p:extLst>
      <p:ext uri="{BB962C8B-B14F-4D97-AF65-F5344CB8AC3E}">
        <p14:creationId xmlns:p14="http://schemas.microsoft.com/office/powerpoint/2010/main" val="634093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Common chart components</a:t>
            </a:r>
            <a:endParaRPr lang="en-IN" dirty="0"/>
          </a:p>
        </p:txBody>
      </p:sp>
      <p:pic>
        <p:nvPicPr>
          <p:cNvPr id="11266" name="Picture 2" descr="Common chart compon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057400"/>
            <a:ext cx="8332578"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16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Bar and Column Charts Must Begin at Zero</a:t>
            </a:r>
          </a:p>
          <a:p>
            <a:endParaRPr lang="en-IN" dirty="0"/>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6781800" cy="376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092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line charts do not require a zero baseline</a:t>
            </a:r>
          </a:p>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740" y="3276600"/>
            <a:ext cx="65833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196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19200" y="1600200"/>
            <a:ext cx="7772400" cy="5089170"/>
          </a:xfrm>
        </p:spPr>
        <p:txBody>
          <a:bodyPr>
            <a:normAutofit/>
          </a:bodyPr>
          <a:lstStyle/>
          <a:p>
            <a:pPr algn="just"/>
            <a:r>
              <a:rPr lang="en-IN" sz="2400" b="1" dirty="0"/>
              <a:t>Pie Charts Represent 100%, </a:t>
            </a:r>
            <a:r>
              <a:rPr lang="en-US" sz="2400" b="1" dirty="0"/>
              <a:t>Arrange slices from largest to smallest, clockwise, and put the largest slice at 12 </a:t>
            </a:r>
            <a:r>
              <a:rPr lang="en-US" sz="2400" b="1" dirty="0" smtClean="0"/>
              <a:t>o’clock.</a:t>
            </a:r>
          </a:p>
          <a:p>
            <a:pPr algn="just"/>
            <a:r>
              <a:rPr lang="en-US" sz="2400" dirty="0"/>
              <a:t>If your pie chart has more than five slices, consider showing your data in a bar </a:t>
            </a:r>
            <a:r>
              <a:rPr lang="en-US" sz="2400" dirty="0" smtClean="0"/>
              <a:t>chart.</a:t>
            </a:r>
            <a:endParaRPr lang="en-IN" sz="2400" b="1" dirty="0"/>
          </a:p>
          <a:p>
            <a:endParaRPr lang="en-IN"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673830"/>
            <a:ext cx="7086600" cy="310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510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19583" y="1447800"/>
            <a:ext cx="6058746" cy="31246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687" y="4638675"/>
            <a:ext cx="6564313" cy="2143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18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543799" cy="435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779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4.2 Examples </a:t>
            </a:r>
            <a:r>
              <a:rPr lang="en-IN" b="1" dirty="0"/>
              <a:t>of Effective </a:t>
            </a:r>
            <a:r>
              <a:rPr lang="en-IN" b="1" dirty="0" smtClean="0"/>
              <a:t>Visualizations</a:t>
            </a:r>
            <a:endParaRPr lang="en-IN" dirty="0"/>
          </a:p>
        </p:txBody>
      </p:sp>
      <p:sp>
        <p:nvSpPr>
          <p:cNvPr id="3" name="Content Placeholder 2"/>
          <p:cNvSpPr>
            <a:spLocks noGrp="1"/>
          </p:cNvSpPr>
          <p:nvPr>
            <p:ph idx="1"/>
          </p:nvPr>
        </p:nvSpPr>
        <p:spPr/>
        <p:txBody>
          <a:bodyPr/>
          <a:lstStyle/>
          <a:p>
            <a:endParaRPr lang="en-IN"/>
          </a:p>
        </p:txBody>
      </p:sp>
      <p:pic>
        <p:nvPicPr>
          <p:cNvPr id="4101" name="Picture 5" descr="E:\00 LPU\ppt\INT233 data visulation\L1 e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5000626"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09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1.1 Basics </a:t>
            </a:r>
            <a:r>
              <a:rPr lang="en-IN" dirty="0"/>
              <a:t>of Data visualization</a:t>
            </a:r>
          </a:p>
        </p:txBody>
      </p:sp>
      <p:sp>
        <p:nvSpPr>
          <p:cNvPr id="3" name="Content Placeholder 2"/>
          <p:cNvSpPr>
            <a:spLocks noGrp="1"/>
          </p:cNvSpPr>
          <p:nvPr>
            <p:ph idx="1"/>
          </p:nvPr>
        </p:nvSpPr>
        <p:spPr/>
        <p:txBody>
          <a:bodyPr>
            <a:normAutofit/>
          </a:bodyPr>
          <a:lstStyle/>
          <a:p>
            <a:pPr marL="0" indent="0" algn="just">
              <a:buNone/>
            </a:pPr>
            <a:r>
              <a:rPr lang="en-US" dirty="0"/>
              <a:t>In the world of Big Data, data visualization tools and technologies are essential to analyze massive amounts of information and make data-driven decisions</a:t>
            </a:r>
            <a:r>
              <a:rPr lang="en-US" dirty="0" smtClean="0"/>
              <a:t>.</a:t>
            </a:r>
          </a:p>
          <a:p>
            <a:pPr marL="0" indent="0" algn="just">
              <a:buNone/>
            </a:pPr>
            <a:r>
              <a:rPr lang="en-US" dirty="0"/>
              <a:t>Our eyes are drawn to colors and patterns</a:t>
            </a:r>
            <a:r>
              <a:rPr lang="en-US" dirty="0" smtClean="0"/>
              <a:t>. </a:t>
            </a:r>
            <a:r>
              <a:rPr lang="en-US" dirty="0"/>
              <a:t>If you’ve ever stared at a massive spreadsheet of data and couldn’t see a trend, you know how much more effective a visualization can be.</a:t>
            </a:r>
            <a:endParaRPr lang="en-IN" dirty="0"/>
          </a:p>
        </p:txBody>
      </p:sp>
    </p:spTree>
    <p:extLst>
      <p:ext uri="{BB962C8B-B14F-4D97-AF65-F5344CB8AC3E}">
        <p14:creationId xmlns:p14="http://schemas.microsoft.com/office/powerpoint/2010/main" val="12687750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normAutofit/>
          </a:bodyPr>
          <a:lstStyle/>
          <a:p>
            <a:r>
              <a:rPr lang="en-IN" dirty="0" smtClean="0"/>
              <a:t>In one minute, sketches the visualization as possible of these two numbers:</a:t>
            </a:r>
          </a:p>
          <a:p>
            <a:endParaRPr lang="en-IN" dirty="0"/>
          </a:p>
          <a:p>
            <a:pPr marL="457200" lvl="1" indent="0">
              <a:buNone/>
            </a:pPr>
            <a:r>
              <a:rPr lang="en-IN" dirty="0" smtClean="0"/>
              <a:t>      </a:t>
            </a:r>
            <a:r>
              <a:rPr lang="en-IN" sz="9600" dirty="0" smtClean="0"/>
              <a:t> 20			24</a:t>
            </a:r>
            <a:endParaRPr lang="en-IN" sz="9600" dirty="0"/>
          </a:p>
        </p:txBody>
      </p:sp>
    </p:spTree>
    <p:extLst>
      <p:ext uri="{BB962C8B-B14F-4D97-AF65-F5344CB8AC3E}">
        <p14:creationId xmlns:p14="http://schemas.microsoft.com/office/powerpoint/2010/main" val="27594983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538" y="2514600"/>
            <a:ext cx="3043862" cy="24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496" y="2514600"/>
            <a:ext cx="3676304" cy="24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4419600" y="3269337"/>
            <a:ext cx="895696" cy="616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737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2492995"/>
              </p:ext>
            </p:extLst>
          </p:nvPr>
        </p:nvGraphicFramePr>
        <p:xfrm>
          <a:off x="1371600" y="1828800"/>
          <a:ext cx="2971800" cy="2285999"/>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62200"/>
            <a:ext cx="2590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5509" y="4452938"/>
            <a:ext cx="20859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4268272"/>
            <a:ext cx="1011815" cy="369332"/>
          </a:xfrm>
          <a:prstGeom prst="rect">
            <a:avLst/>
          </a:prstGeom>
        </p:spPr>
        <p:txBody>
          <a:bodyPr wrap="none">
            <a:spAutoFit/>
          </a:bodyPr>
          <a:lstStyle/>
          <a:p>
            <a:r>
              <a:rPr lang="en-IN" dirty="0"/>
              <a:t>Pie chart</a:t>
            </a:r>
          </a:p>
        </p:txBody>
      </p:sp>
      <p:sp>
        <p:nvSpPr>
          <p:cNvPr id="6" name="Rectangle 5"/>
          <p:cNvSpPr/>
          <p:nvPr/>
        </p:nvSpPr>
        <p:spPr>
          <a:xfrm>
            <a:off x="7162800" y="3914641"/>
            <a:ext cx="1040670" cy="369332"/>
          </a:xfrm>
          <a:prstGeom prst="rect">
            <a:avLst/>
          </a:prstGeom>
        </p:spPr>
        <p:txBody>
          <a:bodyPr wrap="none">
            <a:spAutoFit/>
          </a:bodyPr>
          <a:lstStyle/>
          <a:p>
            <a:r>
              <a:rPr lang="en-IN" dirty="0" smtClean="0"/>
              <a:t>Bar </a:t>
            </a:r>
            <a:r>
              <a:rPr lang="en-IN" dirty="0"/>
              <a:t>chart</a:t>
            </a:r>
          </a:p>
        </p:txBody>
      </p:sp>
      <p:sp>
        <p:nvSpPr>
          <p:cNvPr id="7" name="Rectangle 6"/>
          <p:cNvSpPr/>
          <p:nvPr/>
        </p:nvSpPr>
        <p:spPr>
          <a:xfrm>
            <a:off x="5084185" y="6172200"/>
            <a:ext cx="760208" cy="369332"/>
          </a:xfrm>
          <a:prstGeom prst="rect">
            <a:avLst/>
          </a:prstGeom>
        </p:spPr>
        <p:txBody>
          <a:bodyPr wrap="none">
            <a:spAutoFit/>
          </a:bodyPr>
          <a:lstStyle/>
          <a:p>
            <a:r>
              <a:rPr lang="en-IN" dirty="0" smtClean="0"/>
              <a:t>Graph</a:t>
            </a:r>
            <a:endParaRPr lang="en-IN" dirty="0"/>
          </a:p>
        </p:txBody>
      </p:sp>
    </p:spTree>
    <p:extLst>
      <p:ext uri="{BB962C8B-B14F-4D97-AF65-F5344CB8AC3E}">
        <p14:creationId xmlns:p14="http://schemas.microsoft.com/office/powerpoint/2010/main" val="883547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Evaluating </a:t>
            </a:r>
            <a:r>
              <a:rPr lang="en-IN" b="1" dirty="0" smtClean="0"/>
              <a:t>Graphics</a:t>
            </a:r>
            <a:endParaRPr lang="en-IN" dirty="0"/>
          </a:p>
        </p:txBody>
      </p:sp>
      <p:sp>
        <p:nvSpPr>
          <p:cNvPr id="3" name="Content Placeholder 2"/>
          <p:cNvSpPr>
            <a:spLocks noGrp="1"/>
          </p:cNvSpPr>
          <p:nvPr>
            <p:ph idx="1"/>
          </p:nvPr>
        </p:nvSpPr>
        <p:spPr/>
        <p:txBody>
          <a:bodyPr>
            <a:normAutofit/>
          </a:bodyPr>
          <a:lstStyle/>
          <a:p>
            <a:pPr algn="just"/>
            <a:r>
              <a:rPr lang="en-US" dirty="0"/>
              <a:t>“No matter how clever the choice of the information, and no matter how technologically impressive the encoding, a visualization fails if the decoding fails” (Cleveland 1983). </a:t>
            </a:r>
            <a:endParaRPr lang="en-US" dirty="0" smtClean="0"/>
          </a:p>
          <a:p>
            <a:pPr algn="just"/>
            <a:r>
              <a:rPr lang="en-US" dirty="0" smtClean="0"/>
              <a:t>But </a:t>
            </a:r>
            <a:r>
              <a:rPr lang="en-US" dirty="0"/>
              <a:t>how do we detect if our encodings have failed? </a:t>
            </a:r>
            <a:r>
              <a:rPr lang="en-US" dirty="0" err="1"/>
              <a:t>Munzner</a:t>
            </a:r>
            <a:r>
              <a:rPr lang="en-US" dirty="0"/>
              <a:t> uses the principles of expressiveness and effectiveness to help us evaluate our data visualizations.</a:t>
            </a:r>
          </a:p>
          <a:p>
            <a:pPr algn="just"/>
            <a:endParaRPr lang="en-IN" dirty="0"/>
          </a:p>
        </p:txBody>
      </p:sp>
    </p:spTree>
    <p:extLst>
      <p:ext uri="{BB962C8B-B14F-4D97-AF65-F5344CB8AC3E}">
        <p14:creationId xmlns:p14="http://schemas.microsoft.com/office/powerpoint/2010/main" val="10606508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The </a:t>
            </a:r>
            <a:r>
              <a:rPr lang="en-US" b="1" dirty="0">
                <a:solidFill>
                  <a:srgbClr val="FF0000"/>
                </a:solidFill>
              </a:rPr>
              <a:t>expressiveness</a:t>
            </a:r>
            <a:r>
              <a:rPr lang="en-US" dirty="0"/>
              <a:t> of a visual encoding should “express all of, and only, the attributes of the data.” </a:t>
            </a:r>
          </a:p>
          <a:p>
            <a:pPr algn="just"/>
            <a:r>
              <a:rPr lang="en-US" dirty="0"/>
              <a:t>It is violated when we use encodings that do not match our data type or our visualization goals.</a:t>
            </a:r>
          </a:p>
          <a:p>
            <a:pPr algn="just"/>
            <a:r>
              <a:rPr lang="en-US" dirty="0" smtClean="0"/>
              <a:t>The</a:t>
            </a:r>
            <a:r>
              <a:rPr lang="en-US" dirty="0"/>
              <a:t> </a:t>
            </a:r>
            <a:r>
              <a:rPr lang="en-US" b="1" dirty="0">
                <a:solidFill>
                  <a:srgbClr val="FF0000"/>
                </a:solidFill>
              </a:rPr>
              <a:t>effectiveness</a:t>
            </a:r>
            <a:r>
              <a:rPr lang="en-US" dirty="0"/>
              <a:t> of a visual encoding addresses how accurately can the interpreter of the chart decode the encodings within it and derive accurate knowledge. </a:t>
            </a:r>
            <a:endParaRPr lang="en-IN" dirty="0"/>
          </a:p>
        </p:txBody>
      </p:sp>
    </p:spTree>
    <p:extLst>
      <p:ext uri="{BB962C8B-B14F-4D97-AF65-F5344CB8AC3E}">
        <p14:creationId xmlns:p14="http://schemas.microsoft.com/office/powerpoint/2010/main" val="3569315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Evaluating Graphics</a:t>
            </a:r>
            <a:endParaRPr lang="en-IN" dirty="0"/>
          </a:p>
        </p:txBody>
      </p:sp>
      <p:sp>
        <p:nvSpPr>
          <p:cNvPr id="3" name="Content Placeholder 2"/>
          <p:cNvSpPr>
            <a:spLocks noGrp="1"/>
          </p:cNvSpPr>
          <p:nvPr>
            <p:ph idx="1"/>
          </p:nvPr>
        </p:nvSpPr>
        <p:spPr/>
        <p:txBody>
          <a:bodyPr>
            <a:normAutofit lnSpcReduction="10000"/>
          </a:bodyPr>
          <a:lstStyle/>
          <a:p>
            <a:pPr marL="82296" indent="0" algn="just">
              <a:buNone/>
            </a:pPr>
            <a:r>
              <a:rPr lang="en-US" dirty="0"/>
              <a:t>We need to determine if the visualization actually tells the true story of the data. </a:t>
            </a:r>
            <a:endParaRPr lang="en-US" dirty="0" smtClean="0"/>
          </a:p>
          <a:p>
            <a:pPr marL="82296" indent="0" algn="just">
              <a:buNone/>
            </a:pPr>
            <a:r>
              <a:rPr lang="en-US" dirty="0" smtClean="0"/>
              <a:t>To </a:t>
            </a:r>
            <a:r>
              <a:rPr lang="en-US" dirty="0"/>
              <a:t>do this, ask yourself these questions</a:t>
            </a:r>
            <a:r>
              <a:rPr lang="en-US" dirty="0" smtClean="0"/>
              <a:t>:</a:t>
            </a:r>
          </a:p>
          <a:p>
            <a:pPr algn="just"/>
            <a:r>
              <a:rPr lang="en-US" b="1" dirty="0"/>
              <a:t>Data</a:t>
            </a:r>
          </a:p>
          <a:p>
            <a:pPr lvl="1" algn="just"/>
            <a:r>
              <a:rPr lang="en-US" dirty="0"/>
              <a:t>Do numbers seem too big or too conveniently rounded? </a:t>
            </a:r>
          </a:p>
          <a:p>
            <a:pPr lvl="1" algn="just"/>
            <a:r>
              <a:rPr lang="en-US" dirty="0"/>
              <a:t>Are the units of measure </a:t>
            </a:r>
            <a:r>
              <a:rPr lang="en-US" dirty="0" smtClean="0"/>
              <a:t>consistent.</a:t>
            </a:r>
            <a:endParaRPr lang="en-US" dirty="0"/>
          </a:p>
          <a:p>
            <a:pPr lvl="1" algn="just"/>
            <a:r>
              <a:rPr lang="en-US" dirty="0"/>
              <a:t>Is the data cherry-picked? Are date ranges or time boundaries specifically chosen because they demonstrate a desired result? </a:t>
            </a:r>
          </a:p>
          <a:p>
            <a:pPr algn="just"/>
            <a:endParaRPr lang="en-IN" dirty="0"/>
          </a:p>
        </p:txBody>
      </p:sp>
    </p:spTree>
    <p:extLst>
      <p:ext uri="{BB962C8B-B14F-4D97-AF65-F5344CB8AC3E}">
        <p14:creationId xmlns:p14="http://schemas.microsoft.com/office/powerpoint/2010/main" val="1483588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Layout </a:t>
            </a:r>
          </a:p>
          <a:p>
            <a:pPr lvl="1" algn="just"/>
            <a:r>
              <a:rPr lang="en-US" dirty="0"/>
              <a:t>Is this the best way to visualize this data? </a:t>
            </a:r>
          </a:p>
          <a:p>
            <a:pPr lvl="1" algn="just"/>
            <a:r>
              <a:rPr lang="en-US" dirty="0"/>
              <a:t>Ask questions of text and labels. Does the title convey a thesis or put forth an argument? </a:t>
            </a:r>
            <a:endParaRPr lang="en-US" dirty="0" smtClean="0"/>
          </a:p>
          <a:p>
            <a:pPr lvl="1" algn="just"/>
            <a:r>
              <a:rPr lang="en-US" dirty="0" smtClean="0"/>
              <a:t>Can </a:t>
            </a:r>
            <a:r>
              <a:rPr lang="en-US" dirty="0"/>
              <a:t>you spot emotionally-laden words or is the language neutral and purely descriptive? </a:t>
            </a:r>
            <a:endParaRPr lang="en-US" dirty="0" smtClean="0"/>
          </a:p>
          <a:p>
            <a:pPr lvl="1" algn="just"/>
            <a:r>
              <a:rPr lang="en-US" dirty="0" smtClean="0"/>
              <a:t>What </a:t>
            </a:r>
            <a:r>
              <a:rPr lang="en-US" dirty="0"/>
              <a:t>does the color choice tell us? </a:t>
            </a:r>
            <a:r>
              <a:rPr lang="en-US" dirty="0" smtClean="0"/>
              <a:t>Red </a:t>
            </a:r>
            <a:r>
              <a:rPr lang="en-US" dirty="0"/>
              <a:t>usually signals trouble, or at least emphasis. </a:t>
            </a:r>
          </a:p>
          <a:p>
            <a:pPr lvl="1" algn="just"/>
            <a:r>
              <a:rPr lang="en-US" dirty="0"/>
              <a:t>Is the graphic layout designed to emphasize or deemphasize some of the data? </a:t>
            </a:r>
          </a:p>
          <a:p>
            <a:endParaRPr lang="en-IN" dirty="0"/>
          </a:p>
        </p:txBody>
      </p:sp>
    </p:spTree>
    <p:extLst>
      <p:ext uri="{BB962C8B-B14F-4D97-AF65-F5344CB8AC3E}">
        <p14:creationId xmlns:p14="http://schemas.microsoft.com/office/powerpoint/2010/main" val="630302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5. Value </a:t>
            </a:r>
            <a:r>
              <a:rPr lang="en-IN" b="1" dirty="0"/>
              <a:t>of </a:t>
            </a:r>
            <a:r>
              <a:rPr lang="en-IN" b="1" dirty="0" smtClean="0"/>
              <a:t>Visualization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Enhances Understanding:</a:t>
            </a:r>
            <a:endParaRPr lang="en-IN" dirty="0"/>
          </a:p>
          <a:p>
            <a:r>
              <a:rPr lang="en-IN" dirty="0"/>
              <a:t>Transforms data into a comprehensible format.</a:t>
            </a:r>
          </a:p>
          <a:p>
            <a:r>
              <a:rPr lang="en-IN" dirty="0"/>
              <a:t>Facilitates quicker insights.</a:t>
            </a:r>
          </a:p>
          <a:p>
            <a:pPr marL="0" indent="0">
              <a:buNone/>
            </a:pPr>
            <a:r>
              <a:rPr lang="en-IN" b="1" dirty="0"/>
              <a:t>Supports Decision-Making:</a:t>
            </a:r>
            <a:endParaRPr lang="en-IN" dirty="0"/>
          </a:p>
          <a:p>
            <a:r>
              <a:rPr lang="en-IN" dirty="0"/>
              <a:t>Enables informed choices based on insights.</a:t>
            </a:r>
          </a:p>
          <a:p>
            <a:r>
              <a:rPr lang="en-IN" dirty="0"/>
              <a:t>Assists in identifying trends and outliers.</a:t>
            </a:r>
          </a:p>
          <a:p>
            <a:pPr marL="0" indent="0">
              <a:buNone/>
            </a:pPr>
            <a:r>
              <a:rPr lang="en-IN" b="1" dirty="0"/>
              <a:t>Communicates Complex Information:</a:t>
            </a:r>
            <a:endParaRPr lang="en-IN" dirty="0"/>
          </a:p>
          <a:p>
            <a:r>
              <a:rPr lang="en-IN" dirty="0"/>
              <a:t>Simplifies intricate data for diverse audiences.</a:t>
            </a:r>
          </a:p>
          <a:p>
            <a:r>
              <a:rPr lang="en-IN" dirty="0"/>
              <a:t>Facilitates effective communication</a:t>
            </a:r>
            <a:r>
              <a:rPr lang="en-IN" dirty="0" smtClean="0"/>
              <a:t>.</a:t>
            </a:r>
            <a:endParaRPr lang="en-IN" dirty="0"/>
          </a:p>
        </p:txBody>
      </p:sp>
    </p:spTree>
    <p:extLst>
      <p:ext uri="{BB962C8B-B14F-4D97-AF65-F5344CB8AC3E}">
        <p14:creationId xmlns:p14="http://schemas.microsoft.com/office/powerpoint/2010/main" val="11224177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Value of Visualization</a:t>
            </a:r>
            <a:endParaRPr lang="en-IN"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dirty="0"/>
              <a:t>V = T + I + E + C</a:t>
            </a:r>
          </a:p>
          <a:p>
            <a:pPr algn="just"/>
            <a:r>
              <a:rPr lang="en-US" dirty="0"/>
              <a:t>T = The ability to minimize total </a:t>
            </a:r>
            <a:r>
              <a:rPr lang="en-US" b="1" dirty="0"/>
              <a:t>time </a:t>
            </a:r>
            <a:r>
              <a:rPr lang="en-US" dirty="0"/>
              <a:t>needed to answer a wide variety of </a:t>
            </a:r>
            <a:r>
              <a:rPr lang="en-US" dirty="0" smtClean="0"/>
              <a:t>questions.</a:t>
            </a:r>
          </a:p>
          <a:p>
            <a:pPr algn="just"/>
            <a:r>
              <a:rPr lang="en-US" dirty="0"/>
              <a:t>I = The ability to spur and discover </a:t>
            </a:r>
            <a:r>
              <a:rPr lang="en-US" b="1" dirty="0"/>
              <a:t>insights </a:t>
            </a:r>
            <a:r>
              <a:rPr lang="en-US" dirty="0"/>
              <a:t>or insightful questions about the data</a:t>
            </a:r>
            <a:r>
              <a:rPr lang="en-US" dirty="0" smtClean="0"/>
              <a:t>.</a:t>
            </a:r>
          </a:p>
          <a:p>
            <a:pPr algn="just"/>
            <a:r>
              <a:rPr lang="en-US" dirty="0"/>
              <a:t>E = Ability to convey an overall </a:t>
            </a:r>
            <a:r>
              <a:rPr lang="en-US" b="1" dirty="0"/>
              <a:t>essence </a:t>
            </a:r>
            <a:r>
              <a:rPr lang="en-US" dirty="0"/>
              <a:t>or take-away sense of the data. </a:t>
            </a:r>
            <a:endParaRPr lang="en-US" dirty="0" smtClean="0"/>
          </a:p>
          <a:p>
            <a:pPr algn="just"/>
            <a:r>
              <a:rPr lang="en-US" dirty="0"/>
              <a:t>C = Ability to generate </a:t>
            </a:r>
            <a:r>
              <a:rPr lang="en-US" b="1" dirty="0"/>
              <a:t>confidence </a:t>
            </a:r>
            <a:r>
              <a:rPr lang="en-US" dirty="0"/>
              <a:t>and trust about your data its domain and context.</a:t>
            </a:r>
            <a:endParaRPr lang="en-IN" dirty="0"/>
          </a:p>
        </p:txBody>
      </p:sp>
    </p:spTree>
    <p:extLst>
      <p:ext uri="{BB962C8B-B14F-4D97-AF65-F5344CB8AC3E}">
        <p14:creationId xmlns:p14="http://schemas.microsoft.com/office/powerpoint/2010/main" val="20655586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6. Data </a:t>
            </a:r>
            <a:r>
              <a:rPr lang="en-IN" dirty="0"/>
              <a:t>and Image </a:t>
            </a:r>
            <a:r>
              <a:rPr lang="en-IN" dirty="0" smtClean="0"/>
              <a:t>Models</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Data models </a:t>
            </a:r>
            <a:r>
              <a:rPr lang="en-US" dirty="0"/>
              <a:t>are low-level descriptions</a:t>
            </a:r>
          </a:p>
          <a:p>
            <a:r>
              <a:rPr lang="en-US" dirty="0"/>
              <a:t>Math: sets with operations on them</a:t>
            </a:r>
          </a:p>
          <a:p>
            <a:r>
              <a:rPr lang="en-US" dirty="0"/>
              <a:t>Example: integers with + and x </a:t>
            </a:r>
            <a:r>
              <a:rPr lang="en-US" dirty="0" smtClean="0"/>
              <a:t>operators</a:t>
            </a:r>
          </a:p>
          <a:p>
            <a:r>
              <a:rPr lang="en-US" dirty="0"/>
              <a:t>A data model is </a:t>
            </a:r>
            <a:r>
              <a:rPr lang="en-US" b="1" dirty="0"/>
              <a:t>a description of the objects represented by a computer system</a:t>
            </a:r>
            <a:r>
              <a:rPr lang="en-US" dirty="0"/>
              <a:t>, together with their properties and relationships;</a:t>
            </a:r>
            <a:r>
              <a:rPr lang="en-US" dirty="0" smtClean="0"/>
              <a:t> </a:t>
            </a:r>
            <a:endParaRPr lang="en-US" dirty="0"/>
          </a:p>
          <a:p>
            <a:pPr marL="82296" indent="0">
              <a:buNone/>
            </a:pPr>
            <a:endParaRPr lang="en-US" dirty="0"/>
          </a:p>
          <a:p>
            <a:r>
              <a:rPr lang="en-US" b="1" dirty="0" smtClean="0"/>
              <a:t>Images</a:t>
            </a:r>
            <a:r>
              <a:rPr lang="en-US" dirty="0" smtClean="0"/>
              <a:t> </a:t>
            </a:r>
            <a:r>
              <a:rPr lang="en-US" dirty="0"/>
              <a:t>are perceived as a set of signs.</a:t>
            </a:r>
          </a:p>
          <a:p>
            <a:r>
              <a:rPr lang="en-US" dirty="0"/>
              <a:t>Sender encodes information in signs.</a:t>
            </a:r>
          </a:p>
          <a:p>
            <a:r>
              <a:rPr lang="en-US" dirty="0"/>
              <a:t>Through visual perception, the </a:t>
            </a:r>
            <a:r>
              <a:rPr lang="en-US" dirty="0" smtClean="0"/>
              <a:t>receiver decodes </a:t>
            </a:r>
            <a:r>
              <a:rPr lang="en-US" dirty="0"/>
              <a:t>the signs for information</a:t>
            </a:r>
            <a:r>
              <a:rPr lang="en-US" dirty="0" smtClean="0"/>
              <a:t>:</a:t>
            </a:r>
          </a:p>
        </p:txBody>
      </p:sp>
    </p:spTree>
    <p:extLst>
      <p:ext uri="{BB962C8B-B14F-4D97-AF65-F5344CB8AC3E}">
        <p14:creationId xmlns:p14="http://schemas.microsoft.com/office/powerpoint/2010/main" val="673756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07204"/>
            <a:ext cx="8153400" cy="6350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7200" y="990600"/>
            <a:ext cx="3952685" cy="369332"/>
          </a:xfrm>
          <a:prstGeom prst="rect">
            <a:avLst/>
          </a:prstGeom>
        </p:spPr>
        <p:txBody>
          <a:bodyPr wrap="none">
            <a:spAutoFit/>
          </a:bodyPr>
          <a:lstStyle/>
          <a:p>
            <a:r>
              <a:rPr lang="en-US" b="1" dirty="0" smtClean="0"/>
              <a:t>NIFTY50: December 2023 data (Textual)</a:t>
            </a:r>
            <a:endParaRPr lang="en-IN" dirty="0"/>
          </a:p>
        </p:txBody>
      </p:sp>
    </p:spTree>
    <p:extLst>
      <p:ext uri="{BB962C8B-B14F-4D97-AF65-F5344CB8AC3E}">
        <p14:creationId xmlns:p14="http://schemas.microsoft.com/office/powerpoint/2010/main" val="2347753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82296" indent="0">
              <a:buNone/>
            </a:pPr>
            <a:r>
              <a:rPr lang="en-US" dirty="0"/>
              <a:t>Relational Data Model</a:t>
            </a:r>
          </a:p>
          <a:p>
            <a:r>
              <a:rPr lang="en-US" dirty="0"/>
              <a:t>Represent data as a table (relation)</a:t>
            </a:r>
          </a:p>
          <a:p>
            <a:r>
              <a:rPr lang="en-US" dirty="0"/>
              <a:t>Each row (tuple) represents a record</a:t>
            </a:r>
          </a:p>
          <a:p>
            <a:r>
              <a:rPr lang="en-US" dirty="0"/>
              <a:t>    Each record is a ﬁxed-length tuple </a:t>
            </a:r>
          </a:p>
          <a:p>
            <a:r>
              <a:rPr lang="en-US" dirty="0"/>
              <a:t>Each column (attribute) represents a variable </a:t>
            </a:r>
          </a:p>
          <a:p>
            <a:r>
              <a:rPr lang="en-US" dirty="0"/>
              <a:t>    Each attribute has a name and a data type</a:t>
            </a:r>
          </a:p>
          <a:p>
            <a:r>
              <a:rPr lang="en-US" dirty="0"/>
              <a:t>A table’s schema is the set of names and types </a:t>
            </a:r>
          </a:p>
          <a:p>
            <a:r>
              <a:rPr lang="en-US" dirty="0"/>
              <a:t>A database is a collection of tables (relations)</a:t>
            </a:r>
            <a:endParaRPr lang="en-IN" dirty="0"/>
          </a:p>
        </p:txBody>
      </p:sp>
    </p:spTree>
    <p:extLst>
      <p:ext uri="{BB962C8B-B14F-4D97-AF65-F5344CB8AC3E}">
        <p14:creationId xmlns:p14="http://schemas.microsoft.com/office/powerpoint/2010/main" val="26355958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843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172"/>
          <a:stretch/>
        </p:blipFill>
        <p:spPr bwMode="auto">
          <a:xfrm>
            <a:off x="0" y="0"/>
            <a:ext cx="913876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3993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Visual Variables also called </a:t>
            </a:r>
            <a:r>
              <a:rPr lang="en-US" b="1" dirty="0" smtClean="0"/>
              <a:t>visual </a:t>
            </a:r>
            <a:r>
              <a:rPr lang="en-US" b="1" dirty="0"/>
              <a:t>channels</a:t>
            </a:r>
            <a:r>
              <a:rPr lang="en-US" dirty="0"/>
              <a:t>. </a:t>
            </a:r>
          </a:p>
          <a:p>
            <a:r>
              <a:rPr lang="en-US" dirty="0"/>
              <a:t>Used to </a:t>
            </a:r>
            <a:r>
              <a:rPr lang="en-US" dirty="0" smtClean="0"/>
              <a:t>encode data </a:t>
            </a:r>
            <a:r>
              <a:rPr lang="en-US" dirty="0"/>
              <a:t>values </a:t>
            </a:r>
            <a:r>
              <a:rPr lang="en-US" dirty="0" smtClean="0"/>
              <a:t>as characteristics of </a:t>
            </a:r>
            <a:r>
              <a:rPr lang="en-US" dirty="0"/>
              <a:t>marks. </a:t>
            </a:r>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505199"/>
            <a:ext cx="25717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4372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7. Common </a:t>
            </a:r>
            <a:r>
              <a:rPr lang="en-IN" dirty="0"/>
              <a:t>tools for creating data </a:t>
            </a:r>
            <a:r>
              <a:rPr lang="en-IN" dirty="0" smtClean="0"/>
              <a:t>visualizations</a:t>
            </a:r>
            <a:endParaRPr lang="en-IN" dirty="0"/>
          </a:p>
        </p:txBody>
      </p:sp>
      <p:sp>
        <p:nvSpPr>
          <p:cNvPr id="3" name="Content Placeholder 2"/>
          <p:cNvSpPr>
            <a:spLocks noGrp="1"/>
          </p:cNvSpPr>
          <p:nvPr>
            <p:ph idx="1"/>
          </p:nvPr>
        </p:nvSpPr>
        <p:spPr/>
        <p:txBody>
          <a:bodyPr>
            <a:normAutofit/>
          </a:bodyPr>
          <a:lstStyle/>
          <a:p>
            <a:pPr algn="just"/>
            <a:r>
              <a:rPr lang="en-US" dirty="0"/>
              <a:t>IBM® </a:t>
            </a:r>
            <a:r>
              <a:rPr lang="en-US" b="1" dirty="0"/>
              <a:t>SPSS</a:t>
            </a:r>
            <a:r>
              <a:rPr lang="en-US" dirty="0" smtClean="0"/>
              <a:t>®</a:t>
            </a:r>
          </a:p>
          <a:p>
            <a:pPr algn="just"/>
            <a:r>
              <a:rPr lang="en-IN" dirty="0" smtClean="0"/>
              <a:t>R</a:t>
            </a:r>
          </a:p>
          <a:p>
            <a:pPr algn="just"/>
            <a:r>
              <a:rPr lang="en-US" dirty="0"/>
              <a:t>Tableau</a:t>
            </a:r>
            <a:endParaRPr lang="en-IN" dirty="0" smtClean="0"/>
          </a:p>
          <a:p>
            <a:pPr algn="just"/>
            <a:r>
              <a:rPr lang="en-IN" dirty="0"/>
              <a:t>Excel</a:t>
            </a:r>
          </a:p>
        </p:txBody>
      </p:sp>
    </p:spTree>
    <p:extLst>
      <p:ext uri="{BB962C8B-B14F-4D97-AF65-F5344CB8AC3E}">
        <p14:creationId xmlns:p14="http://schemas.microsoft.com/office/powerpoint/2010/main" val="11782243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a:t>
            </a:r>
            <a:r>
              <a:rPr lang="en-US" b="1" dirty="0"/>
              <a:t>SPSS</a:t>
            </a:r>
            <a:r>
              <a:rPr lang="en-US" dirty="0"/>
              <a: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IBM® </a:t>
            </a:r>
            <a:r>
              <a:rPr lang="en-US" b="1" dirty="0"/>
              <a:t>SPSS</a:t>
            </a:r>
            <a:r>
              <a:rPr lang="en-US" dirty="0"/>
              <a:t>® Statistics is a powerful statistical software platform. </a:t>
            </a:r>
          </a:p>
          <a:p>
            <a:pPr algn="just"/>
            <a:r>
              <a:rPr lang="en-US" dirty="0"/>
              <a:t>It offers a user-friendly interface and a robust set of features </a:t>
            </a:r>
          </a:p>
          <a:p>
            <a:pPr algn="just"/>
            <a:r>
              <a:rPr lang="en-US" dirty="0"/>
              <a:t>Lets your organization quickly extract actionable insights from your data. </a:t>
            </a:r>
          </a:p>
          <a:p>
            <a:pPr algn="just"/>
            <a:r>
              <a:rPr lang="en-US" dirty="0"/>
              <a:t>Advanced statistical procedures help ensure high accuracy and quality decision making.</a:t>
            </a:r>
          </a:p>
          <a:p>
            <a:pPr algn="just"/>
            <a:r>
              <a:rPr lang="en-US" dirty="0"/>
              <a:t>All facets of the analytics lifecycle are included, from data preparation and management to analysis and reporting.</a:t>
            </a:r>
            <a:endParaRPr lang="en-IN" dirty="0"/>
          </a:p>
          <a:p>
            <a:endParaRPr lang="en-IN" dirty="0"/>
          </a:p>
        </p:txBody>
      </p:sp>
    </p:spTree>
    <p:extLst>
      <p:ext uri="{BB962C8B-B14F-4D97-AF65-F5344CB8AC3E}">
        <p14:creationId xmlns:p14="http://schemas.microsoft.com/office/powerpoint/2010/main" val="33460953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
            </a:r>
            <a:endParaRPr lang="en-IN" dirty="0"/>
          </a:p>
        </p:txBody>
      </p:sp>
      <p:sp>
        <p:nvSpPr>
          <p:cNvPr id="3" name="Content Placeholder 2"/>
          <p:cNvSpPr>
            <a:spLocks noGrp="1"/>
          </p:cNvSpPr>
          <p:nvPr>
            <p:ph idx="1"/>
          </p:nvPr>
        </p:nvSpPr>
        <p:spPr/>
        <p:txBody>
          <a:bodyPr/>
          <a:lstStyle/>
          <a:p>
            <a:r>
              <a:rPr lang="en-US" b="1" dirty="0"/>
              <a:t>R</a:t>
            </a:r>
            <a:r>
              <a:rPr lang="en-US" dirty="0"/>
              <a:t> is an open source tool. </a:t>
            </a:r>
            <a:endParaRPr lang="en-US" dirty="0" smtClean="0"/>
          </a:p>
          <a:p>
            <a:r>
              <a:rPr lang="en-US" dirty="0" smtClean="0"/>
              <a:t>It </a:t>
            </a:r>
            <a:r>
              <a:rPr lang="en-US" dirty="0"/>
              <a:t>is used by the Data Scientists for developing statistical software and data analysis. </a:t>
            </a:r>
            <a:endParaRPr lang="en-US" dirty="0" smtClean="0"/>
          </a:p>
          <a:p>
            <a:r>
              <a:rPr lang="en-US" dirty="0" smtClean="0"/>
              <a:t>R </a:t>
            </a:r>
            <a:r>
              <a:rPr lang="en-US" dirty="0"/>
              <a:t>is a GNU project which is similar to the S language. </a:t>
            </a:r>
            <a:endParaRPr lang="en-US" dirty="0" smtClean="0"/>
          </a:p>
          <a:p>
            <a:r>
              <a:rPr lang="en-US" dirty="0"/>
              <a:t>R is best for data Science because it gives a broad variety of statistical </a:t>
            </a:r>
            <a:r>
              <a:rPr lang="en-US" dirty="0" smtClean="0"/>
              <a:t>operations.</a:t>
            </a:r>
            <a:endParaRPr lang="en-IN" dirty="0"/>
          </a:p>
        </p:txBody>
      </p:sp>
    </p:spTree>
    <p:extLst>
      <p:ext uri="{BB962C8B-B14F-4D97-AF65-F5344CB8AC3E}">
        <p14:creationId xmlns:p14="http://schemas.microsoft.com/office/powerpoint/2010/main" val="26117900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a:t>
            </a:r>
            <a:endParaRPr lang="en-IN" dirty="0"/>
          </a:p>
        </p:txBody>
      </p:sp>
      <p:sp>
        <p:nvSpPr>
          <p:cNvPr id="3" name="Content Placeholder 2"/>
          <p:cNvSpPr>
            <a:spLocks noGrp="1"/>
          </p:cNvSpPr>
          <p:nvPr>
            <p:ph idx="1"/>
          </p:nvPr>
        </p:nvSpPr>
        <p:spPr/>
        <p:txBody>
          <a:bodyPr/>
          <a:lstStyle/>
          <a:p>
            <a:pPr algn="just"/>
            <a:r>
              <a:rPr lang="en-US" dirty="0"/>
              <a:t>The basic idea behind the development of </a:t>
            </a:r>
            <a:r>
              <a:rPr lang="en-US" b="1" dirty="0"/>
              <a:t>Tableau</a:t>
            </a:r>
            <a:r>
              <a:rPr lang="en-US" dirty="0"/>
              <a:t> software was to make </a:t>
            </a:r>
            <a:r>
              <a:rPr lang="en-US" i="1" dirty="0"/>
              <a:t>spreadsheets, charts and dashboards</a:t>
            </a:r>
            <a:r>
              <a:rPr lang="en-US" dirty="0"/>
              <a:t> that could be easily interacted by using GUIs</a:t>
            </a:r>
            <a:r>
              <a:rPr lang="en-US" dirty="0" smtClean="0"/>
              <a:t>.</a:t>
            </a:r>
          </a:p>
          <a:p>
            <a:pPr algn="just"/>
            <a:r>
              <a:rPr lang="en-US" dirty="0"/>
              <a:t>O</a:t>
            </a:r>
            <a:r>
              <a:rPr lang="en-US" dirty="0" smtClean="0"/>
              <a:t>ne </a:t>
            </a:r>
            <a:r>
              <a:rPr lang="en-US" dirty="0"/>
              <a:t>can also navigate and </a:t>
            </a:r>
            <a:r>
              <a:rPr lang="en-US" dirty="0" smtClean="0"/>
              <a:t>visualize </a:t>
            </a:r>
            <a:r>
              <a:rPr lang="en-US" dirty="0"/>
              <a:t>the data easily.</a:t>
            </a:r>
            <a:endParaRPr lang="en-IN" dirty="0"/>
          </a:p>
        </p:txBody>
      </p:sp>
    </p:spTree>
    <p:extLst>
      <p:ext uri="{BB962C8B-B14F-4D97-AF65-F5344CB8AC3E}">
        <p14:creationId xmlns:p14="http://schemas.microsoft.com/office/powerpoint/2010/main" val="164501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Excel</a:t>
            </a:r>
            <a:endParaRPr lang="en-IN" dirty="0"/>
          </a:p>
        </p:txBody>
      </p:sp>
      <p:sp>
        <p:nvSpPr>
          <p:cNvPr id="3" name="Content Placeholder 2"/>
          <p:cNvSpPr>
            <a:spLocks noGrp="1"/>
          </p:cNvSpPr>
          <p:nvPr>
            <p:ph idx="1"/>
          </p:nvPr>
        </p:nvSpPr>
        <p:spPr/>
        <p:txBody>
          <a:bodyPr>
            <a:normAutofit fontScale="92500" lnSpcReduction="10000"/>
          </a:bodyPr>
          <a:lstStyle/>
          <a:p>
            <a:pPr algn="just" fontAlgn="base"/>
            <a:r>
              <a:rPr lang="en-US" dirty="0"/>
              <a:t>Microsoft </a:t>
            </a:r>
            <a:r>
              <a:rPr lang="en-US" b="1" dirty="0"/>
              <a:t>Excel</a:t>
            </a:r>
            <a:r>
              <a:rPr lang="en-US" dirty="0"/>
              <a:t> is a tool used for developing spreadsheets. </a:t>
            </a:r>
            <a:endParaRPr lang="en-US" dirty="0" smtClean="0"/>
          </a:p>
          <a:p>
            <a:pPr algn="just" fontAlgn="base"/>
            <a:r>
              <a:rPr lang="en-US" dirty="0" smtClean="0"/>
              <a:t>Using </a:t>
            </a:r>
            <a:r>
              <a:rPr lang="en-US" dirty="0"/>
              <a:t>Excel, you can </a:t>
            </a:r>
            <a:r>
              <a:rPr lang="en-US" i="1" dirty="0"/>
              <a:t>perform calculations on the data, data graphing, create pivot tables,</a:t>
            </a:r>
            <a:r>
              <a:rPr lang="en-US" dirty="0"/>
              <a:t> </a:t>
            </a:r>
            <a:r>
              <a:rPr lang="en-US" dirty="0" smtClean="0"/>
              <a:t>etc.</a:t>
            </a:r>
          </a:p>
          <a:p>
            <a:pPr algn="just" fontAlgn="base"/>
            <a:r>
              <a:rPr lang="en-US" dirty="0" smtClean="0"/>
              <a:t>If </a:t>
            </a:r>
            <a:r>
              <a:rPr lang="en-US" dirty="0"/>
              <a:t>we compare excel with R and Tableau, Excel might seem outdated. </a:t>
            </a:r>
            <a:endParaRPr lang="en-US" dirty="0" smtClean="0"/>
          </a:p>
          <a:p>
            <a:pPr algn="just" fontAlgn="base"/>
            <a:r>
              <a:rPr lang="en-US" dirty="0" smtClean="0"/>
              <a:t>Also</a:t>
            </a:r>
            <a:r>
              <a:rPr lang="en-US" dirty="0"/>
              <a:t>, it’s said that it is still quite popular for two reasons:</a:t>
            </a:r>
          </a:p>
          <a:p>
            <a:pPr lvl="1" algn="just" fontAlgn="base"/>
            <a:r>
              <a:rPr lang="en-US" dirty="0"/>
              <a:t>accessibility</a:t>
            </a:r>
          </a:p>
          <a:p>
            <a:pPr lvl="1" fontAlgn="base"/>
            <a:r>
              <a:rPr lang="en-US" dirty="0"/>
              <a:t>usability</a:t>
            </a:r>
          </a:p>
          <a:p>
            <a:endParaRPr lang="en-IN" dirty="0"/>
          </a:p>
        </p:txBody>
      </p:sp>
    </p:spTree>
    <p:extLst>
      <p:ext uri="{BB962C8B-B14F-4D97-AF65-F5344CB8AC3E}">
        <p14:creationId xmlns:p14="http://schemas.microsoft.com/office/powerpoint/2010/main" val="26519107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8229600" cy="1066800"/>
          </a:xfrm>
        </p:spPr>
        <p:txBody>
          <a:bodyPr/>
          <a:lstStyle/>
          <a:p>
            <a:r>
              <a:rPr lang="en-IN" dirty="0"/>
              <a:t>Excel </a:t>
            </a:r>
            <a:r>
              <a:rPr lang="en-IN" dirty="0" err="1"/>
              <a:t>vs</a:t>
            </a:r>
            <a:r>
              <a:rPr lang="en-IN" dirty="0"/>
              <a:t> SPSS </a:t>
            </a:r>
            <a:r>
              <a:rPr lang="en-IN" dirty="0" err="1"/>
              <a:t>vs</a:t>
            </a:r>
            <a:r>
              <a:rPr lang="en-IN" dirty="0"/>
              <a:t> R </a:t>
            </a:r>
            <a:r>
              <a:rPr lang="en-IN" dirty="0" err="1"/>
              <a:t>vs</a:t>
            </a:r>
            <a:r>
              <a:rPr lang="en-IN" dirty="0"/>
              <a:t> Tableau</a:t>
            </a:r>
          </a:p>
        </p:txBody>
      </p:sp>
      <p:sp>
        <p:nvSpPr>
          <p:cNvPr id="3" name="Content Placeholder 2"/>
          <p:cNvSpPr>
            <a:spLocks noGrp="1"/>
          </p:cNvSpPr>
          <p:nvPr>
            <p:ph idx="1"/>
          </p:nvPr>
        </p:nvSpPr>
        <p:spPr>
          <a:xfrm>
            <a:off x="762000" y="838200"/>
            <a:ext cx="8382000" cy="5943600"/>
          </a:xfrm>
        </p:spPr>
        <p:txBody>
          <a:bodyPr>
            <a:noAutofit/>
          </a:bodyPr>
          <a:lstStyle/>
          <a:p>
            <a:pPr algn="just"/>
            <a:r>
              <a:rPr lang="en-US" sz="2400" b="1" dirty="0" smtClean="0"/>
              <a:t>Excel</a:t>
            </a:r>
            <a:r>
              <a:rPr lang="en-US" sz="2400" dirty="0" smtClean="0"/>
              <a:t>: A </a:t>
            </a:r>
            <a:r>
              <a:rPr lang="en-US" sz="2400" dirty="0"/>
              <a:t>spreadsheet software that can perform statistical analysis. </a:t>
            </a:r>
            <a:endParaRPr lang="en-US" sz="2400" dirty="0" smtClean="0"/>
          </a:p>
          <a:p>
            <a:pPr lvl="1" algn="just"/>
            <a:r>
              <a:rPr lang="en-US" sz="2000" dirty="0" smtClean="0"/>
              <a:t>Excel </a:t>
            </a:r>
            <a:r>
              <a:rPr lang="en-US" sz="2000" dirty="0"/>
              <a:t>is better for basic analysis and simple data management</a:t>
            </a:r>
            <a:r>
              <a:rPr lang="en-US" sz="2000" dirty="0" smtClean="0"/>
              <a:t>.</a:t>
            </a:r>
          </a:p>
          <a:p>
            <a:pPr algn="just"/>
            <a:r>
              <a:rPr lang="en-US" sz="2400" b="1" dirty="0" smtClean="0"/>
              <a:t>IBM SPSS</a:t>
            </a:r>
            <a:r>
              <a:rPr lang="en-US" sz="2400" dirty="0" smtClean="0"/>
              <a:t>: A </a:t>
            </a:r>
            <a:r>
              <a:rPr lang="en-US" sz="2400" dirty="0"/>
              <a:t>statistical analysis software that is more powerful than Excel. </a:t>
            </a:r>
            <a:endParaRPr lang="en-US" sz="2400" dirty="0" smtClean="0"/>
          </a:p>
          <a:p>
            <a:pPr lvl="1" algn="just"/>
            <a:r>
              <a:rPr lang="en-US" sz="2000" dirty="0" smtClean="0"/>
              <a:t>SPSS </a:t>
            </a:r>
            <a:r>
              <a:rPr lang="en-US" sz="2000" dirty="0"/>
              <a:t>has built-in data manipulation tools, such as recording and transforming variables. </a:t>
            </a:r>
            <a:endParaRPr lang="en-US" sz="2000" dirty="0" smtClean="0"/>
          </a:p>
          <a:p>
            <a:pPr algn="just"/>
            <a:r>
              <a:rPr lang="en-US" sz="2400" b="1" dirty="0" smtClean="0"/>
              <a:t>R</a:t>
            </a:r>
            <a:r>
              <a:rPr lang="en-US" sz="2400" dirty="0" smtClean="0"/>
              <a:t>: A </a:t>
            </a:r>
            <a:r>
              <a:rPr lang="en-US" sz="2400" dirty="0"/>
              <a:t>programming language and environment for statistical computing and graphics. </a:t>
            </a:r>
            <a:endParaRPr lang="en-US" sz="2400" dirty="0" smtClean="0"/>
          </a:p>
          <a:p>
            <a:pPr lvl="1" algn="just"/>
            <a:r>
              <a:rPr lang="en-US" sz="2000" dirty="0" smtClean="0"/>
              <a:t>R </a:t>
            </a:r>
            <a:r>
              <a:rPr lang="en-US" sz="2000" dirty="0"/>
              <a:t>is an interpreted language that users can access through a command-line interpreter</a:t>
            </a:r>
            <a:r>
              <a:rPr lang="en-US" sz="2000" dirty="0" smtClean="0"/>
              <a:t>.</a:t>
            </a:r>
          </a:p>
          <a:p>
            <a:pPr algn="just"/>
            <a:r>
              <a:rPr lang="en-US" sz="2400" b="1" dirty="0" smtClean="0"/>
              <a:t>Tableau</a:t>
            </a:r>
            <a:r>
              <a:rPr lang="en-US" sz="2400" dirty="0" smtClean="0"/>
              <a:t>: A </a:t>
            </a:r>
            <a:r>
              <a:rPr lang="en-US" sz="2400" dirty="0"/>
              <a:t>cloud-hosted analytics platform that helps users publish dashboards and share discoveries. </a:t>
            </a:r>
            <a:endParaRPr lang="en-US" sz="2400" dirty="0" smtClean="0"/>
          </a:p>
          <a:p>
            <a:pPr lvl="1" algn="just"/>
            <a:r>
              <a:rPr lang="en-US" sz="2000" dirty="0" smtClean="0"/>
              <a:t>Tableau </a:t>
            </a:r>
            <a:r>
              <a:rPr lang="en-US" sz="2000" dirty="0"/>
              <a:t>is for data visualization and business intelligence. It offers powerful visualization capabilities and handles large data sets more efficiently</a:t>
            </a:r>
            <a:r>
              <a:rPr lang="en-US" sz="2000" dirty="0" smtClean="0"/>
              <a:t>.</a:t>
            </a:r>
          </a:p>
        </p:txBody>
      </p:sp>
    </p:spTree>
    <p:extLst>
      <p:ext uri="{BB962C8B-B14F-4D97-AF65-F5344CB8AC3E}">
        <p14:creationId xmlns:p14="http://schemas.microsoft.com/office/powerpoint/2010/main" val="6431043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ny questions Royalty Free Vector Image - Vecto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16496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2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29438"/>
            <a:ext cx="8077200" cy="622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62400" y="3420365"/>
            <a:ext cx="3844770" cy="369332"/>
          </a:xfrm>
          <a:prstGeom prst="rect">
            <a:avLst/>
          </a:prstGeom>
        </p:spPr>
        <p:txBody>
          <a:bodyPr wrap="none">
            <a:spAutoFit/>
          </a:bodyPr>
          <a:lstStyle/>
          <a:p>
            <a:r>
              <a:rPr lang="en-US" b="1" dirty="0" smtClean="0"/>
              <a:t>NIFTY50: December 2023 data (Visual)</a:t>
            </a:r>
            <a:endParaRPr lang="en-IN" dirty="0"/>
          </a:p>
        </p:txBody>
      </p:sp>
      <p:sp>
        <p:nvSpPr>
          <p:cNvPr id="6" name="Rectangle 5"/>
          <p:cNvSpPr/>
          <p:nvPr/>
        </p:nvSpPr>
        <p:spPr>
          <a:xfrm>
            <a:off x="1981199" y="4114800"/>
            <a:ext cx="6172201" cy="369332"/>
          </a:xfrm>
          <a:prstGeom prst="rect">
            <a:avLst/>
          </a:prstGeom>
        </p:spPr>
        <p:txBody>
          <a:bodyPr wrap="square">
            <a:spAutoFit/>
          </a:bodyPr>
          <a:lstStyle/>
          <a:p>
            <a:r>
              <a:rPr lang="en-IN" dirty="0" smtClean="0"/>
              <a:t>Reference: https</a:t>
            </a:r>
            <a:r>
              <a:rPr lang="en-IN" dirty="0"/>
              <a:t>://in.investing.com/indices/s-p-cnx-nifty-chart</a:t>
            </a:r>
          </a:p>
        </p:txBody>
      </p:sp>
    </p:spTree>
    <p:extLst>
      <p:ext uri="{BB962C8B-B14F-4D97-AF65-F5344CB8AC3E}">
        <p14:creationId xmlns:p14="http://schemas.microsoft.com/office/powerpoint/2010/main" val="3179442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Advantages /</a:t>
            </a:r>
            <a:r>
              <a:rPr lang="en-US" dirty="0"/>
              <a:t> Disadvantages </a:t>
            </a:r>
            <a:r>
              <a:rPr lang="en-US" dirty="0" smtClean="0"/>
              <a:t>of </a:t>
            </a:r>
            <a:r>
              <a:rPr lang="en-US" dirty="0"/>
              <a:t>data </a:t>
            </a:r>
            <a:r>
              <a:rPr lang="en-US" dirty="0" smtClean="0"/>
              <a:t>visualization</a:t>
            </a:r>
            <a:endParaRPr lang="en-IN" dirty="0"/>
          </a:p>
        </p:txBody>
      </p:sp>
      <p:sp>
        <p:nvSpPr>
          <p:cNvPr id="3" name="Content Placeholder 2"/>
          <p:cNvSpPr>
            <a:spLocks noGrp="1"/>
          </p:cNvSpPr>
          <p:nvPr>
            <p:ph idx="1"/>
          </p:nvPr>
        </p:nvSpPr>
        <p:spPr/>
        <p:txBody>
          <a:bodyPr/>
          <a:lstStyle/>
          <a:p>
            <a:r>
              <a:rPr lang="en-US" dirty="0" smtClean="0">
                <a:solidFill>
                  <a:srgbClr val="0070C0"/>
                </a:solidFill>
              </a:rPr>
              <a:t>Easily </a:t>
            </a:r>
            <a:r>
              <a:rPr lang="en-US" dirty="0">
                <a:solidFill>
                  <a:srgbClr val="0070C0"/>
                </a:solidFill>
              </a:rPr>
              <a:t>sharing information.</a:t>
            </a:r>
          </a:p>
          <a:p>
            <a:r>
              <a:rPr lang="en-US" dirty="0">
                <a:solidFill>
                  <a:srgbClr val="0070C0"/>
                </a:solidFill>
              </a:rPr>
              <a:t>Interactively explore opportunities.</a:t>
            </a:r>
          </a:p>
          <a:p>
            <a:r>
              <a:rPr lang="en-US" dirty="0">
                <a:solidFill>
                  <a:srgbClr val="0070C0"/>
                </a:solidFill>
              </a:rPr>
              <a:t>Visualize patterns and relationships</a:t>
            </a:r>
            <a:r>
              <a:rPr lang="en-US" dirty="0" smtClean="0">
                <a:solidFill>
                  <a:srgbClr val="0070C0"/>
                </a:solidFill>
              </a:rPr>
              <a:t>.</a:t>
            </a:r>
          </a:p>
          <a:p>
            <a:endParaRPr lang="en-US" dirty="0"/>
          </a:p>
          <a:p>
            <a:r>
              <a:rPr lang="en-US" dirty="0">
                <a:solidFill>
                  <a:srgbClr val="C00000"/>
                </a:solidFill>
              </a:rPr>
              <a:t>Biased or inaccurate information.</a:t>
            </a:r>
          </a:p>
          <a:p>
            <a:r>
              <a:rPr lang="en-US" dirty="0">
                <a:solidFill>
                  <a:srgbClr val="C00000"/>
                </a:solidFill>
              </a:rPr>
              <a:t>Correlation doesn’t always mean causation.</a:t>
            </a:r>
          </a:p>
          <a:p>
            <a:r>
              <a:rPr lang="en-US" dirty="0">
                <a:solidFill>
                  <a:srgbClr val="C00000"/>
                </a:solidFill>
              </a:rPr>
              <a:t>Core messages can get lost in translation.</a:t>
            </a:r>
          </a:p>
          <a:p>
            <a:endParaRPr lang="en-US" dirty="0"/>
          </a:p>
          <a:p>
            <a:endParaRPr lang="en-IN" dirty="0"/>
          </a:p>
        </p:txBody>
      </p:sp>
    </p:spTree>
    <p:extLst>
      <p:ext uri="{BB962C8B-B14F-4D97-AF65-F5344CB8AC3E}">
        <p14:creationId xmlns:p14="http://schemas.microsoft.com/office/powerpoint/2010/main" val="3994592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better you can convey your points visually, whether in a dashboard or a slide deck, the better you can leverage that information. </a:t>
            </a:r>
            <a:endParaRPr lang="en-US" dirty="0" smtClean="0"/>
          </a:p>
          <a:p>
            <a:pPr algn="just"/>
            <a:r>
              <a:rPr lang="en-US" dirty="0"/>
              <a:t>The plainest graph could be too boring to catch any notice or it make tell a powerful </a:t>
            </a:r>
            <a:r>
              <a:rPr lang="en-US" dirty="0" smtClean="0"/>
              <a:t>point</a:t>
            </a:r>
            <a:r>
              <a:rPr lang="en-US" dirty="0"/>
              <a:t>.</a:t>
            </a:r>
            <a:endParaRPr lang="en-US" dirty="0" smtClean="0"/>
          </a:p>
          <a:p>
            <a:pPr algn="just"/>
            <a:r>
              <a:rPr lang="en-US" dirty="0" smtClean="0"/>
              <a:t>The </a:t>
            </a:r>
            <a:r>
              <a:rPr lang="en-US" dirty="0"/>
              <a:t>most stunning visualization could utterly fail at conveying the right message or it could speak volumes. </a:t>
            </a:r>
            <a:endParaRPr lang="en-IN" dirty="0"/>
          </a:p>
        </p:txBody>
      </p:sp>
    </p:spTree>
    <p:extLst>
      <p:ext uri="{BB962C8B-B14F-4D97-AF65-F5344CB8AC3E}">
        <p14:creationId xmlns:p14="http://schemas.microsoft.com/office/powerpoint/2010/main" val="3813446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1.3 The importance of data visualization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It </a:t>
            </a:r>
            <a:r>
              <a:rPr lang="en-US" dirty="0"/>
              <a:t>helps people see, interact with, and better understand data. </a:t>
            </a:r>
            <a:endParaRPr lang="en-US" dirty="0" smtClean="0"/>
          </a:p>
          <a:p>
            <a:pPr algn="just"/>
            <a:r>
              <a:rPr lang="en-US" dirty="0" smtClean="0"/>
              <a:t>Whether </a:t>
            </a:r>
            <a:r>
              <a:rPr lang="en-US" dirty="0"/>
              <a:t>simple or complex, the right visualization can bring everyone on the same page, regardless of their level of expertise</a:t>
            </a:r>
            <a:r>
              <a:rPr lang="en-US" dirty="0" smtClean="0"/>
              <a:t>.</a:t>
            </a:r>
          </a:p>
          <a:p>
            <a:pPr algn="just"/>
            <a:r>
              <a:rPr lang="en-US" dirty="0"/>
              <a:t>Every STEM field benefits from understanding </a:t>
            </a:r>
            <a:r>
              <a:rPr lang="en-US" dirty="0" smtClean="0"/>
              <a:t>data, and </a:t>
            </a:r>
            <a:r>
              <a:rPr lang="en-US" dirty="0"/>
              <a:t>so do fields in government, finance, marketing, history, consumer goods, service industries, education, sports, and so on. </a:t>
            </a:r>
            <a:endParaRPr lang="en-IN" dirty="0"/>
          </a:p>
        </p:txBody>
      </p:sp>
    </p:spTree>
    <p:extLst>
      <p:ext uri="{BB962C8B-B14F-4D97-AF65-F5344CB8AC3E}">
        <p14:creationId xmlns:p14="http://schemas.microsoft.com/office/powerpoint/2010/main" val="3516502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1115</TotalTime>
  <Words>1910</Words>
  <Application>Microsoft Office PowerPoint</Application>
  <PresentationFormat>On-screen Show (4:3)</PresentationFormat>
  <Paragraphs>301</Paragraphs>
  <Slides>59</Slides>
  <Notes>11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Solstice</vt:lpstr>
      <vt:lpstr>INT233: Unit I DATA VISUALIZATION FUNDAMENTALS</vt:lpstr>
      <vt:lpstr>Table of contents</vt:lpstr>
      <vt:lpstr>1. Introduction to Data Visualization</vt:lpstr>
      <vt:lpstr>1.1 Basics of Data visualization</vt:lpstr>
      <vt:lpstr>PowerPoint Presentation</vt:lpstr>
      <vt:lpstr>PowerPoint Presentation</vt:lpstr>
      <vt:lpstr>1.2 Advantages / Disadvantages of data visualization</vt:lpstr>
      <vt:lpstr>Contd…</vt:lpstr>
      <vt:lpstr>1.3 The importance of data visualization</vt:lpstr>
      <vt:lpstr>Simple Table</vt:lpstr>
      <vt:lpstr>2.1 Data types</vt:lpstr>
      <vt:lpstr>Types of Data</vt:lpstr>
      <vt:lpstr>PowerPoint Presentation</vt:lpstr>
      <vt:lpstr>Qualitative / Categorical Data</vt:lpstr>
      <vt:lpstr>Qualitative -&gt; Nominal Data</vt:lpstr>
      <vt:lpstr>Examples of Nominal Data</vt:lpstr>
      <vt:lpstr>Qualitative -&gt; Ordinal Data </vt:lpstr>
      <vt:lpstr>Examples of Ordinal Data</vt:lpstr>
      <vt:lpstr>Nominal vs Ordinal Data</vt:lpstr>
      <vt:lpstr>Quantitative Data</vt:lpstr>
      <vt:lpstr>Examples of Quantitative Data</vt:lpstr>
      <vt:lpstr>Quantitative-&gt; Discrete Data</vt:lpstr>
      <vt:lpstr>Examples of Discrete Data</vt:lpstr>
      <vt:lpstr>Quantitative-&gt; Continuous  Data</vt:lpstr>
      <vt:lpstr>Examples of Continuous Data</vt:lpstr>
      <vt:lpstr> Discrete Data vs  Continuous Data</vt:lpstr>
      <vt:lpstr>Attribute Types</vt:lpstr>
      <vt:lpstr>3 Exploratory vs. Explanatory Visualizations</vt:lpstr>
      <vt:lpstr>PowerPoint Presentation</vt:lpstr>
      <vt:lpstr>Exploratory Analysis</vt:lpstr>
      <vt:lpstr>Explanatory analysis</vt:lpstr>
      <vt:lpstr>4.1 Design Principles for Charts and Graphs</vt:lpstr>
      <vt:lpstr>Common chart components</vt:lpstr>
      <vt:lpstr>PowerPoint Presentation</vt:lpstr>
      <vt:lpstr>PowerPoint Presentation</vt:lpstr>
      <vt:lpstr>PowerPoint Presentation</vt:lpstr>
      <vt:lpstr>PowerPoint Presentation</vt:lpstr>
      <vt:lpstr>PowerPoint Presentation</vt:lpstr>
      <vt:lpstr>4.2 Examples of Effective Visualizations</vt:lpstr>
      <vt:lpstr>Activity</vt:lpstr>
      <vt:lpstr>PowerPoint Presentation</vt:lpstr>
      <vt:lpstr>PowerPoint Presentation</vt:lpstr>
      <vt:lpstr>Evaluating Graphics</vt:lpstr>
      <vt:lpstr>PowerPoint Presentation</vt:lpstr>
      <vt:lpstr>Evaluating Graphics</vt:lpstr>
      <vt:lpstr>PowerPoint Presentation</vt:lpstr>
      <vt:lpstr>5. Value of Visualization</vt:lpstr>
      <vt:lpstr>Value of Visualization</vt:lpstr>
      <vt:lpstr>6. Data and Image Models</vt:lpstr>
      <vt:lpstr>PowerPoint Presentation</vt:lpstr>
      <vt:lpstr>PowerPoint Presentation</vt:lpstr>
      <vt:lpstr>PowerPoint Presentation</vt:lpstr>
      <vt:lpstr>7. Common tools for creating data visualizations</vt:lpstr>
      <vt:lpstr>IBM® SPSS®</vt:lpstr>
      <vt:lpstr>R</vt:lpstr>
      <vt:lpstr>Tableau</vt:lpstr>
      <vt:lpstr>Excel</vt:lpstr>
      <vt:lpstr>Excel vs SPSS vs R vs Tableau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Data Visualization</dc:title>
  <dc:creator>Aman</dc:creator>
  <cp:lastModifiedBy>Aman</cp:lastModifiedBy>
  <cp:revision>62</cp:revision>
  <dcterms:created xsi:type="dcterms:W3CDTF">2006-08-16T00:00:00Z</dcterms:created>
  <dcterms:modified xsi:type="dcterms:W3CDTF">2024-01-11T09:17:48Z</dcterms:modified>
</cp:coreProperties>
</file>