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4" r:id="rId7"/>
    <p:sldId id="277" r:id="rId8"/>
    <p:sldId id="274" r:id="rId9"/>
    <p:sldId id="276" r:id="rId10"/>
    <p:sldId id="265" r:id="rId11"/>
    <p:sldId id="278" r:id="rId12"/>
    <p:sldId id="279" r:id="rId13"/>
    <p:sldId id="266" r:id="rId14"/>
    <p:sldId id="285" r:id="rId15"/>
    <p:sldId id="287" r:id="rId16"/>
    <p:sldId id="267" r:id="rId17"/>
    <p:sldId id="268" r:id="rId18"/>
    <p:sldId id="289" r:id="rId19"/>
    <p:sldId id="269" r:id="rId20"/>
    <p:sldId id="290" r:id="rId21"/>
    <p:sldId id="291" r:id="rId22"/>
    <p:sldId id="270" r:id="rId23"/>
    <p:sldId id="292" r:id="rId24"/>
    <p:sldId id="271" r:id="rId25"/>
    <p:sldId id="293" r:id="rId26"/>
    <p:sldId id="272" r:id="rId27"/>
    <p:sldId id="273" r:id="rId28"/>
    <p:sldId id="280" r:id="rId29"/>
    <p:sldId id="281" r:id="rId30"/>
    <p:sldId id="282" r:id="rId31"/>
    <p:sldId id="283" r:id="rId32"/>
    <p:sldId id="286" r:id="rId33"/>
    <p:sldId id="284" r:id="rId34"/>
    <p:sldId id="263" r:id="rId35"/>
    <p:sldId id="294" r:id="rId36"/>
    <p:sldId id="295" r:id="rId37"/>
    <p:sldId id="26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85" autoAdjust="0"/>
  </p:normalViewPr>
  <p:slideViewPr>
    <p:cSldViewPr>
      <p:cViewPr varScale="1">
        <p:scale>
          <a:sx n="65" d="100"/>
          <a:sy n="65" d="100"/>
        </p:scale>
        <p:origin x="-1452" y="-96"/>
      </p:cViewPr>
      <p:guideLst>
        <p:guide orient="horz" pos="2160"/>
        <p:guide pos="2880"/>
      </p:guideLst>
    </p:cSldViewPr>
  </p:slideViewPr>
  <p:outlineViewPr>
    <p:cViewPr>
      <p:scale>
        <a:sx n="33" d="100"/>
        <a:sy n="33" d="100"/>
      </p:scale>
      <p:origin x="48" y="1708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9083EB-D274-45EE-B65E-6D8B7C655B4E}" type="datetimeFigureOut">
              <a:rPr lang="en-IN" smtClean="0"/>
              <a:t>16-02-2024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159A71-C494-4D6B-8EAB-FFA468F79F30}" type="slidenum">
              <a:rPr lang="en-IN" smtClean="0"/>
              <a:t>‹#›</a:t>
            </a:fld>
            <a:endParaRPr lang="en-IN"/>
          </a:p>
        </p:txBody>
      </p:sp>
    </p:spTree>
    <p:extLst>
      <p:ext uri="{BB962C8B-B14F-4D97-AF65-F5344CB8AC3E}">
        <p14:creationId xmlns:p14="http://schemas.microsoft.com/office/powerpoint/2010/main" val="13484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https://help.tableau.com/current/pro/desktop/en-us/pivot.htm</a:t>
            </a:r>
            <a:endParaRPr lang="en-IN" dirty="0"/>
          </a:p>
        </p:txBody>
      </p:sp>
      <p:sp>
        <p:nvSpPr>
          <p:cNvPr id="4" name="Slide Number Placeholder 3"/>
          <p:cNvSpPr>
            <a:spLocks noGrp="1"/>
          </p:cNvSpPr>
          <p:nvPr>
            <p:ph type="sldNum" sz="quarter" idx="10"/>
          </p:nvPr>
        </p:nvSpPr>
        <p:spPr/>
        <p:txBody>
          <a:bodyPr/>
          <a:lstStyle/>
          <a:p>
            <a:fld id="{F2159A71-C494-4D6B-8EAB-FFA468F79F30}" type="slidenum">
              <a:rPr lang="en-IN" smtClean="0"/>
              <a:t>5</a:t>
            </a:fld>
            <a:endParaRPr lang="en-IN"/>
          </a:p>
        </p:txBody>
      </p:sp>
    </p:spTree>
    <p:extLst>
      <p:ext uri="{BB962C8B-B14F-4D97-AF65-F5344CB8AC3E}">
        <p14:creationId xmlns:p14="http://schemas.microsoft.com/office/powerpoint/2010/main" val="390959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https://blog.enterprisedna.co/how-to-pivot-data-in-tableau-3-easy-ways/#:~:text=To%20pivot%20data%20in%20Tableau%2C%20first%20load%20your%20data%20and,to%20pivot%20data%20in%20Tableau.</a:t>
            </a:r>
            <a:endParaRPr lang="en-IN" dirty="0"/>
          </a:p>
        </p:txBody>
      </p:sp>
      <p:sp>
        <p:nvSpPr>
          <p:cNvPr id="4" name="Slide Number Placeholder 3"/>
          <p:cNvSpPr>
            <a:spLocks noGrp="1"/>
          </p:cNvSpPr>
          <p:nvPr>
            <p:ph type="sldNum" sz="quarter" idx="10"/>
          </p:nvPr>
        </p:nvSpPr>
        <p:spPr/>
        <p:txBody>
          <a:bodyPr/>
          <a:lstStyle/>
          <a:p>
            <a:fld id="{F2159A71-C494-4D6B-8EAB-FFA468F79F30}" type="slidenum">
              <a:rPr lang="en-IN" smtClean="0"/>
              <a:t>7</a:t>
            </a:fld>
            <a:endParaRPr lang="en-IN"/>
          </a:p>
        </p:txBody>
      </p:sp>
    </p:spTree>
    <p:extLst>
      <p:ext uri="{BB962C8B-B14F-4D97-AF65-F5344CB8AC3E}">
        <p14:creationId xmlns:p14="http://schemas.microsoft.com/office/powerpoint/2010/main" val="173467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https://evolytics.com/blog/tableau-fundamentals-discrete-vs-continuous/</a:t>
            </a:r>
            <a:endParaRPr lang="en-IN" dirty="0"/>
          </a:p>
        </p:txBody>
      </p:sp>
      <p:sp>
        <p:nvSpPr>
          <p:cNvPr id="4" name="Slide Number Placeholder 3"/>
          <p:cNvSpPr>
            <a:spLocks noGrp="1"/>
          </p:cNvSpPr>
          <p:nvPr>
            <p:ph type="sldNum" sz="quarter" idx="10"/>
          </p:nvPr>
        </p:nvSpPr>
        <p:spPr/>
        <p:txBody>
          <a:bodyPr/>
          <a:lstStyle/>
          <a:p>
            <a:fld id="{F2159A71-C494-4D6B-8EAB-FFA468F79F30}" type="slidenum">
              <a:rPr lang="en-IN" smtClean="0"/>
              <a:t>10</a:t>
            </a:fld>
            <a:endParaRPr lang="en-IN"/>
          </a:p>
        </p:txBody>
      </p:sp>
    </p:spTree>
    <p:extLst>
      <p:ext uri="{BB962C8B-B14F-4D97-AF65-F5344CB8AC3E}">
        <p14:creationId xmlns:p14="http://schemas.microsoft.com/office/powerpoint/2010/main" val="3830297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https://discuss.boardinfinity.com/t/what-affects-do-blue-and-green-pill-have-on-dates-in-tableau/21520</a:t>
            </a:r>
            <a:endParaRPr lang="en-IN" dirty="0"/>
          </a:p>
        </p:txBody>
      </p:sp>
      <p:sp>
        <p:nvSpPr>
          <p:cNvPr id="4" name="Slide Number Placeholder 3"/>
          <p:cNvSpPr>
            <a:spLocks noGrp="1"/>
          </p:cNvSpPr>
          <p:nvPr>
            <p:ph type="sldNum" sz="quarter" idx="10"/>
          </p:nvPr>
        </p:nvSpPr>
        <p:spPr/>
        <p:txBody>
          <a:bodyPr/>
          <a:lstStyle/>
          <a:p>
            <a:fld id="{F2159A71-C494-4D6B-8EAB-FFA468F79F30}" type="slidenum">
              <a:rPr lang="en-IN" smtClean="0"/>
              <a:t>11</a:t>
            </a:fld>
            <a:endParaRPr lang="en-IN"/>
          </a:p>
        </p:txBody>
      </p:sp>
    </p:spTree>
    <p:extLst>
      <p:ext uri="{BB962C8B-B14F-4D97-AF65-F5344CB8AC3E}">
        <p14:creationId xmlns:p14="http://schemas.microsoft.com/office/powerpoint/2010/main" val="263079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https://sqlbelle.wordpress.com/2015/01/29/do-you-know-how-dates-work-in-tableau-understanding-continuous-vs-discrete-dates/</a:t>
            </a:r>
            <a:endParaRPr lang="en-IN" dirty="0"/>
          </a:p>
        </p:txBody>
      </p:sp>
      <p:sp>
        <p:nvSpPr>
          <p:cNvPr id="4" name="Slide Number Placeholder 3"/>
          <p:cNvSpPr>
            <a:spLocks noGrp="1"/>
          </p:cNvSpPr>
          <p:nvPr>
            <p:ph type="sldNum" sz="quarter" idx="10"/>
          </p:nvPr>
        </p:nvSpPr>
        <p:spPr/>
        <p:txBody>
          <a:bodyPr/>
          <a:lstStyle/>
          <a:p>
            <a:fld id="{F2159A71-C494-4D6B-8EAB-FFA468F79F30}" type="slidenum">
              <a:rPr lang="en-IN" smtClean="0"/>
              <a:t>12</a:t>
            </a:fld>
            <a:endParaRPr lang="en-IN"/>
          </a:p>
        </p:txBody>
      </p:sp>
    </p:spTree>
    <p:extLst>
      <p:ext uri="{BB962C8B-B14F-4D97-AF65-F5344CB8AC3E}">
        <p14:creationId xmlns:p14="http://schemas.microsoft.com/office/powerpoint/2010/main" val="79294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2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scribd.com/document/581537257/getting-started-with-data-transcript"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UNIT-III</a:t>
            </a:r>
            <a:br>
              <a:rPr lang="en-US" dirty="0" smtClean="0"/>
            </a:br>
            <a:r>
              <a:rPr lang="en-US" dirty="0" smtClean="0"/>
              <a:t>MANAGING</a:t>
            </a:r>
            <a:r>
              <a:rPr lang="en-US" dirty="0"/>
              <a:t>, ORGANIZING AND ENHANCING DATA IN TABLEAU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58024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Blue &amp; green pills Filters, Blue &amp; green pills affect on </a:t>
            </a:r>
            <a:r>
              <a:rPr lang="en-US" dirty="0" smtClean="0"/>
              <a:t>dates</a:t>
            </a:r>
            <a:endParaRPr lang="en-IN" dirty="0"/>
          </a:p>
        </p:txBody>
      </p:sp>
      <p:sp>
        <p:nvSpPr>
          <p:cNvPr id="3" name="Content Placeholder 2"/>
          <p:cNvSpPr>
            <a:spLocks noGrp="1"/>
          </p:cNvSpPr>
          <p:nvPr>
            <p:ph idx="1"/>
          </p:nvPr>
        </p:nvSpPr>
        <p:spPr/>
        <p:txBody>
          <a:bodyPr/>
          <a:lstStyle/>
          <a:p>
            <a:r>
              <a:rPr lang="en-US" dirty="0"/>
              <a:t> Blue indicates that a field is discrete, while green indicates that a field is continuous</a:t>
            </a:r>
            <a:r>
              <a:rPr lang="en-US" dirty="0" smtClean="0"/>
              <a:t>.</a:t>
            </a:r>
          </a:p>
          <a:p>
            <a:r>
              <a:rPr lang="en-US" dirty="0"/>
              <a:t>Discrete fields draw headers; continuous fields draw </a:t>
            </a:r>
            <a:r>
              <a:rPr lang="en-US" dirty="0" smtClean="0"/>
              <a:t>axes.</a:t>
            </a:r>
          </a:p>
          <a:p>
            <a:endParaRPr lang="en-I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10000"/>
            <a:ext cx="7126288" cy="25173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045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Dimensions usually cannot be aggregated (summed, averaged </a:t>
            </a:r>
            <a:r>
              <a:rPr lang="en-US" dirty="0" err="1"/>
              <a:t>etc</a:t>
            </a:r>
            <a:r>
              <a:rPr lang="en-US" dirty="0"/>
              <a:t>), whereas measures can be</a:t>
            </a:r>
            <a:r>
              <a:rPr lang="en-US" dirty="0" smtClean="0"/>
              <a:t>.</a:t>
            </a:r>
          </a:p>
          <a:p>
            <a:pPr lvl="1"/>
            <a:r>
              <a:rPr lang="en-US" dirty="0"/>
              <a:t>Blue things </a:t>
            </a:r>
            <a:r>
              <a:rPr lang="en-US" b="1" dirty="0"/>
              <a:t>group</a:t>
            </a:r>
            <a:r>
              <a:rPr lang="en-US" dirty="0"/>
              <a:t> your data</a:t>
            </a:r>
          </a:p>
          <a:p>
            <a:pPr lvl="1"/>
            <a:r>
              <a:rPr lang="en-US" dirty="0"/>
              <a:t>Green things </a:t>
            </a:r>
            <a:r>
              <a:rPr lang="en-US" b="1" dirty="0"/>
              <a:t>count</a:t>
            </a:r>
            <a:r>
              <a:rPr lang="en-US" dirty="0"/>
              <a:t> your </a:t>
            </a:r>
            <a:r>
              <a:rPr lang="en-US" dirty="0" smtClean="0"/>
              <a:t>data</a:t>
            </a:r>
          </a:p>
          <a:p>
            <a:pPr marL="457200" lvl="1" indent="0">
              <a:buNone/>
            </a:pPr>
            <a:endParaRPr lang="en-US" dirty="0"/>
          </a:p>
          <a:p>
            <a:pPr lvl="1"/>
            <a:r>
              <a:rPr lang="en-US" dirty="0"/>
              <a:t>Dimensions </a:t>
            </a:r>
            <a:r>
              <a:rPr lang="en-US" b="1" dirty="0"/>
              <a:t>split</a:t>
            </a:r>
            <a:r>
              <a:rPr lang="en-US" dirty="0"/>
              <a:t> up the view</a:t>
            </a:r>
          </a:p>
          <a:p>
            <a:pPr lvl="1"/>
            <a:r>
              <a:rPr lang="en-US" dirty="0"/>
              <a:t>Measures </a:t>
            </a:r>
            <a:r>
              <a:rPr lang="en-US" b="1" dirty="0"/>
              <a:t>fill</a:t>
            </a:r>
            <a:r>
              <a:rPr lang="en-US" dirty="0"/>
              <a:t> the view</a:t>
            </a:r>
          </a:p>
          <a:p>
            <a:endParaRPr lang="en-IN" dirty="0"/>
          </a:p>
        </p:txBody>
      </p:sp>
    </p:spTree>
    <p:extLst>
      <p:ext uri="{BB962C8B-B14F-4D97-AF65-F5344CB8AC3E}">
        <p14:creationId xmlns:p14="http://schemas.microsoft.com/office/powerpoint/2010/main" val="777710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4816415" cy="5943600"/>
          </a:xfrm>
        </p:spPr>
        <p:txBody>
          <a:bodyPr>
            <a:normAutofit lnSpcReduction="10000"/>
          </a:bodyPr>
          <a:lstStyle/>
          <a:p>
            <a:pPr marL="0" indent="0">
              <a:buNone/>
            </a:pPr>
            <a:r>
              <a:rPr lang="en-US" sz="2800" dirty="0" smtClean="0"/>
              <a:t>Dates can also either be discrete or continuous.</a:t>
            </a:r>
          </a:p>
          <a:p>
            <a:pPr marL="0" indent="0">
              <a:buNone/>
            </a:pPr>
            <a:endParaRPr lang="en-US" sz="2800" dirty="0" smtClean="0"/>
          </a:p>
          <a:p>
            <a:r>
              <a:rPr lang="en-US" sz="2800" dirty="0" smtClean="0"/>
              <a:t>By default, when you drag a date over to either your column or row shelf, you will get a YEAR(</a:t>
            </a:r>
            <a:r>
              <a:rPr lang="en-US" sz="2800" dirty="0" err="1" smtClean="0"/>
              <a:t>datefield</a:t>
            </a:r>
            <a:r>
              <a:rPr lang="en-US" sz="2800" dirty="0" smtClean="0"/>
              <a:t>) blue pill.</a:t>
            </a:r>
            <a:endParaRPr lang="en-IN" sz="2800" dirty="0"/>
          </a:p>
          <a:p>
            <a:r>
              <a:rPr lang="en-US" sz="2800" dirty="0"/>
              <a:t>Once you drag the date field onto the shelf, right click on the </a:t>
            </a:r>
            <a:r>
              <a:rPr lang="en-US" sz="2800" dirty="0" smtClean="0"/>
              <a:t>pill </a:t>
            </a:r>
            <a:r>
              <a:rPr lang="en-US" sz="2800" dirty="0"/>
              <a:t>to reveal the context menu. </a:t>
            </a:r>
            <a:endParaRPr lang="en-US" sz="2800" dirty="0" smtClean="0"/>
          </a:p>
          <a:p>
            <a:pPr lvl="1"/>
            <a:r>
              <a:rPr lang="en-US" sz="2400" dirty="0" smtClean="0"/>
              <a:t>One </a:t>
            </a:r>
            <a:r>
              <a:rPr lang="en-US" sz="2400" dirty="0"/>
              <a:t>of the options here is to convert the field to continuous</a:t>
            </a:r>
            <a:endParaRPr lang="en-IN"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615" y="990600"/>
            <a:ext cx="3701471" cy="495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860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Cleaning data by Bulk </a:t>
            </a:r>
            <a:r>
              <a:rPr lang="en-US" dirty="0" smtClean="0"/>
              <a:t>Re-aliasing</a:t>
            </a:r>
            <a:endParaRPr lang="en-IN" dirty="0"/>
          </a:p>
        </p:txBody>
      </p:sp>
      <p:sp>
        <p:nvSpPr>
          <p:cNvPr id="3" name="Content Placeholder 2"/>
          <p:cNvSpPr>
            <a:spLocks noGrp="1"/>
          </p:cNvSpPr>
          <p:nvPr>
            <p:ph idx="1"/>
          </p:nvPr>
        </p:nvSpPr>
        <p:spPr/>
        <p:txBody>
          <a:bodyPr/>
          <a:lstStyle/>
          <a:p>
            <a:r>
              <a:rPr lang="en-IN" dirty="0" smtClean="0"/>
              <a:t>See </a:t>
            </a:r>
            <a:r>
              <a:rPr lang="en-IN" dirty="0"/>
              <a:t>d</a:t>
            </a:r>
            <a:r>
              <a:rPr lang="en-IN" dirty="0" smtClean="0"/>
              <a:t>ata </a:t>
            </a:r>
            <a:r>
              <a:rPr lang="en-IN" dirty="0" smtClean="0"/>
              <a:t>blending first: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12" y="2181603"/>
            <a:ext cx="5033963" cy="4514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7351" y="4876800"/>
            <a:ext cx="2262479" cy="646331"/>
          </a:xfrm>
          <a:prstGeom prst="rect">
            <a:avLst/>
          </a:prstGeom>
        </p:spPr>
        <p:txBody>
          <a:bodyPr wrap="none">
            <a:spAutoFit/>
          </a:bodyPr>
          <a:lstStyle/>
          <a:p>
            <a:r>
              <a:rPr lang="en-IN" b="1" i="1" dirty="0" smtClean="0"/>
              <a:t>Right click then,</a:t>
            </a:r>
          </a:p>
          <a:p>
            <a:r>
              <a:rPr lang="en-IN" b="1" i="1" dirty="0" smtClean="0"/>
              <a:t>Create Primary Group</a:t>
            </a:r>
            <a:endParaRPr lang="en-IN" b="1" i="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86200"/>
            <a:ext cx="3308065" cy="35733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85392" y="5967068"/>
            <a:ext cx="955711" cy="369332"/>
          </a:xfrm>
          <a:prstGeom prst="rect">
            <a:avLst/>
          </a:prstGeom>
        </p:spPr>
        <p:txBody>
          <a:bodyPr wrap="none">
            <a:spAutoFit/>
          </a:bodyPr>
          <a:lstStyle/>
          <a:p>
            <a:r>
              <a:rPr lang="en-IN" b="1" i="1" dirty="0" smtClean="0"/>
              <a:t>Click OK</a:t>
            </a:r>
            <a:endParaRPr lang="en-IN" b="1" i="1" dirty="0"/>
          </a:p>
        </p:txBody>
      </p:sp>
    </p:spTree>
    <p:extLst>
      <p:ext uri="{BB962C8B-B14F-4D97-AF65-F5344CB8AC3E}">
        <p14:creationId xmlns:p14="http://schemas.microsoft.com/office/powerpoint/2010/main" val="913516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2324100" cy="4133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374" y="1219200"/>
            <a:ext cx="5257800" cy="5210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239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Setting data defaults to save time later on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When you drag fields to shelves, the data is represented as marks in the view. </a:t>
            </a:r>
            <a:endParaRPr lang="en-US" dirty="0" smtClean="0"/>
          </a:p>
          <a:p>
            <a:pPr lvl="1" algn="just"/>
            <a:r>
              <a:rPr lang="en-US" dirty="0" smtClean="0"/>
              <a:t>The </a:t>
            </a:r>
            <a:r>
              <a:rPr lang="en-US" dirty="0"/>
              <a:t>fields and their marks are displayed initially based on their default settings. </a:t>
            </a:r>
            <a:endParaRPr lang="en-US" dirty="0" smtClean="0"/>
          </a:p>
          <a:p>
            <a:pPr lvl="1" algn="just"/>
            <a:r>
              <a:rPr lang="en-US" dirty="0" smtClean="0"/>
              <a:t>You </a:t>
            </a:r>
            <a:r>
              <a:rPr lang="en-US" dirty="0"/>
              <a:t>can control these default settings by clicking the drop-down arrow on a field</a:t>
            </a:r>
            <a:r>
              <a:rPr lang="en-US" dirty="0" smtClean="0"/>
              <a:t>.</a:t>
            </a:r>
          </a:p>
          <a:p>
            <a:pPr algn="just"/>
            <a:endParaRPr lang="en-US" dirty="0"/>
          </a:p>
          <a:p>
            <a:pPr algn="just"/>
            <a:r>
              <a:rPr lang="en-US" dirty="0"/>
              <a:t>The </a:t>
            </a:r>
            <a:r>
              <a:rPr lang="en-US" b="1" dirty="0"/>
              <a:t>Default Properties</a:t>
            </a:r>
            <a:r>
              <a:rPr lang="en-US" dirty="0"/>
              <a:t> menu includes default settings for aggregation, comments, number formatting, color, shape, and totals (based on the type of field</a:t>
            </a:r>
            <a:r>
              <a:rPr lang="en-US" dirty="0" smtClean="0"/>
              <a:t>).</a:t>
            </a:r>
          </a:p>
          <a:p>
            <a:pPr algn="just"/>
            <a:r>
              <a:rPr lang="en-US" dirty="0"/>
              <a:t/>
            </a:r>
            <a:br>
              <a:rPr lang="en-US" dirty="0"/>
            </a:br>
            <a:endParaRPr lang="en-IN" dirty="0"/>
          </a:p>
        </p:txBody>
      </p:sp>
    </p:spTree>
    <p:extLst>
      <p:ext uri="{BB962C8B-B14F-4D97-AF65-F5344CB8AC3E}">
        <p14:creationId xmlns:p14="http://schemas.microsoft.com/office/powerpoint/2010/main" val="1117074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4105275" cy="5114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40924" y="2743200"/>
            <a:ext cx="4903076"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219200"/>
            <a:ext cx="3325091"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 y="6564868"/>
            <a:ext cx="9144000" cy="369332"/>
          </a:xfrm>
          <a:prstGeom prst="rect">
            <a:avLst/>
          </a:prstGeom>
        </p:spPr>
        <p:txBody>
          <a:bodyPr wrap="square">
            <a:spAutoFit/>
          </a:bodyPr>
          <a:lstStyle/>
          <a:p>
            <a:r>
              <a:rPr lang="en-IN" dirty="0"/>
              <a:t>https://help.tableau.com/current/pro/desktop/en-us/datafields_fieldproperties.htm</a:t>
            </a:r>
          </a:p>
        </p:txBody>
      </p:sp>
    </p:spTree>
    <p:extLst>
      <p:ext uri="{BB962C8B-B14F-4D97-AF65-F5344CB8AC3E}">
        <p14:creationId xmlns:p14="http://schemas.microsoft.com/office/powerpoint/2010/main" val="4114830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Create hierarchies to drill down into </a:t>
            </a:r>
            <a:r>
              <a:rPr lang="en-US" dirty="0" smtClean="0"/>
              <a:t>data</a:t>
            </a:r>
            <a:endParaRPr lang="en-IN" dirty="0"/>
          </a:p>
        </p:txBody>
      </p:sp>
      <p:sp>
        <p:nvSpPr>
          <p:cNvPr id="3" name="Content Placeholder 2"/>
          <p:cNvSpPr>
            <a:spLocks noGrp="1"/>
          </p:cNvSpPr>
          <p:nvPr>
            <p:ph idx="1"/>
          </p:nvPr>
        </p:nvSpPr>
        <p:spPr/>
        <p:txBody>
          <a:bodyPr>
            <a:normAutofit fontScale="92500"/>
          </a:bodyPr>
          <a:lstStyle/>
          <a:p>
            <a:pPr algn="just"/>
            <a:r>
              <a:rPr lang="en-US" dirty="0"/>
              <a:t>When you connect to a data source, Tableau automatically separates date fields into hierarchies so you can easily break down the viz. </a:t>
            </a:r>
            <a:endParaRPr lang="en-US" dirty="0" smtClean="0"/>
          </a:p>
          <a:p>
            <a:pPr algn="just"/>
            <a:r>
              <a:rPr lang="en-US" dirty="0" smtClean="0"/>
              <a:t>We </a:t>
            </a:r>
            <a:r>
              <a:rPr lang="en-US" dirty="0"/>
              <a:t>can also create your own custom hierarchies. </a:t>
            </a:r>
            <a:endParaRPr lang="en-US" dirty="0" smtClean="0"/>
          </a:p>
          <a:p>
            <a:pPr algn="just"/>
            <a:r>
              <a:rPr lang="en-US" dirty="0" smtClean="0"/>
              <a:t>For </a:t>
            </a:r>
            <a:r>
              <a:rPr lang="en-US" dirty="0"/>
              <a:t>example, if you have a set of fields named Region, State, and County, you can create a hierarchy from these fields so that you can quickly drill down between levels in the viz.</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638800"/>
            <a:ext cx="7353129"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508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In the </a:t>
            </a:r>
            <a:r>
              <a:rPr lang="en-US" b="1" dirty="0"/>
              <a:t>Data</a:t>
            </a:r>
            <a:r>
              <a:rPr lang="en-US" dirty="0"/>
              <a:t> pane, drag a field and drop it directly on top of another field</a:t>
            </a:r>
            <a:r>
              <a:rPr lang="en-US" dirty="0" smtClean="0"/>
              <a:t>.</a:t>
            </a:r>
          </a:p>
          <a:p>
            <a:pPr marL="514350" indent="-514350">
              <a:buFont typeface="+mj-lt"/>
              <a:buAutoNum type="arabicPeriod"/>
            </a:pPr>
            <a:r>
              <a:rPr lang="en-US" dirty="0"/>
              <a:t>When prompted, enter a name for the hierarchy and click </a:t>
            </a:r>
            <a:r>
              <a:rPr lang="en-US" b="1" dirty="0"/>
              <a:t>OK</a:t>
            </a:r>
            <a:r>
              <a:rPr lang="en-US" dirty="0"/>
              <a:t>.</a:t>
            </a:r>
          </a:p>
          <a:p>
            <a:pPr marL="514350" indent="-514350">
              <a:buFont typeface="+mj-lt"/>
              <a:buAutoNum type="arabicPeriod"/>
            </a:pPr>
            <a:r>
              <a:rPr lang="en-US" dirty="0"/>
              <a:t>Drag additional fields into the hierarchy as needed. You can also re-order fields in the hierarchy by dragging them to a new position</a:t>
            </a:r>
            <a:r>
              <a:rPr lang="en-US" dirty="0" smtClean="0"/>
              <a:t>.</a:t>
            </a:r>
          </a:p>
          <a:p>
            <a:pPr marL="514350" indent="-514350">
              <a:buFont typeface="+mj-lt"/>
              <a:buAutoNum type="arabicPeriod"/>
            </a:pPr>
            <a:r>
              <a:rPr lang="en-US" dirty="0"/>
              <a:t>In the </a:t>
            </a:r>
            <a:r>
              <a:rPr lang="en-US" b="1" dirty="0"/>
              <a:t>Data</a:t>
            </a:r>
            <a:r>
              <a:rPr lang="en-US" dirty="0"/>
              <a:t> pane, right-click (control-click on a Mac) the hierarchy and select </a:t>
            </a:r>
            <a:r>
              <a:rPr lang="en-US" b="1" dirty="0"/>
              <a:t>Remove Hierarchy</a:t>
            </a:r>
            <a:r>
              <a:rPr lang="en-US" dirty="0"/>
              <a:t>.</a:t>
            </a:r>
          </a:p>
          <a:p>
            <a:pPr marL="514350" indent="-514350">
              <a:buFont typeface="+mj-lt"/>
              <a:buAutoNum type="arabicPeriod"/>
            </a:pPr>
            <a:endParaRPr lang="en-IN" dirty="0"/>
          </a:p>
        </p:txBody>
      </p:sp>
      <p:sp>
        <p:nvSpPr>
          <p:cNvPr id="4" name="Rectangle 3"/>
          <p:cNvSpPr/>
          <p:nvPr/>
        </p:nvSpPr>
        <p:spPr>
          <a:xfrm>
            <a:off x="106180" y="6488668"/>
            <a:ext cx="8733020" cy="369332"/>
          </a:xfrm>
          <a:prstGeom prst="rect">
            <a:avLst/>
          </a:prstGeom>
        </p:spPr>
        <p:txBody>
          <a:bodyPr wrap="square">
            <a:spAutoFit/>
          </a:bodyPr>
          <a:lstStyle/>
          <a:p>
            <a:r>
              <a:rPr lang="en-IN" dirty="0"/>
              <a:t>https://help.tableau.com/current/pro/desktop/en-us/qs_hierarchies.htm</a:t>
            </a:r>
          </a:p>
        </p:txBody>
      </p:sp>
    </p:spTree>
    <p:extLst>
      <p:ext uri="{BB962C8B-B14F-4D97-AF65-F5344CB8AC3E}">
        <p14:creationId xmlns:p14="http://schemas.microsoft.com/office/powerpoint/2010/main" val="1220867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Creating groups for </a:t>
            </a:r>
            <a:r>
              <a:rPr lang="en-US" dirty="0" smtClean="0"/>
              <a:t>data</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You can create a group to combine related members in a field. </a:t>
            </a:r>
            <a:endParaRPr lang="en-US" dirty="0" smtClean="0"/>
          </a:p>
          <a:p>
            <a:pPr lvl="1" algn="just"/>
            <a:r>
              <a:rPr lang="en-US" dirty="0" smtClean="0"/>
              <a:t>For </a:t>
            </a:r>
            <a:r>
              <a:rPr lang="en-US" dirty="0"/>
              <a:t>example, if you are working with a view that shows average test scores by major, you might want to group certain majors together to create major categories. </a:t>
            </a:r>
            <a:endParaRPr lang="en-US" dirty="0" smtClean="0"/>
          </a:p>
          <a:p>
            <a:pPr lvl="1" algn="just"/>
            <a:r>
              <a:rPr lang="en-US" dirty="0" smtClean="0"/>
              <a:t>English </a:t>
            </a:r>
            <a:r>
              <a:rPr lang="en-US" dirty="0"/>
              <a:t>and History might be combined into a group called Liberal Arts Majors, while Biology and Physics might be grouped as Science Majors</a:t>
            </a:r>
            <a:r>
              <a:rPr lang="en-US" dirty="0" smtClean="0"/>
              <a:t>.</a:t>
            </a:r>
          </a:p>
          <a:p>
            <a:pPr algn="just"/>
            <a:r>
              <a:rPr lang="en-US" dirty="0"/>
              <a:t>Groups are useful for both correcting data errors (e.g., combining CA, Calif., and California into one data point) as well as answering "what if" type questions (e.g., "What if we combined the East and West regions</a:t>
            </a:r>
            <a:r>
              <a:rPr lang="en-US" dirty="0" smtClean="0"/>
              <a:t>?).</a:t>
            </a:r>
            <a:endParaRPr lang="en-US" dirty="0"/>
          </a:p>
        </p:txBody>
      </p:sp>
    </p:spTree>
    <p:extLst>
      <p:ext uri="{BB962C8B-B14F-4D97-AF65-F5344CB8AC3E}">
        <p14:creationId xmlns:p14="http://schemas.microsoft.com/office/powerpoint/2010/main" val="1581573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a:t>
            </a:r>
            <a:endParaRPr lang="en-IN"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514350" indent="-514350">
              <a:buFont typeface="+mj-lt"/>
              <a:buAutoNum type="arabicPeriod"/>
            </a:pPr>
            <a:r>
              <a:rPr lang="en-US" dirty="0" smtClean="0"/>
              <a:t>Splitting </a:t>
            </a:r>
            <a:r>
              <a:rPr lang="en-US" dirty="0"/>
              <a:t>data, Pivoting </a:t>
            </a:r>
            <a:r>
              <a:rPr lang="en-US" dirty="0" smtClean="0"/>
              <a:t>&amp; Transforming data</a:t>
            </a:r>
          </a:p>
          <a:p>
            <a:pPr marL="514350" indent="-514350">
              <a:buFont typeface="+mj-lt"/>
              <a:buAutoNum type="arabicPeriod"/>
            </a:pPr>
            <a:r>
              <a:rPr lang="en-US" dirty="0" smtClean="0"/>
              <a:t>Blue </a:t>
            </a:r>
            <a:r>
              <a:rPr lang="en-US" dirty="0"/>
              <a:t>&amp; green pills Filters, Blue &amp; green pills affect on </a:t>
            </a:r>
            <a:r>
              <a:rPr lang="en-US" dirty="0" smtClean="0"/>
              <a:t>dates</a:t>
            </a:r>
          </a:p>
          <a:p>
            <a:pPr marL="514350" indent="-514350">
              <a:buFont typeface="+mj-lt"/>
              <a:buAutoNum type="arabicPeriod"/>
            </a:pPr>
            <a:r>
              <a:rPr lang="en-US" dirty="0" smtClean="0"/>
              <a:t>Cleaning </a:t>
            </a:r>
            <a:r>
              <a:rPr lang="en-US" dirty="0"/>
              <a:t>data by </a:t>
            </a:r>
            <a:r>
              <a:rPr lang="en-US" dirty="0" smtClean="0"/>
              <a:t>Bulk Re-aliasing</a:t>
            </a:r>
          </a:p>
          <a:p>
            <a:pPr marL="514350" indent="-514350">
              <a:buFont typeface="+mj-lt"/>
              <a:buAutoNum type="arabicPeriod"/>
            </a:pPr>
            <a:r>
              <a:rPr lang="en-US" dirty="0" smtClean="0"/>
              <a:t>Setting </a:t>
            </a:r>
            <a:r>
              <a:rPr lang="en-US" dirty="0"/>
              <a:t>data defaults to save time later </a:t>
            </a:r>
            <a:r>
              <a:rPr lang="en-US" dirty="0" smtClean="0"/>
              <a:t>on</a:t>
            </a:r>
          </a:p>
          <a:p>
            <a:pPr marL="514350" indent="-514350">
              <a:buFont typeface="+mj-lt"/>
              <a:buAutoNum type="arabicPeriod"/>
            </a:pPr>
            <a:r>
              <a:rPr lang="en-US" dirty="0" smtClean="0"/>
              <a:t>Create </a:t>
            </a:r>
            <a:r>
              <a:rPr lang="en-US" dirty="0"/>
              <a:t>hierarchies to drill down into </a:t>
            </a:r>
            <a:r>
              <a:rPr lang="en-US" dirty="0" smtClean="0"/>
              <a:t>data</a:t>
            </a:r>
          </a:p>
          <a:p>
            <a:pPr marL="514350" indent="-514350">
              <a:buFont typeface="+mj-lt"/>
              <a:buAutoNum type="arabicPeriod"/>
            </a:pPr>
            <a:r>
              <a:rPr lang="en-US" dirty="0" smtClean="0"/>
              <a:t>Creating </a:t>
            </a:r>
            <a:r>
              <a:rPr lang="en-US" dirty="0"/>
              <a:t>groups for </a:t>
            </a:r>
            <a:r>
              <a:rPr lang="en-US" dirty="0" smtClean="0"/>
              <a:t>data</a:t>
            </a:r>
          </a:p>
          <a:p>
            <a:pPr marL="514350" indent="-514350">
              <a:buFont typeface="+mj-lt"/>
              <a:buAutoNum type="arabicPeriod"/>
            </a:pPr>
            <a:r>
              <a:rPr lang="en-US" dirty="0" smtClean="0"/>
              <a:t>Creating </a:t>
            </a:r>
            <a:r>
              <a:rPr lang="en-US" dirty="0"/>
              <a:t>and Using </a:t>
            </a:r>
            <a:r>
              <a:rPr lang="en-US" dirty="0" smtClean="0"/>
              <a:t>Sets</a:t>
            </a:r>
          </a:p>
          <a:p>
            <a:pPr marL="514350" indent="-514350">
              <a:buFont typeface="+mj-lt"/>
              <a:buAutoNum type="arabicPeriod"/>
            </a:pPr>
            <a:r>
              <a:rPr lang="en-US" dirty="0" smtClean="0"/>
              <a:t>Create </a:t>
            </a:r>
            <a:r>
              <a:rPr lang="en-US" dirty="0"/>
              <a:t>data </a:t>
            </a:r>
            <a:r>
              <a:rPr lang="en-US" dirty="0" smtClean="0"/>
              <a:t>filters</a:t>
            </a:r>
          </a:p>
          <a:p>
            <a:pPr marL="514350" indent="-514350">
              <a:buFont typeface="+mj-lt"/>
              <a:buAutoNum type="arabicPeriod"/>
            </a:pPr>
            <a:r>
              <a:rPr lang="en-US" dirty="0" smtClean="0"/>
              <a:t>Create </a:t>
            </a:r>
            <a:r>
              <a:rPr lang="en-US" dirty="0"/>
              <a:t>calculated fields,</a:t>
            </a:r>
          </a:p>
          <a:p>
            <a:pPr marL="514350" indent="-514350">
              <a:buFont typeface="+mj-lt"/>
              <a:buAutoNum type="arabicPeriod"/>
            </a:pPr>
            <a:r>
              <a:rPr lang="en-US" dirty="0"/>
              <a:t>Combine data sources using data </a:t>
            </a:r>
            <a:r>
              <a:rPr lang="en-US" dirty="0" smtClean="0"/>
              <a:t>blending</a:t>
            </a:r>
          </a:p>
          <a:p>
            <a:pPr marL="514350" indent="-514350">
              <a:buFont typeface="+mj-lt"/>
              <a:buAutoNum type="arabicPeriod"/>
            </a:pPr>
            <a:r>
              <a:rPr lang="en-US" dirty="0" smtClean="0"/>
              <a:t>Creating </a:t>
            </a:r>
            <a:r>
              <a:rPr lang="en-US" dirty="0"/>
              <a:t>&amp; using </a:t>
            </a:r>
            <a:r>
              <a:rPr lang="en-US" dirty="0" smtClean="0"/>
              <a:t>Parameters</a:t>
            </a:r>
          </a:p>
          <a:p>
            <a:pPr marL="514350" indent="-514350">
              <a:buFont typeface="+mj-lt"/>
              <a:buAutoNum type="arabicPeriod"/>
            </a:pPr>
            <a:r>
              <a:rPr lang="en-US" dirty="0" smtClean="0"/>
              <a:t>Bringing </a:t>
            </a:r>
            <a:r>
              <a:rPr lang="en-US" dirty="0"/>
              <a:t>in More data </a:t>
            </a:r>
            <a:r>
              <a:rPr lang="en-US" dirty="0" smtClean="0"/>
              <a:t>with Joins</a:t>
            </a:r>
            <a:endParaRPr lang="en-IN" dirty="0"/>
          </a:p>
        </p:txBody>
      </p:sp>
    </p:spTree>
    <p:extLst>
      <p:ext uri="{BB962C8B-B14F-4D97-AF65-F5344CB8AC3E}">
        <p14:creationId xmlns:p14="http://schemas.microsoft.com/office/powerpoint/2010/main" val="3277559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 </a:t>
            </a:r>
            <a:r>
              <a:rPr lang="en-US" dirty="0" err="1" smtClean="0"/>
              <a:t>contd</a:t>
            </a:r>
            <a:r>
              <a:rPr lang="en-US" dirty="0" smtClean="0"/>
              <a:t>…</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a:t>In the </a:t>
            </a:r>
            <a:r>
              <a:rPr lang="en-US" b="1" dirty="0"/>
              <a:t>Data</a:t>
            </a:r>
            <a:r>
              <a:rPr lang="en-US" dirty="0"/>
              <a:t> pane, right-click a field and select </a:t>
            </a:r>
            <a:r>
              <a:rPr lang="en-US" b="1" dirty="0"/>
              <a:t>Create</a:t>
            </a:r>
            <a:r>
              <a:rPr lang="en-US" dirty="0"/>
              <a:t> &gt; </a:t>
            </a:r>
            <a:r>
              <a:rPr lang="en-US" b="1" dirty="0"/>
              <a:t>Group</a:t>
            </a:r>
            <a:r>
              <a:rPr lang="en-US" dirty="0" smtClean="0"/>
              <a:t>.</a:t>
            </a:r>
          </a:p>
          <a:p>
            <a:pPr marL="514350" indent="-514350">
              <a:buFont typeface="+mj-lt"/>
              <a:buAutoNum type="arabicPeriod"/>
            </a:pPr>
            <a:r>
              <a:rPr lang="en-US" dirty="0"/>
              <a:t>In the Create Group dialog box, select several members that you want to group, and then click </a:t>
            </a:r>
            <a:r>
              <a:rPr lang="en-US" b="1" dirty="0"/>
              <a:t>Group</a:t>
            </a:r>
            <a:r>
              <a:rPr lang="en-US" dirty="0" smtClean="0"/>
              <a:t>.</a:t>
            </a:r>
          </a:p>
          <a:p>
            <a:pPr marL="514350" indent="-514350">
              <a:buFont typeface="+mj-lt"/>
              <a:buAutoNum type="arabicPeriod"/>
            </a:pPr>
            <a:r>
              <a:rPr lang="en-US" dirty="0"/>
              <a:t>To rename the group, select it in the list and click </a:t>
            </a:r>
            <a:r>
              <a:rPr lang="en-US" b="1" dirty="0"/>
              <a:t>Rename</a:t>
            </a:r>
            <a:r>
              <a:rPr lang="en-US" dirty="0"/>
              <a:t>.</a:t>
            </a:r>
            <a:endParaRPr lang="en-IN" dirty="0"/>
          </a:p>
        </p:txBody>
      </p:sp>
    </p:spTree>
    <p:extLst>
      <p:ext uri="{BB962C8B-B14F-4D97-AF65-F5344CB8AC3E}">
        <p14:creationId xmlns:p14="http://schemas.microsoft.com/office/powerpoint/2010/main" val="1725292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descr="https://help.tableau.com/current/pro/desktop/en-us/Img/ad-ho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65" y="1371600"/>
            <a:ext cx="4152733" cy="487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526" y="4343400"/>
            <a:ext cx="4255874" cy="210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673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 Creating and Using </a:t>
            </a:r>
            <a:r>
              <a:rPr lang="en-US" dirty="0" smtClean="0"/>
              <a:t>Sets</a:t>
            </a:r>
            <a:endParaRPr lang="en-IN" dirty="0"/>
          </a:p>
        </p:txBody>
      </p:sp>
      <p:sp>
        <p:nvSpPr>
          <p:cNvPr id="3" name="Content Placeholder 2"/>
          <p:cNvSpPr>
            <a:spLocks noGrp="1"/>
          </p:cNvSpPr>
          <p:nvPr>
            <p:ph idx="1"/>
          </p:nvPr>
        </p:nvSpPr>
        <p:spPr/>
        <p:txBody>
          <a:bodyPr>
            <a:normAutofit fontScale="92500"/>
          </a:bodyPr>
          <a:lstStyle/>
          <a:p>
            <a:r>
              <a:rPr lang="en-US" dirty="0"/>
              <a:t>sets are dynamic while groups are not. When your data changes the set will update with it while this is not an option with groups</a:t>
            </a:r>
            <a:r>
              <a:rPr lang="en-US" dirty="0" smtClean="0"/>
              <a:t>.</a:t>
            </a:r>
          </a:p>
          <a:p>
            <a:pPr marL="514350" indent="-514350">
              <a:buFont typeface="+mj-lt"/>
              <a:buAutoNum type="arabicPeriod"/>
            </a:pPr>
            <a:r>
              <a:rPr lang="en-US" dirty="0"/>
              <a:t>In the Data pane, right-click a dimension and select </a:t>
            </a:r>
            <a:r>
              <a:rPr lang="en-US" b="1" dirty="0"/>
              <a:t>Create</a:t>
            </a:r>
            <a:r>
              <a:rPr lang="en-US" dirty="0"/>
              <a:t> &gt; </a:t>
            </a:r>
            <a:r>
              <a:rPr lang="en-US" b="1" dirty="0"/>
              <a:t>Set</a:t>
            </a:r>
            <a:r>
              <a:rPr lang="en-US" dirty="0"/>
              <a:t>.</a:t>
            </a:r>
          </a:p>
          <a:p>
            <a:pPr marL="514350" indent="-514350">
              <a:buFont typeface="+mj-lt"/>
              <a:buAutoNum type="arabicPeriod"/>
            </a:pPr>
            <a:r>
              <a:rPr lang="en-US" dirty="0"/>
              <a:t>In the Create Set dialog box, configure your set</a:t>
            </a:r>
            <a:r>
              <a:rPr lang="en-US" dirty="0" smtClean="0"/>
              <a:t>.</a:t>
            </a:r>
          </a:p>
          <a:p>
            <a:r>
              <a:rPr lang="en-US" dirty="0"/>
              <a:t>After you create a set, it displays at the bottom of the Data pane in the Sets section. You can drag it into the </a:t>
            </a:r>
            <a:r>
              <a:rPr lang="en-US" dirty="0" err="1"/>
              <a:t>viz</a:t>
            </a:r>
            <a:r>
              <a:rPr lang="en-US" dirty="0"/>
              <a:t> like any other field.</a:t>
            </a:r>
          </a:p>
          <a:p>
            <a:endParaRPr lang="en-IN" dirty="0"/>
          </a:p>
        </p:txBody>
      </p:sp>
    </p:spTree>
    <p:extLst>
      <p:ext uri="{BB962C8B-B14F-4D97-AF65-F5344CB8AC3E}">
        <p14:creationId xmlns:p14="http://schemas.microsoft.com/office/powerpoint/2010/main" val="2076677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3733800" cy="4903530"/>
          </a:xfrm>
        </p:spPr>
        <p:txBody>
          <a:bodyPr/>
          <a:lstStyle/>
          <a:p>
            <a:r>
              <a:rPr lang="en-US" dirty="0"/>
              <a:t>How do members of a set contribute to the total</a:t>
            </a:r>
            <a:r>
              <a:rPr lang="en-US" dirty="0" smtClean="0"/>
              <a:t>?</a:t>
            </a:r>
          </a:p>
          <a:p>
            <a:pPr lvl="1"/>
            <a:r>
              <a:rPr lang="en-US" dirty="0" smtClean="0"/>
              <a:t>Crete a simple set</a:t>
            </a:r>
          </a:p>
          <a:p>
            <a:r>
              <a:rPr lang="en-US" dirty="0"/>
              <a:t>How many members of a set exist in another set</a:t>
            </a:r>
            <a:r>
              <a:rPr lang="en-US" dirty="0" smtClean="0"/>
              <a:t>?</a:t>
            </a:r>
            <a:endParaRPr lang="en-IN" dirty="0" smtClean="0"/>
          </a:p>
          <a:p>
            <a:pPr lvl="1"/>
            <a:r>
              <a:rPr lang="en-IN" dirty="0" smtClean="0"/>
              <a:t>Combining the sets</a:t>
            </a:r>
            <a:endParaRPr lang="en-US" dirty="0" smtClean="0"/>
          </a:p>
        </p:txBody>
      </p:sp>
      <p:pic>
        <p:nvPicPr>
          <p:cNvPr id="10242" name="Picture 2" descr="https://help.tableau.com/current/pro/desktop/en-us/Img/sortgroup_sets_examples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533400"/>
            <a:ext cx="4029075" cy="2752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pic>
        <p:nvPicPr>
          <p:cNvPr id="10244" name="Picture 4" descr="https://help.tableau.com/current/pro/desktop/en-us/Img/sortgroup_sets_examples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3686174"/>
            <a:ext cx="4848225" cy="28175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77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Create data </a:t>
            </a:r>
            <a:r>
              <a:rPr lang="en-US" dirty="0" smtClean="0"/>
              <a:t>filters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Tableau performs actions on your view in a very specific order; this is called the Order of Operations. Filters are executed in the following order:</a:t>
            </a:r>
          </a:p>
          <a:p>
            <a:r>
              <a:rPr lang="en-US" dirty="0"/>
              <a:t>Extract filters</a:t>
            </a:r>
          </a:p>
          <a:p>
            <a:r>
              <a:rPr lang="en-US" dirty="0"/>
              <a:t>Data source filters</a:t>
            </a:r>
          </a:p>
          <a:p>
            <a:r>
              <a:rPr lang="en-US" dirty="0"/>
              <a:t>Context filters</a:t>
            </a:r>
          </a:p>
          <a:p>
            <a:r>
              <a:rPr lang="en-US" dirty="0"/>
              <a:t>Filters on dimensions (whether on the Filters shelf or in filter cards in the view)</a:t>
            </a:r>
          </a:p>
          <a:p>
            <a:r>
              <a:rPr lang="en-US" dirty="0"/>
              <a:t>Filters on measures (whether on the Filters shelf or in filter cards in the view)</a:t>
            </a:r>
          </a:p>
          <a:p>
            <a:endParaRPr lang="en-IN" dirty="0"/>
          </a:p>
        </p:txBody>
      </p:sp>
      <p:sp>
        <p:nvSpPr>
          <p:cNvPr id="4" name="Rectangle 3"/>
          <p:cNvSpPr/>
          <p:nvPr/>
        </p:nvSpPr>
        <p:spPr>
          <a:xfrm>
            <a:off x="0" y="6488668"/>
            <a:ext cx="9144000" cy="369332"/>
          </a:xfrm>
          <a:prstGeom prst="rect">
            <a:avLst/>
          </a:prstGeom>
        </p:spPr>
        <p:txBody>
          <a:bodyPr wrap="square">
            <a:spAutoFit/>
          </a:bodyPr>
          <a:lstStyle/>
          <a:p>
            <a:r>
              <a:rPr lang="en-IN" dirty="0"/>
              <a:t>https://help.tableau.com/current/pro/desktop/en-us/filtering.htm</a:t>
            </a:r>
          </a:p>
        </p:txBody>
      </p:sp>
    </p:spTree>
    <p:extLst>
      <p:ext uri="{BB962C8B-B14F-4D97-AF65-F5344CB8AC3E}">
        <p14:creationId xmlns:p14="http://schemas.microsoft.com/office/powerpoint/2010/main" val="1428859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descr="https://help.tableau.com/current/pro/desktop/en-us/Img/include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987" y="407233"/>
            <a:ext cx="5095875" cy="2152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2667000"/>
            <a:ext cx="4572000" cy="646331"/>
          </a:xfrm>
          <a:prstGeom prst="rect">
            <a:avLst/>
          </a:prstGeom>
        </p:spPr>
        <p:txBody>
          <a:bodyPr>
            <a:spAutoFit/>
          </a:bodyPr>
          <a:lstStyle/>
          <a:p>
            <a:r>
              <a:rPr lang="en-US" dirty="0"/>
              <a:t>Select to keep or exclude data points in your view</a:t>
            </a:r>
          </a:p>
        </p:txBody>
      </p:sp>
      <p:pic>
        <p:nvPicPr>
          <p:cNvPr id="11268" name="Picture 4" descr="https://help.tableau.com/current/pro/desktop/en-us/Img/filtering-drag.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7233"/>
            <a:ext cx="3733800" cy="35623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5257800" y="4267200"/>
            <a:ext cx="3733800" cy="646331"/>
          </a:xfrm>
          <a:prstGeom prst="rect">
            <a:avLst/>
          </a:prstGeom>
        </p:spPr>
        <p:txBody>
          <a:bodyPr wrap="square">
            <a:spAutoFit/>
          </a:bodyPr>
          <a:lstStyle/>
          <a:p>
            <a:r>
              <a:rPr lang="en-US" dirty="0"/>
              <a:t>Drag dimensions, measures, and date fields to the Filters shelf</a:t>
            </a:r>
          </a:p>
        </p:txBody>
      </p:sp>
      <p:sp>
        <p:nvSpPr>
          <p:cNvPr id="6" name="Rectangle 5"/>
          <p:cNvSpPr/>
          <p:nvPr/>
        </p:nvSpPr>
        <p:spPr>
          <a:xfrm>
            <a:off x="5269043" y="4945877"/>
            <a:ext cx="3757888" cy="646331"/>
          </a:xfrm>
          <a:prstGeom prst="rect">
            <a:avLst/>
          </a:prstGeom>
        </p:spPr>
        <p:txBody>
          <a:bodyPr wrap="none">
            <a:spAutoFit/>
          </a:bodyPr>
          <a:lstStyle/>
          <a:p>
            <a:pPr marL="285750" indent="-285750">
              <a:buFont typeface="Arial" pitchFamily="34" charset="0"/>
              <a:buChar char="•"/>
            </a:pPr>
            <a:r>
              <a:rPr lang="en-IN" dirty="0"/>
              <a:t>Filter categorical data (dimensions</a:t>
            </a:r>
            <a:r>
              <a:rPr lang="en-IN" dirty="0" smtClean="0"/>
              <a:t>)</a:t>
            </a:r>
          </a:p>
          <a:p>
            <a:pPr marL="285750" indent="-285750">
              <a:buFont typeface="Arial" pitchFamily="34" charset="0"/>
              <a:buChar char="•"/>
            </a:pPr>
            <a:r>
              <a:rPr lang="en-IN" dirty="0"/>
              <a:t>Filter quantitative data (measures</a:t>
            </a:r>
            <a:r>
              <a:rPr lang="en-IN" dirty="0" smtClean="0"/>
              <a:t>)</a:t>
            </a:r>
            <a:endParaRPr lang="en-IN" dirty="0"/>
          </a:p>
        </p:txBody>
      </p:sp>
      <p:pic>
        <p:nvPicPr>
          <p:cNvPr id="11270" name="Picture 6" descr="https://help.tableau.com/current/pro/desktop/en-us/Img/show_filter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47182" y="3352800"/>
            <a:ext cx="2958018" cy="3217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848769" y="6488668"/>
            <a:ext cx="2482154" cy="369332"/>
          </a:xfrm>
          <a:prstGeom prst="rect">
            <a:avLst/>
          </a:prstGeom>
        </p:spPr>
        <p:txBody>
          <a:bodyPr wrap="none">
            <a:spAutoFit/>
          </a:bodyPr>
          <a:lstStyle/>
          <a:p>
            <a:r>
              <a:rPr lang="en-US" b="1" dirty="0"/>
              <a:t>show a filter in the view</a:t>
            </a:r>
            <a:endParaRPr lang="en-IN" dirty="0"/>
          </a:p>
        </p:txBody>
      </p:sp>
    </p:spTree>
    <p:extLst>
      <p:ext uri="{BB962C8B-B14F-4D97-AF65-F5344CB8AC3E}">
        <p14:creationId xmlns:p14="http://schemas.microsoft.com/office/powerpoint/2010/main" val="2094412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9. Create calculated </a:t>
            </a:r>
            <a:r>
              <a:rPr lang="en-US" dirty="0" smtClean="0"/>
              <a:t>fields</a:t>
            </a:r>
            <a:endParaRPr lang="en-IN" dirty="0"/>
          </a:p>
        </p:txBody>
      </p:sp>
      <p:sp>
        <p:nvSpPr>
          <p:cNvPr id="3" name="Content Placeholder 2"/>
          <p:cNvSpPr>
            <a:spLocks noGrp="1"/>
          </p:cNvSpPr>
          <p:nvPr>
            <p:ph idx="1"/>
          </p:nvPr>
        </p:nvSpPr>
        <p:spPr/>
        <p:txBody>
          <a:bodyPr/>
          <a:lstStyle/>
          <a:p>
            <a:endParaRPr lang="en-IN"/>
          </a:p>
        </p:txBody>
      </p:sp>
      <p:pic>
        <p:nvPicPr>
          <p:cNvPr id="12290" name="Picture 2" descr="https://help.tableau.com/current/pro/desktop/en-us/Img/create_simple_calc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379220" cy="47751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6211669"/>
            <a:ext cx="8839200" cy="646331"/>
          </a:xfrm>
          <a:prstGeom prst="rect">
            <a:avLst/>
          </a:prstGeom>
        </p:spPr>
        <p:txBody>
          <a:bodyPr wrap="square">
            <a:spAutoFit/>
          </a:bodyPr>
          <a:lstStyle/>
          <a:p>
            <a:r>
              <a:rPr lang="en-IN" dirty="0"/>
              <a:t>https://</a:t>
            </a:r>
            <a:r>
              <a:rPr lang="en-IN" dirty="0" smtClean="0"/>
              <a:t>help.tableau.com/current/pro/desktop/en-us/calculations_calculatedfields_formulas.htm</a:t>
            </a:r>
            <a:endParaRPr lang="en-IN" dirty="0"/>
          </a:p>
        </p:txBody>
      </p:sp>
    </p:spTree>
    <p:extLst>
      <p:ext uri="{BB962C8B-B14F-4D97-AF65-F5344CB8AC3E}">
        <p14:creationId xmlns:p14="http://schemas.microsoft.com/office/powerpoint/2010/main" val="1680056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Combine data sources using data </a:t>
            </a:r>
            <a:r>
              <a:rPr lang="en-US" dirty="0" smtClean="0"/>
              <a:t>blending</a:t>
            </a:r>
            <a:endParaRPr lang="en-IN" dirty="0"/>
          </a:p>
        </p:txBody>
      </p:sp>
      <p:sp>
        <p:nvSpPr>
          <p:cNvPr id="3" name="Content Placeholder 2"/>
          <p:cNvSpPr>
            <a:spLocks noGrp="1"/>
          </p:cNvSpPr>
          <p:nvPr>
            <p:ph idx="1"/>
          </p:nvPr>
        </p:nvSpPr>
        <p:spPr/>
        <p:txBody>
          <a:bodyPr/>
          <a:lstStyle/>
          <a:p>
            <a:r>
              <a:rPr lang="en-US" dirty="0"/>
              <a:t>Data blending is a method for combining data from multiple sources. </a:t>
            </a:r>
            <a:endParaRPr lang="en-US" dirty="0" smtClean="0"/>
          </a:p>
          <a:p>
            <a:r>
              <a:rPr lang="en-US" dirty="0" smtClean="0"/>
              <a:t>Data </a:t>
            </a:r>
            <a:r>
              <a:rPr lang="en-US" dirty="0"/>
              <a:t>blending brings in additional information from a secondary data source and displays it with data from the primary data source directly in the </a:t>
            </a:r>
            <a:r>
              <a:rPr lang="en-US" dirty="0" smtClean="0"/>
              <a:t>view.</a:t>
            </a:r>
            <a:endParaRPr lang="en-IN" dirty="0"/>
          </a:p>
        </p:txBody>
      </p:sp>
    </p:spTree>
    <p:extLst>
      <p:ext uri="{BB962C8B-B14F-4D97-AF65-F5344CB8AC3E}">
        <p14:creationId xmlns:p14="http://schemas.microsoft.com/office/powerpoint/2010/main" val="2244591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US" b="1" dirty="0"/>
              <a:t>Relationships</a:t>
            </a:r>
            <a:r>
              <a:rPr lang="en-US" dirty="0"/>
              <a:t> are the default method and can be used in most instances, including across tables with different levels of detail. </a:t>
            </a:r>
            <a:endParaRPr lang="en-US" dirty="0"/>
          </a:p>
          <a:p>
            <a:pPr lvl="1"/>
            <a:r>
              <a:rPr lang="en-US" dirty="0" smtClean="0"/>
              <a:t>Relationships </a:t>
            </a:r>
            <a:r>
              <a:rPr lang="en-US" dirty="0"/>
              <a:t>are flexible and adapt to the structure of the analysis on a sheet by sheet basis. However, you can't create relationships between tables from published data sources.</a:t>
            </a:r>
          </a:p>
          <a:p>
            <a:r>
              <a:rPr lang="en-US" b="1" dirty="0"/>
              <a:t>Joins</a:t>
            </a:r>
            <a:r>
              <a:rPr lang="en-US" dirty="0"/>
              <a:t> combine tables by adding more columns of data across similar row structures. </a:t>
            </a:r>
            <a:endParaRPr lang="en-US" dirty="0" smtClean="0"/>
          </a:p>
          <a:p>
            <a:pPr lvl="1"/>
            <a:r>
              <a:rPr lang="en-US" dirty="0" smtClean="0"/>
              <a:t>This </a:t>
            </a:r>
            <a:r>
              <a:rPr lang="en-US" dirty="0"/>
              <a:t>can cause data loss or duplication if tables are at different levels of detail, and joins must be established before analysis can begin. </a:t>
            </a:r>
            <a:endParaRPr lang="en-US" dirty="0" smtClean="0"/>
          </a:p>
          <a:p>
            <a:pPr lvl="1"/>
            <a:r>
              <a:rPr lang="en-US" dirty="0" smtClean="0"/>
              <a:t>You </a:t>
            </a:r>
            <a:r>
              <a:rPr lang="en-US" dirty="0"/>
              <a:t>can't use a published data source in a join.</a:t>
            </a:r>
          </a:p>
          <a:p>
            <a:endParaRPr lang="en-IN" dirty="0"/>
          </a:p>
        </p:txBody>
      </p:sp>
    </p:spTree>
    <p:extLst>
      <p:ext uri="{BB962C8B-B14F-4D97-AF65-F5344CB8AC3E}">
        <p14:creationId xmlns:p14="http://schemas.microsoft.com/office/powerpoint/2010/main" val="2351444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Blends</a:t>
            </a:r>
            <a:r>
              <a:rPr lang="en-US" dirty="0"/>
              <a:t>, unlike relationships or joins, never combine the data directly. </a:t>
            </a:r>
            <a:endParaRPr lang="en-US" dirty="0" smtClean="0"/>
          </a:p>
          <a:p>
            <a:r>
              <a:rPr lang="en-US" dirty="0" smtClean="0"/>
              <a:t>Instead</a:t>
            </a:r>
            <a:r>
              <a:rPr lang="en-US" dirty="0"/>
              <a:t>, blends query each data source independently, aggregate the results to the appropriate level, then present the results together visually in the view</a:t>
            </a:r>
            <a:r>
              <a:rPr lang="en-US" dirty="0" smtClean="0"/>
              <a:t>.</a:t>
            </a:r>
          </a:p>
          <a:p>
            <a:r>
              <a:rPr lang="en-US" dirty="0" smtClean="0"/>
              <a:t> </a:t>
            </a:r>
            <a:r>
              <a:rPr lang="en-US" dirty="0"/>
              <a:t>Because of this, blends can handle different levels of detail and also work with published data sources. </a:t>
            </a:r>
            <a:endParaRPr lang="en-US" dirty="0" smtClean="0"/>
          </a:p>
          <a:p>
            <a:r>
              <a:rPr lang="en-US" dirty="0" smtClean="0"/>
              <a:t>Blends </a:t>
            </a:r>
            <a:r>
              <a:rPr lang="en-US" dirty="0"/>
              <a:t>don't create a new, blended data source (and therefore can't be published as a "blended data source"). </a:t>
            </a:r>
            <a:endParaRPr lang="en-US" dirty="0" smtClean="0"/>
          </a:p>
          <a:p>
            <a:r>
              <a:rPr lang="en-US" dirty="0" smtClean="0"/>
              <a:t>Instead</a:t>
            </a:r>
            <a:r>
              <a:rPr lang="en-US" dirty="0"/>
              <a:t>, they are simply blended results visualized per sheet.</a:t>
            </a:r>
          </a:p>
          <a:p>
            <a:endParaRPr lang="en-IN" dirty="0"/>
          </a:p>
        </p:txBody>
      </p:sp>
    </p:spTree>
    <p:extLst>
      <p:ext uri="{BB962C8B-B14F-4D97-AF65-F5344CB8AC3E}">
        <p14:creationId xmlns:p14="http://schemas.microsoft.com/office/powerpoint/2010/main" val="1985478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1.1 </a:t>
            </a:r>
            <a:r>
              <a:rPr lang="en-US" dirty="0"/>
              <a:t>Splitting data</a:t>
            </a:r>
            <a:r>
              <a:rPr lang="en-IN" dirty="0" smtClean="0"/>
              <a:t> </a:t>
            </a:r>
            <a:endParaRPr lang="en-IN" dirty="0"/>
          </a:p>
        </p:txBody>
      </p:sp>
      <p:sp>
        <p:nvSpPr>
          <p:cNvPr id="3" name="Content Placeholder 2"/>
          <p:cNvSpPr>
            <a:spLocks noGrp="1"/>
          </p:cNvSpPr>
          <p:nvPr>
            <p:ph idx="1"/>
          </p:nvPr>
        </p:nvSpPr>
        <p:spPr/>
        <p:txBody>
          <a:bodyPr/>
          <a:lstStyle/>
          <a:p>
            <a:pPr marL="0" indent="0" algn="just">
              <a:buNone/>
            </a:pPr>
            <a:r>
              <a:rPr lang="en-US" dirty="0"/>
              <a:t>If you have string fields in your data that contain multiple distinct pieces of </a:t>
            </a:r>
            <a:r>
              <a:rPr lang="en-US" dirty="0" smtClean="0"/>
              <a:t>information </a:t>
            </a:r>
            <a:r>
              <a:rPr lang="en-US" dirty="0"/>
              <a:t>you may be able to split the values into separate </a:t>
            </a:r>
            <a:r>
              <a:rPr lang="en-US" dirty="0" smtClean="0"/>
              <a:t>fields, </a:t>
            </a:r>
            <a:r>
              <a:rPr lang="en-IN" dirty="0"/>
              <a:t>based on a </a:t>
            </a:r>
            <a:r>
              <a:rPr lang="en-IN" dirty="0" smtClean="0"/>
              <a:t>separator.</a:t>
            </a:r>
          </a:p>
          <a:p>
            <a:pPr algn="just"/>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752115"/>
            <a:ext cx="3962400" cy="3097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097732"/>
            <a:ext cx="4876800" cy="2695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63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a:t>
            </a:r>
            <a:r>
              <a:rPr lang="en-US" dirty="0"/>
              <a:t>second data source should be added by going to </a:t>
            </a:r>
            <a:r>
              <a:rPr lang="en-US" b="1" dirty="0"/>
              <a:t>Data</a:t>
            </a:r>
            <a:r>
              <a:rPr lang="en-US" dirty="0"/>
              <a:t> &gt; </a:t>
            </a:r>
            <a:r>
              <a:rPr lang="en-US" b="1" dirty="0"/>
              <a:t>New data source</a:t>
            </a:r>
            <a:r>
              <a:rPr lang="en-US" dirty="0" smtClean="0"/>
              <a:t>.</a:t>
            </a:r>
          </a:p>
          <a:p>
            <a:r>
              <a:rPr lang="en-US" dirty="0"/>
              <a:t>Drag a field to the view. This data source will be the primary data source.</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55" y="3718419"/>
            <a:ext cx="4724945" cy="29109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007" y="3594594"/>
            <a:ext cx="3038475"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306" y="4953000"/>
            <a:ext cx="2047875" cy="1552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289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0"/>
            <a:ext cx="3857625"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95913" y="381000"/>
            <a:ext cx="5071887"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 y="3762375"/>
            <a:ext cx="5648325" cy="301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838700"/>
            <a:ext cx="2486025" cy="1609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34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If there is a linking field icon </a:t>
            </a:r>
            <a:r>
              <a:rPr lang="en-US" dirty="0" smtClean="0"/>
              <a:t>     , </a:t>
            </a:r>
            <a:r>
              <a:rPr lang="en-US" dirty="0"/>
              <a:t>the data sources are automatically linked. As long as there is at least one active link, the data can be blended.</a:t>
            </a:r>
          </a:p>
          <a:p>
            <a:r>
              <a:rPr lang="en-US" dirty="0"/>
              <a:t>If there are broken link icons  </a:t>
            </a:r>
            <a:r>
              <a:rPr lang="en-US" dirty="0" smtClean="0"/>
              <a:t>   , </a:t>
            </a:r>
            <a:r>
              <a:rPr lang="en-US" dirty="0"/>
              <a:t>click the icon next to the field that should link the two data sources. The slash will go away, representing an active link.</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615" y="1757691"/>
            <a:ext cx="519112" cy="37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3352800"/>
            <a:ext cx="595312" cy="43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491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79450"/>
            <a:ext cx="7543799" cy="5505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005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Creating &amp; using </a:t>
            </a:r>
            <a:r>
              <a:rPr lang="en-US" dirty="0" smtClean="0"/>
              <a:t>Parameters</a:t>
            </a:r>
            <a:endParaRPr lang="en-IN" dirty="0"/>
          </a:p>
        </p:txBody>
      </p:sp>
      <p:sp>
        <p:nvSpPr>
          <p:cNvPr id="3" name="Content Placeholder 2"/>
          <p:cNvSpPr>
            <a:spLocks noGrp="1"/>
          </p:cNvSpPr>
          <p:nvPr>
            <p:ph idx="1"/>
          </p:nvPr>
        </p:nvSpPr>
        <p:spPr>
          <a:xfrm>
            <a:off x="457200" y="1600200"/>
            <a:ext cx="6400800" cy="4525963"/>
          </a:xfrm>
        </p:spPr>
        <p:txBody>
          <a:bodyPr>
            <a:normAutofit lnSpcReduction="10000"/>
          </a:bodyPr>
          <a:lstStyle/>
          <a:p>
            <a:pPr marL="514350" indent="-514350">
              <a:buFont typeface="+mj-lt"/>
              <a:buAutoNum type="arabicPeriod"/>
            </a:pPr>
            <a:r>
              <a:rPr lang="en-US" dirty="0"/>
              <a:t>In the Data pane, click the drop-down arrow in the upper right corner and select </a:t>
            </a:r>
            <a:r>
              <a:rPr lang="en-US" b="1" dirty="0"/>
              <a:t>Create Parameter</a:t>
            </a:r>
            <a:r>
              <a:rPr lang="en-US" dirty="0" smtClean="0"/>
              <a:t>.</a:t>
            </a:r>
          </a:p>
          <a:p>
            <a:pPr marL="514350" indent="-514350">
              <a:buFont typeface="+mj-lt"/>
              <a:buAutoNum type="arabicPeriod"/>
            </a:pPr>
            <a:r>
              <a:rPr lang="en-US" dirty="0"/>
              <a:t>In the Create Parameter dialog box, give the field a </a:t>
            </a:r>
            <a:r>
              <a:rPr lang="en-US" b="1" dirty="0" smtClean="0"/>
              <a:t>Name</a:t>
            </a:r>
            <a:r>
              <a:rPr lang="en-US" dirty="0" smtClean="0"/>
              <a:t>.</a:t>
            </a:r>
          </a:p>
          <a:p>
            <a:pPr marL="514350" indent="-514350">
              <a:buFont typeface="+mj-lt"/>
              <a:buAutoNum type="arabicPeriod"/>
            </a:pPr>
            <a:r>
              <a:rPr lang="en-US" dirty="0" smtClean="0"/>
              <a:t>Specify </a:t>
            </a:r>
            <a:r>
              <a:rPr lang="en-US" dirty="0"/>
              <a:t>the data type for the values it </a:t>
            </a:r>
            <a:r>
              <a:rPr lang="en-US" dirty="0" smtClean="0"/>
              <a:t>accepts.</a:t>
            </a:r>
            <a:r>
              <a:rPr lang="en-US" dirty="0"/>
              <a:t/>
            </a:r>
            <a:br>
              <a:rPr lang="en-US" dirty="0"/>
            </a:br>
            <a:endParaRPr lang="en-IN" dirty="0"/>
          </a:p>
        </p:txBody>
      </p:sp>
      <p:pic>
        <p:nvPicPr>
          <p:cNvPr id="13316" name="Picture 4" descr="https://help.tableau.com/current/pro/desktop/en-us/Img/DPVcreate-parameter-contextmen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417" y="1981200"/>
            <a:ext cx="1952625"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524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12. Bringing in More data with Joins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999" y="1981199"/>
            <a:ext cx="8153401" cy="375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242" y="6211669"/>
            <a:ext cx="8370757" cy="369332"/>
          </a:xfrm>
          <a:prstGeom prst="rect">
            <a:avLst/>
          </a:prstGeom>
        </p:spPr>
        <p:txBody>
          <a:bodyPr wrap="square">
            <a:spAutoFit/>
          </a:bodyPr>
          <a:lstStyle/>
          <a:p>
            <a:r>
              <a:rPr lang="en-IN" dirty="0">
                <a:hlinkClick r:id="rId3"/>
              </a:rPr>
              <a:t>https://</a:t>
            </a:r>
            <a:r>
              <a:rPr lang="en-IN" dirty="0" smtClean="0">
                <a:hlinkClick r:id="rId3"/>
              </a:rPr>
              <a:t>www.scribd.com/document/581537257/getting-started-with-data-transcript</a:t>
            </a:r>
            <a:r>
              <a:rPr lang="en-IN" dirty="0" smtClean="0"/>
              <a:t> </a:t>
            </a:r>
            <a:endParaRPr lang="en-IN" dirty="0"/>
          </a:p>
        </p:txBody>
      </p:sp>
    </p:spTree>
    <p:extLst>
      <p:ext uri="{BB962C8B-B14F-4D97-AF65-F5344CB8AC3E}">
        <p14:creationId xmlns:p14="http://schemas.microsoft.com/office/powerpoint/2010/main" val="24719363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38853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177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endParaRPr lang="en-IN" dirty="0"/>
          </a:p>
        </p:txBody>
      </p:sp>
      <p:sp>
        <p:nvSpPr>
          <p:cNvPr id="3" name="Content Placeholder 2"/>
          <p:cNvSpPr>
            <a:spLocks noGrp="1"/>
          </p:cNvSpPr>
          <p:nvPr>
            <p:ph idx="1"/>
          </p:nvPr>
        </p:nvSpPr>
        <p:spPr/>
        <p:txBody>
          <a:bodyPr>
            <a:normAutofit/>
          </a:bodyPr>
          <a:lstStyle/>
          <a:p>
            <a:pPr marL="0" indent="0">
              <a:buNone/>
            </a:pPr>
            <a:endParaRPr lang="en-IN" dirty="0"/>
          </a:p>
        </p:txBody>
      </p:sp>
      <p:pic>
        <p:nvPicPr>
          <p:cNvPr id="14338" name="Picture 2" descr="https://help.tableau.com/current/pro/desktop/en-us/Img/data_model_single_tablewjoin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4588385" cy="21336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4340" name="Picture 4" descr="https://help.tableau.com/current/pro/desktop/en-us/Img/data_model_single_tablewjoin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719486" y="1676400"/>
            <a:ext cx="4424514" cy="20574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4342" name="Picture 6" descr="https://help.tableau.com/current/pro/desktop/en-us/Img/data_model_single_tablewjoin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290914" y="3962400"/>
            <a:ext cx="4643286" cy="215912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73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IN" dirty="0"/>
              <a:t>custom </a:t>
            </a:r>
            <a:r>
              <a:rPr lang="en-IN" dirty="0" smtClean="0"/>
              <a:t>split</a:t>
            </a:r>
            <a:endParaRPr lang="en-IN" dirty="0"/>
          </a:p>
        </p:txBody>
      </p:sp>
      <p:sp>
        <p:nvSpPr>
          <p:cNvPr id="3" name="Content Placeholder 2"/>
          <p:cNvSpPr>
            <a:spLocks noGrp="1"/>
          </p:cNvSpPr>
          <p:nvPr>
            <p:ph idx="1"/>
          </p:nvPr>
        </p:nvSpPr>
        <p:spPr>
          <a:xfrm>
            <a:off x="457200" y="914400"/>
            <a:ext cx="8229600" cy="4525963"/>
          </a:xfrm>
        </p:spPr>
        <p:txBody>
          <a:bodyPr/>
          <a:lstStyle/>
          <a:p>
            <a:pPr algn="just"/>
            <a:r>
              <a:rPr lang="en-US" dirty="0"/>
              <a:t>The SPLIT function works similarly to a custom split, but only one result field is returned per calculation. </a:t>
            </a:r>
            <a:endParaRPr lang="en-US" dirty="0" smtClean="0"/>
          </a:p>
          <a:p>
            <a:pPr algn="just"/>
            <a:r>
              <a:rPr lang="en-US" dirty="0" smtClean="0"/>
              <a:t>You </a:t>
            </a:r>
            <a:r>
              <a:rPr lang="en-US" dirty="0"/>
              <a:t>define the separator and specify which value to return by providing a token number</a:t>
            </a:r>
            <a:r>
              <a:rPr lang="en-US" dirty="0" smtClean="0"/>
              <a:t>.</a:t>
            </a:r>
          </a:p>
          <a:p>
            <a:pPr lvl="1"/>
            <a:r>
              <a:rPr lang="en-US" dirty="0" smtClean="0"/>
              <a:t>First </a:t>
            </a:r>
            <a:r>
              <a:rPr lang="en-US" dirty="0"/>
              <a:t>Name: SPLIT([Customer Name], " ", 1)</a:t>
            </a:r>
          </a:p>
          <a:p>
            <a:pPr lvl="1"/>
            <a:r>
              <a:rPr lang="en-US" dirty="0"/>
              <a:t>Last Name: SPLIT([Customer Name], " ", 2)</a:t>
            </a:r>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45018"/>
            <a:ext cx="3752850" cy="23129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805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Pivoting</a:t>
            </a:r>
            <a:endParaRPr lang="en-IN" dirty="0"/>
          </a:p>
        </p:txBody>
      </p:sp>
      <p:sp>
        <p:nvSpPr>
          <p:cNvPr id="3" name="Content Placeholder 2"/>
          <p:cNvSpPr>
            <a:spLocks noGrp="1"/>
          </p:cNvSpPr>
          <p:nvPr>
            <p:ph idx="1"/>
          </p:nvPr>
        </p:nvSpPr>
        <p:spPr/>
        <p:txBody>
          <a:bodyPr/>
          <a:lstStyle/>
          <a:p>
            <a:pPr algn="just"/>
            <a:r>
              <a:rPr lang="en-US" dirty="0"/>
              <a:t>Sometimes, analyzing data that is stored in a crosstab format can be difficult in Tableau</a:t>
            </a:r>
            <a:r>
              <a:rPr lang="en-US" dirty="0" smtClean="0"/>
              <a:t>.</a:t>
            </a:r>
          </a:p>
          <a:p>
            <a:pPr algn="just"/>
            <a:r>
              <a:rPr lang="en-US" dirty="0" smtClean="0"/>
              <a:t> </a:t>
            </a:r>
            <a:r>
              <a:rPr lang="en-US" dirty="0"/>
              <a:t>When working with Microsoft Excel, text file, Google Sheets, and .</a:t>
            </a:r>
            <a:r>
              <a:rPr lang="en-US" dirty="0" err="1"/>
              <a:t>pdf</a:t>
            </a:r>
            <a:r>
              <a:rPr lang="en-US" dirty="0"/>
              <a:t> data sources, you can pivot your data from crosstab format into columnar format.</a:t>
            </a:r>
            <a:endParaRPr lang="en-IN" dirty="0"/>
          </a:p>
        </p:txBody>
      </p:sp>
    </p:spTree>
    <p:extLst>
      <p:ext uri="{BB962C8B-B14F-4D97-AF65-F5344CB8AC3E}">
        <p14:creationId xmlns:p14="http://schemas.microsoft.com/office/powerpoint/2010/main" val="1579257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Pivot steps in tableau</a:t>
            </a:r>
            <a:endParaRPr lang="en-IN" dirty="0"/>
          </a:p>
        </p:txBody>
      </p:sp>
      <p:sp>
        <p:nvSpPr>
          <p:cNvPr id="3" name="Content Placeholder 2"/>
          <p:cNvSpPr>
            <a:spLocks noGrp="1"/>
          </p:cNvSpPr>
          <p:nvPr>
            <p:ph idx="1"/>
          </p:nvPr>
        </p:nvSpPr>
        <p:spPr/>
        <p:txBody>
          <a:bodyPr/>
          <a:lstStyle/>
          <a:p>
            <a:r>
              <a:rPr lang="en-US" dirty="0"/>
              <a:t>S</a:t>
            </a:r>
            <a:r>
              <a:rPr lang="en-US" dirty="0" smtClean="0"/>
              <a:t>et </a:t>
            </a:r>
            <a:r>
              <a:rPr lang="en-US" dirty="0"/>
              <a:t>up the </a:t>
            </a:r>
            <a:r>
              <a:rPr lang="en-US" b="1" i="1" dirty="0"/>
              <a:t>data source</a:t>
            </a:r>
            <a:r>
              <a:rPr lang="en-US" dirty="0"/>
              <a:t>, in the grid, </a:t>
            </a:r>
            <a:endParaRPr lang="en-US" dirty="0" smtClean="0"/>
          </a:p>
          <a:p>
            <a:r>
              <a:rPr lang="en-US" dirty="0" smtClean="0"/>
              <a:t>select </a:t>
            </a:r>
            <a:r>
              <a:rPr lang="en-US" dirty="0"/>
              <a:t>two or more columns. </a:t>
            </a:r>
            <a:endParaRPr lang="en-US" dirty="0" smtClean="0"/>
          </a:p>
          <a:p>
            <a:r>
              <a:rPr lang="en-US" dirty="0" smtClean="0"/>
              <a:t>Click </a:t>
            </a:r>
            <a:r>
              <a:rPr lang="en-US" dirty="0"/>
              <a:t>the drop-down arrow next to the column name, </a:t>
            </a:r>
            <a:endParaRPr lang="en-US" dirty="0" smtClean="0"/>
          </a:p>
          <a:p>
            <a:r>
              <a:rPr lang="en-US" dirty="0" smtClean="0"/>
              <a:t>and </a:t>
            </a:r>
            <a:r>
              <a:rPr lang="en-US" dirty="0"/>
              <a:t>then select </a:t>
            </a:r>
            <a:r>
              <a:rPr lang="en-US" b="1" dirty="0"/>
              <a:t>Pivot</a:t>
            </a:r>
            <a:r>
              <a:rPr lang="en-US" dirty="0"/>
              <a:t>. </a:t>
            </a:r>
            <a:endParaRPr lang="en-US" dirty="0" smtClean="0"/>
          </a:p>
          <a:p>
            <a:r>
              <a:rPr lang="en-US" dirty="0" smtClean="0"/>
              <a:t>New </a:t>
            </a:r>
            <a:r>
              <a:rPr lang="en-US" dirty="0"/>
              <a:t>columns called "Pivot field names" and "Pivot field values" are created </a:t>
            </a:r>
            <a:endParaRPr lang="en-US" dirty="0" smtClean="0"/>
          </a:p>
          <a:p>
            <a:r>
              <a:rPr lang="en-US" dirty="0" smtClean="0"/>
              <a:t>and </a:t>
            </a:r>
            <a:r>
              <a:rPr lang="en-US" dirty="0"/>
              <a:t>added to the data </a:t>
            </a:r>
            <a:r>
              <a:rPr lang="en-US" dirty="0" smtClean="0"/>
              <a:t>source.</a:t>
            </a:r>
            <a:endParaRPr lang="en-IN" dirty="0"/>
          </a:p>
        </p:txBody>
      </p:sp>
    </p:spTree>
    <p:extLst>
      <p:ext uri="{BB962C8B-B14F-4D97-AF65-F5344CB8AC3E}">
        <p14:creationId xmlns:p14="http://schemas.microsoft.com/office/powerpoint/2010/main" val="3399606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PIVOT CONTD.. </a:t>
            </a:r>
            <a:endParaRPr lang="en-IN" dirty="0"/>
          </a:p>
        </p:txBody>
      </p:sp>
      <p:sp>
        <p:nvSpPr>
          <p:cNvPr id="3" name="Content Placeholder 2"/>
          <p:cNvSpPr>
            <a:spLocks noGrp="1"/>
          </p:cNvSpPr>
          <p:nvPr>
            <p:ph idx="1"/>
          </p:nvPr>
        </p:nvSpPr>
        <p:spPr/>
        <p:txBody>
          <a:bodyPr/>
          <a:lstStyle/>
          <a:p>
            <a:r>
              <a:rPr lang="en-US" dirty="0"/>
              <a:t>Tableau often favors row-wise arrangements rather than column-wise and knowing how to pivot your data from columns to rows will enable you to optimize your analysis and make your visualizations more meaningful.</a:t>
            </a:r>
            <a:endParaRPr lang="en-IN" dirty="0"/>
          </a:p>
        </p:txBody>
      </p:sp>
    </p:spTree>
    <p:extLst>
      <p:ext uri="{BB962C8B-B14F-4D97-AF65-F5344CB8AC3E}">
        <p14:creationId xmlns:p14="http://schemas.microsoft.com/office/powerpoint/2010/main" val="2175680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44" y="304800"/>
            <a:ext cx="8253756" cy="391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8054" y="4495800"/>
            <a:ext cx="8229600" cy="21900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974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459788" cy="2002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438400"/>
            <a:ext cx="8383588" cy="43449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0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4704</TotalTime>
  <Words>1086</Words>
  <Application>Microsoft Office PowerPoint</Application>
  <PresentationFormat>On-screen Show (4:3)</PresentationFormat>
  <Paragraphs>135</Paragraphs>
  <Slides>37</Slides>
  <Notes>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UNIT-III MANAGING, ORGANIZING AND ENHANCING DATA IN TABLEAU</vt:lpstr>
      <vt:lpstr>Table of content</vt:lpstr>
      <vt:lpstr>1.1 Splitting data </vt:lpstr>
      <vt:lpstr>custom split</vt:lpstr>
      <vt:lpstr>Pivoting</vt:lpstr>
      <vt:lpstr>Pivot steps in tableau</vt:lpstr>
      <vt:lpstr>PIVOT CONTD.. </vt:lpstr>
      <vt:lpstr>PowerPoint Presentation</vt:lpstr>
      <vt:lpstr>PowerPoint Presentation</vt:lpstr>
      <vt:lpstr>2. Blue &amp; green pills Filters, Blue &amp; green pills affect on dates</vt:lpstr>
      <vt:lpstr>PowerPoint Presentation</vt:lpstr>
      <vt:lpstr>PowerPoint Presentation</vt:lpstr>
      <vt:lpstr>3. Cleaning data by Bulk Re-aliasing</vt:lpstr>
      <vt:lpstr>PowerPoint Presentation</vt:lpstr>
      <vt:lpstr>4. Setting data defaults to save time later on</vt:lpstr>
      <vt:lpstr>PowerPoint Presentation</vt:lpstr>
      <vt:lpstr>5. Create hierarchies to drill down into data</vt:lpstr>
      <vt:lpstr>PowerPoint Presentation</vt:lpstr>
      <vt:lpstr>6. Creating groups for data</vt:lpstr>
      <vt:lpstr>Groups contd…</vt:lpstr>
      <vt:lpstr>PowerPoint Presentation</vt:lpstr>
      <vt:lpstr>7. Creating and Using Sets</vt:lpstr>
      <vt:lpstr>PowerPoint Presentation</vt:lpstr>
      <vt:lpstr>8. Create data filters</vt:lpstr>
      <vt:lpstr>PowerPoint Presentation</vt:lpstr>
      <vt:lpstr>9. Create calculated fields</vt:lpstr>
      <vt:lpstr>10. Combine data sources using data blending</vt:lpstr>
      <vt:lpstr>PowerPoint Presentation</vt:lpstr>
      <vt:lpstr>PowerPoint Presentation</vt:lpstr>
      <vt:lpstr>PowerPoint Presentation</vt:lpstr>
      <vt:lpstr>PowerPoint Presentation</vt:lpstr>
      <vt:lpstr>PowerPoint Presentation</vt:lpstr>
      <vt:lpstr>PowerPoint Presentation</vt:lpstr>
      <vt:lpstr>11. Creating &amp; using Parameters</vt:lpstr>
      <vt:lpstr>12. Bringing in More data with Joins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ORGANIZING AND ENHANCING DATA IN TABLEAU</dc:title>
  <dc:creator>Aman</dc:creator>
  <cp:lastModifiedBy>Aman</cp:lastModifiedBy>
  <cp:revision>66</cp:revision>
  <dcterms:created xsi:type="dcterms:W3CDTF">2006-08-16T00:00:00Z</dcterms:created>
  <dcterms:modified xsi:type="dcterms:W3CDTF">2024-02-18T02:40:02Z</dcterms:modified>
</cp:coreProperties>
</file>