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3"/>
  </p:notesMasterIdLst>
  <p:sldIdLst>
    <p:sldId id="256" r:id="rId2"/>
    <p:sldId id="257" r:id="rId3"/>
    <p:sldId id="258" r:id="rId4"/>
    <p:sldId id="259" r:id="rId5"/>
    <p:sldId id="260" r:id="rId6"/>
    <p:sldId id="261" r:id="rId7"/>
    <p:sldId id="262" r:id="rId8"/>
    <p:sldId id="264" r:id="rId9"/>
    <p:sldId id="269" r:id="rId10"/>
    <p:sldId id="271" r:id="rId11"/>
    <p:sldId id="273" r:id="rId12"/>
    <p:sldId id="300" r:id="rId13"/>
    <p:sldId id="275" r:id="rId14"/>
    <p:sldId id="302" r:id="rId15"/>
    <p:sldId id="277" r:id="rId16"/>
    <p:sldId id="301" r:id="rId17"/>
    <p:sldId id="303" r:id="rId18"/>
    <p:sldId id="265" r:id="rId19"/>
    <p:sldId id="295" r:id="rId20"/>
    <p:sldId id="266" r:id="rId21"/>
    <p:sldId id="306" r:id="rId22"/>
    <p:sldId id="296" r:id="rId23"/>
    <p:sldId id="297" r:id="rId24"/>
    <p:sldId id="304" r:id="rId25"/>
    <p:sldId id="267" r:id="rId26"/>
    <p:sldId id="268" r:id="rId27"/>
    <p:sldId id="278" r:id="rId28"/>
    <p:sldId id="298" r:id="rId29"/>
    <p:sldId id="279" r:id="rId30"/>
    <p:sldId id="307" r:id="rId31"/>
    <p:sldId id="308" r:id="rId32"/>
    <p:sldId id="309" r:id="rId33"/>
    <p:sldId id="310" r:id="rId34"/>
    <p:sldId id="280" r:id="rId35"/>
    <p:sldId id="311" r:id="rId36"/>
    <p:sldId id="312" r:id="rId37"/>
    <p:sldId id="313" r:id="rId38"/>
    <p:sldId id="314" r:id="rId39"/>
    <p:sldId id="333" r:id="rId40"/>
    <p:sldId id="315" r:id="rId41"/>
    <p:sldId id="316" r:id="rId42"/>
    <p:sldId id="317" r:id="rId43"/>
    <p:sldId id="318" r:id="rId44"/>
    <p:sldId id="319" r:id="rId45"/>
    <p:sldId id="320" r:id="rId46"/>
    <p:sldId id="281" r:id="rId47"/>
    <p:sldId id="321" r:id="rId48"/>
    <p:sldId id="323" r:id="rId49"/>
    <p:sldId id="324" r:id="rId50"/>
    <p:sldId id="282" r:id="rId51"/>
    <p:sldId id="330" r:id="rId52"/>
    <p:sldId id="325" r:id="rId53"/>
    <p:sldId id="326" r:id="rId54"/>
    <p:sldId id="327" r:id="rId55"/>
    <p:sldId id="328" r:id="rId56"/>
    <p:sldId id="329" r:id="rId57"/>
    <p:sldId id="283" r:id="rId58"/>
    <p:sldId id="322" r:id="rId59"/>
    <p:sldId id="284" r:id="rId60"/>
    <p:sldId id="285" r:id="rId61"/>
    <p:sldId id="286" r:id="rId62"/>
    <p:sldId id="287" r:id="rId63"/>
    <p:sldId id="288" r:id="rId64"/>
    <p:sldId id="289" r:id="rId65"/>
    <p:sldId id="331" r:id="rId66"/>
    <p:sldId id="290" r:id="rId67"/>
    <p:sldId id="291" r:id="rId68"/>
    <p:sldId id="332" r:id="rId69"/>
    <p:sldId id="292" r:id="rId70"/>
    <p:sldId id="293" r:id="rId71"/>
    <p:sldId id="294"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34" autoAdjust="0"/>
    <p:restoredTop sz="94660"/>
  </p:normalViewPr>
  <p:slideViewPr>
    <p:cSldViewPr>
      <p:cViewPr>
        <p:scale>
          <a:sx n="60" d="100"/>
          <a:sy n="60" d="100"/>
        </p:scale>
        <p:origin x="-1620"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96D7B6-AA76-4980-A254-FC38C86206DB}" type="datetimeFigureOut">
              <a:rPr lang="en-IN" smtClean="0"/>
              <a:t>29-03-2024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CA3959-3C36-453D-8AE9-004F31E26E1E}" type="slidenum">
              <a:rPr lang="en-IN" smtClean="0"/>
              <a:t>‹#›</a:t>
            </a:fld>
            <a:endParaRPr lang="en-IN"/>
          </a:p>
        </p:txBody>
      </p:sp>
    </p:spTree>
    <p:extLst>
      <p:ext uri="{BB962C8B-B14F-4D97-AF65-F5344CB8AC3E}">
        <p14:creationId xmlns:p14="http://schemas.microsoft.com/office/powerpoint/2010/main" val="98500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https://www.thedataschool.co.uk/ellie-mason/how-to-create-a-control-chart-in-tableau-including-a-control-parameter/</a:t>
            </a:r>
            <a:endParaRPr lang="en-IN" dirty="0"/>
          </a:p>
        </p:txBody>
      </p:sp>
      <p:sp>
        <p:nvSpPr>
          <p:cNvPr id="4" name="Slide Number Placeholder 3"/>
          <p:cNvSpPr>
            <a:spLocks noGrp="1"/>
          </p:cNvSpPr>
          <p:nvPr>
            <p:ph type="sldNum" sz="quarter" idx="10"/>
          </p:nvPr>
        </p:nvSpPr>
        <p:spPr/>
        <p:txBody>
          <a:bodyPr/>
          <a:lstStyle/>
          <a:p>
            <a:fld id="{91CA3959-3C36-453D-8AE9-004F31E26E1E}" type="slidenum">
              <a:rPr lang="en-IN" smtClean="0"/>
              <a:t>45</a:t>
            </a:fld>
            <a:endParaRPr lang="en-IN"/>
          </a:p>
        </p:txBody>
      </p:sp>
    </p:spTree>
    <p:extLst>
      <p:ext uri="{BB962C8B-B14F-4D97-AF65-F5344CB8AC3E}">
        <p14:creationId xmlns:p14="http://schemas.microsoft.com/office/powerpoint/2010/main" val="2003543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F7B4B6-08A9-4023-9649-BB379CA99F70}" type="datetimeFigureOut">
              <a:rPr lang="en-IN" smtClean="0"/>
              <a:t>29-03-2024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9047F3C-7C0B-4E28-9ACD-D5B87E3F1D6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F7B4B6-08A9-4023-9649-BB379CA99F70}"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047F3C-7C0B-4E28-9ACD-D5B87E3F1D6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F7B4B6-08A9-4023-9649-BB379CA99F70}"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047F3C-7C0B-4E28-9ACD-D5B87E3F1D6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F7B4B6-08A9-4023-9649-BB379CA99F70}"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047F3C-7C0B-4E28-9ACD-D5B87E3F1D6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F7B4B6-08A9-4023-9649-BB379CA99F70}"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047F3C-7C0B-4E28-9ACD-D5B87E3F1D6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F7B4B6-08A9-4023-9649-BB379CA99F70}"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047F3C-7C0B-4E28-9ACD-D5B87E3F1D6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F7B4B6-08A9-4023-9649-BB379CA99F70}" type="datetimeFigureOut">
              <a:rPr lang="en-IN" smtClean="0"/>
              <a:t>29-03-2024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047F3C-7C0B-4E28-9ACD-D5B87E3F1D6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7F7B4B6-08A9-4023-9649-BB379CA99F70}" type="datetimeFigureOut">
              <a:rPr lang="en-IN" smtClean="0"/>
              <a:t>29-03-2024</a:t>
            </a:fld>
            <a:endParaRPr lang="en-IN"/>
          </a:p>
        </p:txBody>
      </p:sp>
      <p:sp>
        <p:nvSpPr>
          <p:cNvPr id="8" name="Slide Number Placeholder 7"/>
          <p:cNvSpPr>
            <a:spLocks noGrp="1"/>
          </p:cNvSpPr>
          <p:nvPr>
            <p:ph type="sldNum" sz="quarter" idx="11"/>
          </p:nvPr>
        </p:nvSpPr>
        <p:spPr/>
        <p:txBody>
          <a:bodyPr/>
          <a:lstStyle/>
          <a:p>
            <a:fld id="{A9047F3C-7C0B-4E28-9ACD-D5B87E3F1D68}"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7B4B6-08A9-4023-9649-BB379CA99F70}" type="datetimeFigureOut">
              <a:rPr lang="en-IN" smtClean="0"/>
              <a:t>29-03-2024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047F3C-7C0B-4E28-9ACD-D5B87E3F1D6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F7B4B6-08A9-4023-9649-BB379CA99F70}"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A9047F3C-7C0B-4E28-9ACD-D5B87E3F1D6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47F7B4B6-08A9-4023-9649-BB379CA99F70}"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047F3C-7C0B-4E28-9ACD-D5B87E3F1D6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7F7B4B6-08A9-4023-9649-BB379CA99F70}" type="datetimeFigureOut">
              <a:rPr lang="en-IN" smtClean="0"/>
              <a:t>29-03-2024</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9047F3C-7C0B-4E28-9ACD-D5B87E3F1D68}"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amanpal-raya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ata-flair.training/blogs/tableau-bump-chart/"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s://data-flair.training/blogs/tableau-line-chart/"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help.tableau.com/current/pro/desktop/en-us/pareto.ht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youtube.com/watch?v=-QKaGzROFc8"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s://www.youtube.com/watch?v=baH_PPbk_mk"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help.tableau.com/current/pro/desktop/en-us/maps_mapsources_wms.htm"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7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ictionary.cambridge.org/dictionary/english/amount" TargetMode="External"/><Relationship Id="rId3" Type="http://schemas.openxmlformats.org/officeDocument/2006/relationships/hyperlink" Target="https://dictionary.cambridge.org/dictionary/english/show" TargetMode="External"/><Relationship Id="rId7" Type="http://schemas.openxmlformats.org/officeDocument/2006/relationships/hyperlink" Target="https://dictionary.cambridge.org/dictionary/english/curve" TargetMode="External"/><Relationship Id="rId2" Type="http://schemas.openxmlformats.org/officeDocument/2006/relationships/hyperlink" Target="https://dictionary.cambridge.org/dictionary/english/drawing" TargetMode="External"/><Relationship Id="rId1" Type="http://schemas.openxmlformats.org/officeDocument/2006/relationships/slideLayout" Target="../slideLayouts/slideLayout2.xml"/><Relationship Id="rId6" Type="http://schemas.openxmlformats.org/officeDocument/2006/relationships/hyperlink" Target="https://dictionary.cambridge.org/dictionary/english/line" TargetMode="External"/><Relationship Id="rId5" Type="http://schemas.openxmlformats.org/officeDocument/2006/relationships/hyperlink" Target="https://dictionary.cambridge.org/dictionary/english/simple" TargetMode="External"/><Relationship Id="rId4" Type="http://schemas.openxmlformats.org/officeDocument/2006/relationships/hyperlink" Target="https://dictionary.cambridge.org/dictionary/english/information" TargetMode="External"/><Relationship Id="rId9" Type="http://schemas.openxmlformats.org/officeDocument/2006/relationships/hyperlink" Target="https://www.tableau.com/learn/whitepapers/which-type-chart-or-graph-right-for-you-ungate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2348880"/>
            <a:ext cx="7406640" cy="1472184"/>
          </a:xfrm>
        </p:spPr>
        <p:txBody>
          <a:bodyPr>
            <a:normAutofit fontScale="90000"/>
          </a:bodyPr>
          <a:lstStyle/>
          <a:p>
            <a:r>
              <a:rPr lang="en-IN" dirty="0" smtClean="0"/>
              <a:t>UNIT 4</a:t>
            </a:r>
            <a:br>
              <a:rPr lang="en-IN" dirty="0" smtClean="0"/>
            </a:br>
            <a:r>
              <a:rPr lang="en-IN" dirty="0" smtClean="0"/>
              <a:t>CHART TYPES AND THEIR USAGE IN TABLEAU</a:t>
            </a:r>
            <a:endParaRPr lang="en-IN" dirty="0"/>
          </a:p>
        </p:txBody>
      </p:sp>
      <p:sp>
        <p:nvSpPr>
          <p:cNvPr id="3" name="Subtitle 2"/>
          <p:cNvSpPr>
            <a:spLocks noGrp="1"/>
          </p:cNvSpPr>
          <p:nvPr>
            <p:ph type="subTitle" idx="1"/>
          </p:nvPr>
        </p:nvSpPr>
        <p:spPr>
          <a:xfrm>
            <a:off x="1403648" y="4077072"/>
            <a:ext cx="7128792" cy="2328664"/>
          </a:xfrm>
        </p:spPr>
        <p:txBody>
          <a:bodyPr/>
          <a:lstStyle/>
          <a:p>
            <a:r>
              <a:rPr lang="en-IN" dirty="0" smtClean="0"/>
              <a:t>By: </a:t>
            </a:r>
            <a:r>
              <a:rPr lang="en-IN" dirty="0" err="1" smtClean="0"/>
              <a:t>Amanpal</a:t>
            </a:r>
            <a:r>
              <a:rPr lang="en-IN" dirty="0" smtClean="0"/>
              <a:t> Singh</a:t>
            </a:r>
          </a:p>
          <a:p>
            <a:r>
              <a:rPr lang="en-IN" dirty="0" smtClean="0"/>
              <a:t>Assistant </a:t>
            </a:r>
            <a:r>
              <a:rPr lang="en-IN" dirty="0" err="1" smtClean="0"/>
              <a:t>Progessor</a:t>
            </a:r>
            <a:endParaRPr lang="en-IN" dirty="0" smtClean="0"/>
          </a:p>
          <a:p>
            <a:r>
              <a:rPr lang="en-IN" dirty="0" smtClean="0"/>
              <a:t>LPU, </a:t>
            </a:r>
            <a:r>
              <a:rPr lang="en-IN" dirty="0" err="1" smtClean="0"/>
              <a:t>Phagwara</a:t>
            </a:r>
            <a:endParaRPr lang="en-IN" dirty="0" smtClean="0"/>
          </a:p>
          <a:p>
            <a:r>
              <a:rPr lang="en-IN" dirty="0">
                <a:hlinkClick r:id="rId2"/>
              </a:rPr>
              <a:t>https://www.linkedin.com/in/amanpal-rayat</a:t>
            </a:r>
            <a:r>
              <a:rPr lang="en-IN" dirty="0" smtClean="0">
                <a:hlinkClick r:id="rId2"/>
              </a:rPr>
              <a:t>/</a:t>
            </a:r>
            <a:r>
              <a:rPr lang="en-IN" dirty="0" smtClean="0"/>
              <a:t> </a:t>
            </a:r>
            <a:endParaRPr lang="en-IN" dirty="0"/>
          </a:p>
        </p:txBody>
      </p:sp>
    </p:spTree>
    <p:extLst>
      <p:ext uri="{BB962C8B-B14F-4D97-AF65-F5344CB8AC3E}">
        <p14:creationId xmlns:p14="http://schemas.microsoft.com/office/powerpoint/2010/main" val="760939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2.2 </a:t>
            </a:r>
            <a:r>
              <a:rPr lang="en-US" dirty="0"/>
              <a:t>Line charts </a:t>
            </a:r>
            <a:endParaRPr lang="en-IN" dirty="0"/>
          </a:p>
        </p:txBody>
      </p:sp>
      <p:sp>
        <p:nvSpPr>
          <p:cNvPr id="3" name="Content Placeholder 2"/>
          <p:cNvSpPr>
            <a:spLocks noGrp="1"/>
          </p:cNvSpPr>
          <p:nvPr>
            <p:ph idx="1"/>
          </p:nvPr>
        </p:nvSpPr>
        <p:spPr>
          <a:xfrm>
            <a:off x="457200" y="1600200"/>
            <a:ext cx="4114800" cy="4525963"/>
          </a:xfrm>
        </p:spPr>
        <p:txBody>
          <a:bodyPr>
            <a:normAutofit/>
          </a:bodyPr>
          <a:lstStyle/>
          <a:p>
            <a:pPr algn="just"/>
            <a:r>
              <a:rPr lang="en-US" sz="2800" dirty="0"/>
              <a:t>Line charts connect individual data points in a view. </a:t>
            </a:r>
            <a:endParaRPr lang="en-US" sz="2800" dirty="0" smtClean="0"/>
          </a:p>
          <a:p>
            <a:pPr algn="just"/>
            <a:r>
              <a:rPr lang="en-US" sz="2800" dirty="0" smtClean="0"/>
              <a:t>They </a:t>
            </a:r>
            <a:r>
              <a:rPr lang="en-US" sz="2800" dirty="0"/>
              <a:t>provide a simple way to visualize a sequence of values and are useful when you want to see trends over time, or to forecast future </a:t>
            </a:r>
            <a:r>
              <a:rPr lang="en-US" sz="2800" dirty="0" smtClean="0"/>
              <a:t>values.</a:t>
            </a:r>
          </a:p>
          <a:p>
            <a:pPr algn="just"/>
            <a:endParaRPr lang="en-IN" sz="2800" dirty="0"/>
          </a:p>
        </p:txBody>
      </p:sp>
      <p:pic>
        <p:nvPicPr>
          <p:cNvPr id="4" name="Picture 2" descr="https://help.tableau.com/current/pro/desktop/en-us/Img/line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556792"/>
            <a:ext cx="4355455" cy="41764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813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solidFill>
              <a:schemeClr val="tx1"/>
            </a:solidFill>
            <a:miter lim="800000"/>
            <a:headEnd/>
            <a:tailEnd/>
          </a:ln>
          <a:effectLst/>
        </p:spPr>
        <p:txBody>
          <a:bodyPr/>
          <a:lstStyle/>
          <a:p>
            <a:r>
              <a:rPr lang="en-IN" dirty="0" smtClean="0"/>
              <a:t>2.3 </a:t>
            </a:r>
            <a:r>
              <a:rPr lang="en-IN" dirty="0"/>
              <a:t>Scatterplots</a:t>
            </a:r>
          </a:p>
        </p:txBody>
      </p:sp>
      <p:sp>
        <p:nvSpPr>
          <p:cNvPr id="5" name="Content Placeholder 2"/>
          <p:cNvSpPr txBox="1">
            <a:spLocks/>
          </p:cNvSpPr>
          <p:nvPr/>
        </p:nvSpPr>
        <p:spPr>
          <a:xfrm>
            <a:off x="107504" y="1556792"/>
            <a:ext cx="2520280" cy="51845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800" dirty="0" smtClean="0"/>
              <a:t>By placing at least one measure on the </a:t>
            </a:r>
            <a:r>
              <a:rPr lang="en-US" sz="1800" b="1" dirty="0" smtClean="0"/>
              <a:t>Columns</a:t>
            </a:r>
            <a:r>
              <a:rPr lang="en-US" sz="1800" dirty="0" smtClean="0"/>
              <a:t> shelf and at least one measure on the </a:t>
            </a:r>
            <a:r>
              <a:rPr lang="en-US" sz="1800" b="1" dirty="0" smtClean="0"/>
              <a:t>Rows</a:t>
            </a:r>
            <a:r>
              <a:rPr lang="en-US" sz="1800" dirty="0" smtClean="0"/>
              <a:t> shelf. </a:t>
            </a:r>
          </a:p>
          <a:p>
            <a:pPr algn="just"/>
            <a:r>
              <a:rPr lang="en-US" sz="1800" dirty="0" smtClean="0"/>
              <a:t>If these shelves contain both dimensions and measures, Tableau places the measures as the innermost fields which means that measures are always to the right of any dimensions that you have also placed on these shelves. </a:t>
            </a:r>
            <a:endParaRPr lang="en-IN"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3675" y="1279040"/>
            <a:ext cx="6354763" cy="5581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239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Scatterplots analytics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484784"/>
            <a:ext cx="4622032" cy="25202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710" y="2980045"/>
            <a:ext cx="4396893" cy="38677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652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IN" dirty="0" smtClean="0"/>
              <a:t>2.4 </a:t>
            </a:r>
            <a:r>
              <a:rPr lang="en-IN" dirty="0"/>
              <a:t>Heat maps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9845344"/>
              </p:ext>
            </p:extLst>
          </p:nvPr>
        </p:nvGraphicFramePr>
        <p:xfrm>
          <a:off x="5604438" y="4221088"/>
          <a:ext cx="3432058" cy="2535876"/>
        </p:xfrm>
        <a:graphic>
          <a:graphicData uri="http://schemas.openxmlformats.org/drawingml/2006/table">
            <a:tbl>
              <a:tblPr/>
              <a:tblGrid>
                <a:gridCol w="965277"/>
                <a:gridCol w="2466781"/>
              </a:tblGrid>
              <a:tr h="174983">
                <a:tc>
                  <a:txBody>
                    <a:bodyPr/>
                    <a:lstStyle/>
                    <a:p>
                      <a:pPr algn="l" fontAlgn="t"/>
                      <a:r>
                        <a:rPr lang="en-IN" sz="1800" b="1" dirty="0">
                          <a:effectLst/>
                          <a:latin typeface="Merriweather"/>
                        </a:rPr>
                        <a:t>Mark type</a:t>
                      </a:r>
                      <a:r>
                        <a:rPr lang="en-IN" sz="1800" b="0" dirty="0">
                          <a:effectLst/>
                          <a:latin typeface="Merriweather"/>
                        </a:rPr>
                        <a:t>:</a:t>
                      </a:r>
                    </a:p>
                  </a:txBody>
                  <a:tcPr marL="56886" marR="56886" marT="56886" marB="56886">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BEBEB"/>
                    </a:solidFill>
                  </a:tcPr>
                </a:tc>
                <a:tc>
                  <a:txBody>
                    <a:bodyPr/>
                    <a:lstStyle/>
                    <a:p>
                      <a:pPr algn="l" fontAlgn="t"/>
                      <a:r>
                        <a:rPr lang="en-IN" sz="1800" b="0" dirty="0">
                          <a:effectLst/>
                          <a:latin typeface="Merriweather"/>
                        </a:rPr>
                        <a:t>Density</a:t>
                      </a:r>
                    </a:p>
                  </a:txBody>
                  <a:tcPr marL="56886" marR="56886" marT="56886" marB="56886">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BEBEB"/>
                    </a:solidFill>
                  </a:tcPr>
                </a:tc>
              </a:tr>
              <a:tr h="659877">
                <a:tc>
                  <a:txBody>
                    <a:bodyPr/>
                    <a:lstStyle/>
                    <a:p>
                      <a:pPr algn="l" fontAlgn="t"/>
                      <a:r>
                        <a:rPr lang="en-IN" sz="1800" b="1">
                          <a:effectLst/>
                          <a:latin typeface="Merriweather"/>
                        </a:rPr>
                        <a:t>Rows and Columns</a:t>
                      </a:r>
                      <a:r>
                        <a:rPr lang="en-IN" sz="1800" b="0">
                          <a:effectLst/>
                          <a:latin typeface="Merriweather"/>
                        </a:rPr>
                        <a:t>:</a:t>
                      </a:r>
                    </a:p>
                  </a:txBody>
                  <a:tcPr marL="56886" marR="56886" marT="56886" marB="56886">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BEBEB"/>
                    </a:solidFill>
                  </a:tcPr>
                </a:tc>
                <a:tc>
                  <a:txBody>
                    <a:bodyPr/>
                    <a:lstStyle/>
                    <a:p>
                      <a:pPr algn="l" fontAlgn="t"/>
                      <a:r>
                        <a:rPr lang="en-US" sz="1800" b="0">
                          <a:effectLst/>
                          <a:latin typeface="Merriweather"/>
                        </a:rPr>
                        <a:t>At least one continuous measure, and at least one measure or dimension</a:t>
                      </a:r>
                    </a:p>
                  </a:txBody>
                  <a:tcPr marL="56886" marR="56886" marT="56886" marB="56886">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BEBEB"/>
                    </a:solidFill>
                  </a:tcPr>
                </a:tc>
              </a:tr>
              <a:tr h="386824">
                <a:tc>
                  <a:txBody>
                    <a:bodyPr/>
                    <a:lstStyle/>
                    <a:p>
                      <a:pPr algn="l" fontAlgn="t"/>
                      <a:r>
                        <a:rPr lang="en-IN" sz="1800" b="1">
                          <a:effectLst/>
                          <a:latin typeface="Merriweather"/>
                        </a:rPr>
                        <a:t>Marks card</a:t>
                      </a:r>
                      <a:r>
                        <a:rPr lang="en-IN" sz="1800" b="0">
                          <a:effectLst/>
                          <a:latin typeface="Merriweather"/>
                        </a:rPr>
                        <a:t>:</a:t>
                      </a:r>
                    </a:p>
                  </a:txBody>
                  <a:tcPr marL="56886" marR="56886" marT="56886" marB="56886">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BEBEB"/>
                    </a:solidFill>
                  </a:tcPr>
                </a:tc>
                <a:tc>
                  <a:txBody>
                    <a:bodyPr/>
                    <a:lstStyle/>
                    <a:p>
                      <a:pPr algn="l" fontAlgn="t"/>
                      <a:r>
                        <a:rPr lang="en-US" sz="1800" b="0" dirty="0">
                          <a:effectLst/>
                          <a:latin typeface="Merriweather"/>
                        </a:rPr>
                        <a:t>At least one continuous measure</a:t>
                      </a:r>
                    </a:p>
                  </a:txBody>
                  <a:tcPr marL="56886" marR="56886" marT="56886" marB="56886">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BEBEB"/>
                    </a:solidFill>
                  </a:tcPr>
                </a:tc>
              </a:tr>
            </a:tbl>
          </a:graphicData>
        </a:graphic>
      </p:graphicFrame>
      <p:sp>
        <p:nvSpPr>
          <p:cNvPr id="6" name="Content Placeholder 2"/>
          <p:cNvSpPr txBox="1">
            <a:spLocks/>
          </p:cNvSpPr>
          <p:nvPr/>
        </p:nvSpPr>
        <p:spPr>
          <a:xfrm>
            <a:off x="107504" y="1268760"/>
            <a:ext cx="5232068" cy="53285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00" dirty="0" smtClean="0"/>
              <a:t>Use density chart to visualize patterns or trends in dense data with many overlapping marks. </a:t>
            </a:r>
          </a:p>
          <a:p>
            <a:pPr algn="just"/>
            <a:r>
              <a:rPr lang="en-US" sz="2200" dirty="0" smtClean="0"/>
              <a:t>Tableau does this by grouping overlaying marks, and color-coding them based on the number of marks in the group.</a:t>
            </a:r>
          </a:p>
          <a:p>
            <a:pPr algn="just"/>
            <a:r>
              <a:rPr lang="en-US" sz="2200" dirty="0" smtClean="0"/>
              <a:t>Density maps help you identify locations with greater or fewer numbers of data points.</a:t>
            </a:r>
          </a:p>
          <a:p>
            <a:pPr algn="just"/>
            <a:r>
              <a:rPr lang="en-US" sz="2200" dirty="0" smtClean="0"/>
              <a:t>You can create a chart using the density mark by placing at </a:t>
            </a:r>
            <a:r>
              <a:rPr lang="en-US" sz="2200" dirty="0" smtClean="0">
                <a:effectLst>
                  <a:outerShdw blurRad="38100" dist="38100" dir="2700000" algn="tl">
                    <a:srgbClr val="000000">
                      <a:alpha val="43137"/>
                    </a:srgbClr>
                  </a:outerShdw>
                </a:effectLst>
              </a:rPr>
              <a:t>least one continuous measure </a:t>
            </a:r>
            <a:r>
              <a:rPr lang="en-US" sz="2200" dirty="0" smtClean="0"/>
              <a:t>on the Columns shelf, and at </a:t>
            </a:r>
            <a:r>
              <a:rPr lang="en-US" sz="2200" dirty="0" smtClean="0">
                <a:effectLst>
                  <a:outerShdw blurRad="38100" dist="38100" dir="2700000" algn="tl">
                    <a:srgbClr val="000000">
                      <a:alpha val="43137"/>
                    </a:srgbClr>
                  </a:outerShdw>
                </a:effectLst>
              </a:rPr>
              <a:t>least one dimension or measure</a:t>
            </a:r>
            <a:r>
              <a:rPr lang="en-US" sz="2200" dirty="0" smtClean="0"/>
              <a:t> on the Rows shelf (or vice versa), and then adding a field to the Marks card.</a:t>
            </a:r>
            <a:br>
              <a:rPr lang="en-US" sz="2200" dirty="0" smtClean="0"/>
            </a:br>
            <a:endParaRPr lang="en-IN" sz="2200" dirty="0"/>
          </a:p>
        </p:txBody>
      </p:sp>
    </p:spTree>
    <p:extLst>
      <p:ext uri="{BB962C8B-B14F-4D97-AF65-F5344CB8AC3E}">
        <p14:creationId xmlns:p14="http://schemas.microsoft.com/office/powerpoint/2010/main" val="3254021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268760"/>
            <a:ext cx="6120680" cy="55098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883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2.5 Histograms</a:t>
            </a:r>
            <a:endParaRPr lang="en-IN" dirty="0"/>
          </a:p>
        </p:txBody>
      </p:sp>
      <p:sp>
        <p:nvSpPr>
          <p:cNvPr id="5" name="Content Placeholder 2"/>
          <p:cNvSpPr>
            <a:spLocks noGrp="1"/>
          </p:cNvSpPr>
          <p:nvPr>
            <p:ph idx="1"/>
          </p:nvPr>
        </p:nvSpPr>
        <p:spPr>
          <a:xfrm>
            <a:off x="457200" y="1124744"/>
            <a:ext cx="8291264" cy="5001419"/>
          </a:xfrm>
        </p:spPr>
        <p:txBody>
          <a:bodyPr>
            <a:noAutofit/>
          </a:bodyPr>
          <a:lstStyle/>
          <a:p>
            <a:pPr algn="just"/>
            <a:r>
              <a:rPr lang="en-US" sz="2500" dirty="0"/>
              <a:t>A histogram is a chart that displays the shape of a </a:t>
            </a:r>
            <a:r>
              <a:rPr lang="en-US" sz="2500" dirty="0">
                <a:effectLst>
                  <a:outerShdw blurRad="38100" dist="38100" dir="2700000" algn="tl">
                    <a:srgbClr val="000000">
                      <a:alpha val="43137"/>
                    </a:srgbClr>
                  </a:outerShdw>
                </a:effectLst>
              </a:rPr>
              <a:t>distribution</a:t>
            </a:r>
            <a:r>
              <a:rPr lang="en-US" sz="2500" dirty="0"/>
              <a:t>. </a:t>
            </a:r>
            <a:endParaRPr lang="en-US" sz="2500" dirty="0" smtClean="0"/>
          </a:p>
          <a:p>
            <a:pPr algn="just"/>
            <a:r>
              <a:rPr lang="en-US" sz="2500" dirty="0" smtClean="0"/>
              <a:t>A </a:t>
            </a:r>
            <a:r>
              <a:rPr lang="en-US" sz="2500" dirty="0"/>
              <a:t>histogram looks like a bar chart but groups values for a continuous measure into ranges, or bins</a:t>
            </a:r>
            <a:r>
              <a:rPr lang="en-US" sz="2500" dirty="0" smtClean="0"/>
              <a:t>.</a:t>
            </a:r>
          </a:p>
          <a:p>
            <a:pPr algn="just"/>
            <a:r>
              <a:rPr lang="en-US" sz="2800" dirty="0"/>
              <a:t>A histogram is a graph that shows the frequency of numerical data using rectangles. </a:t>
            </a:r>
            <a:endParaRPr lang="en-US" sz="2800" dirty="0" smtClean="0"/>
          </a:p>
          <a:p>
            <a:pPr algn="just"/>
            <a:r>
              <a:rPr lang="en-US" sz="2800" dirty="0" smtClean="0"/>
              <a:t>The </a:t>
            </a:r>
            <a:r>
              <a:rPr lang="en-US" sz="2800" dirty="0"/>
              <a:t>height of a rectangle (the vertical axis) represents the distribution frequency of a variable (the amount, or how often that variable appears).</a:t>
            </a:r>
            <a:endParaRPr lang="en-IN" sz="2500" dirty="0"/>
          </a:p>
        </p:txBody>
      </p:sp>
    </p:spTree>
    <p:extLst>
      <p:ext uri="{BB962C8B-B14F-4D97-AF65-F5344CB8AC3E}">
        <p14:creationId xmlns:p14="http://schemas.microsoft.com/office/powerpoint/2010/main" val="807699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649" y="764704"/>
            <a:ext cx="4890831" cy="56045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1" y="980728"/>
            <a:ext cx="3629203" cy="20162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4958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628800"/>
            <a:ext cx="8585369" cy="41764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707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2.6 Maps</a:t>
            </a:r>
          </a:p>
        </p:txBody>
      </p:sp>
      <p:sp>
        <p:nvSpPr>
          <p:cNvPr id="3" name="Content Placeholder 2"/>
          <p:cNvSpPr>
            <a:spLocks noGrp="1"/>
          </p:cNvSpPr>
          <p:nvPr>
            <p:ph idx="1"/>
          </p:nvPr>
        </p:nvSpPr>
        <p:spPr/>
        <p:txBody>
          <a:bodyPr/>
          <a:lstStyle/>
          <a:p>
            <a:r>
              <a:rPr lang="en-IN" dirty="0" smtClean="0"/>
              <a:t>Create hierarchy </a:t>
            </a:r>
          </a:p>
          <a:p>
            <a:pPr marL="0" indent="0">
              <a:buNone/>
            </a:pPr>
            <a:r>
              <a:rPr lang="en-IN" dirty="0"/>
              <a:t>	</a:t>
            </a:r>
            <a:r>
              <a:rPr lang="en-IN" dirty="0" smtClean="0"/>
              <a:t>&gt; double click states</a:t>
            </a:r>
          </a:p>
          <a:p>
            <a:pPr marL="0" indent="0">
              <a:buNone/>
            </a:pPr>
            <a:r>
              <a:rPr lang="en-IN" dirty="0"/>
              <a:t>	</a:t>
            </a:r>
            <a:r>
              <a:rPr lang="en-IN" dirty="0" smtClean="0"/>
              <a:t>&gt; Under Marks card</a:t>
            </a:r>
          </a:p>
          <a:p>
            <a:pPr marL="0" indent="0">
              <a:buNone/>
            </a:pPr>
            <a:r>
              <a:rPr lang="en-IN" dirty="0"/>
              <a:t>	</a:t>
            </a:r>
            <a:r>
              <a:rPr lang="en-IN" dirty="0" smtClean="0"/>
              <a:t>&gt;select Map</a:t>
            </a:r>
          </a:p>
          <a:p>
            <a:pPr marL="0" indent="0">
              <a:buNone/>
            </a:pPr>
            <a:r>
              <a:rPr lang="en-IN" dirty="0"/>
              <a:t>	</a:t>
            </a:r>
            <a:r>
              <a:rPr lang="en-IN" dirty="0" smtClean="0"/>
              <a:t>&gt; Drag region to colour</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484784"/>
            <a:ext cx="1962150" cy="3362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1351434"/>
            <a:ext cx="1495425" cy="3495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487284"/>
            <a:ext cx="3533775" cy="2343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485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Maps </a:t>
            </a:r>
            <a:r>
              <a:rPr lang="en-IN" dirty="0" err="1" smtClean="0"/>
              <a:t>contd</a:t>
            </a:r>
            <a:r>
              <a:rPr lang="en-IN" dirty="0" smtClean="0"/>
              <a:t>…</a:t>
            </a:r>
            <a:endParaRPr lang="en-IN" dirty="0"/>
          </a:p>
        </p:txBody>
      </p:sp>
      <p:sp>
        <p:nvSpPr>
          <p:cNvPr id="3" name="Content Placeholder 2"/>
          <p:cNvSpPr>
            <a:spLocks noGrp="1"/>
          </p:cNvSpPr>
          <p:nvPr>
            <p:ph idx="1"/>
          </p:nvPr>
        </p:nvSpPr>
        <p:spPr/>
        <p:txBody>
          <a:bodyPr>
            <a:normAutofit lnSpcReduction="10000"/>
          </a:bodyPr>
          <a:lstStyle/>
          <a:p>
            <a:pPr algn="just"/>
            <a:r>
              <a:rPr lang="en-US" dirty="0"/>
              <a:t>Maps are a no-brainer for visualizing any kind of location information, whether it’s postal codes, state abbreviations, country names, or your own custom geocoding. </a:t>
            </a:r>
            <a:endParaRPr lang="en-US" dirty="0" smtClean="0"/>
          </a:p>
          <a:p>
            <a:pPr algn="just"/>
            <a:r>
              <a:rPr lang="en-US" dirty="0" smtClean="0"/>
              <a:t>If </a:t>
            </a:r>
            <a:r>
              <a:rPr lang="en-US" dirty="0"/>
              <a:t>you have geographic information associated with your data, maps are a simple and compelling way to show how location correlates with trends in your data</a:t>
            </a:r>
            <a:endParaRPr lang="en-IN" dirty="0"/>
          </a:p>
        </p:txBody>
      </p:sp>
    </p:spTree>
    <p:extLst>
      <p:ext uri="{BB962C8B-B14F-4D97-AF65-F5344CB8AC3E}">
        <p14:creationId xmlns:p14="http://schemas.microsoft.com/office/powerpoint/2010/main" val="1907793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endParaRPr lang="en-IN"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pPr marL="514350" indent="-514350" algn="just">
              <a:buFont typeface="+mj-lt"/>
              <a:buAutoNum type="arabicPeriod"/>
            </a:pPr>
            <a:r>
              <a:rPr lang="en-IN" dirty="0" smtClean="0"/>
              <a:t>Defining data and their different visualization ways.</a:t>
            </a:r>
          </a:p>
          <a:p>
            <a:pPr marL="514350" indent="-514350" algn="just">
              <a:buFont typeface="+mj-lt"/>
              <a:buAutoNum type="arabicPeriod"/>
            </a:pPr>
            <a:r>
              <a:rPr lang="en-IN" dirty="0" smtClean="0"/>
              <a:t>Building various charts: Visualizing data using Bar Chart, Lines Charts, Scatterplots, Heat maps, Histograms, Maps, Dual Axis Charts ,Pie Charts.</a:t>
            </a:r>
          </a:p>
          <a:p>
            <a:pPr marL="514350" indent="-514350" algn="just">
              <a:buFont typeface="+mj-lt"/>
              <a:buAutoNum type="arabicPeriod"/>
            </a:pPr>
            <a:r>
              <a:rPr lang="en-IN" dirty="0" smtClean="0"/>
              <a:t>Visualization data with advanced analytics Polygon Maps, Bump Charts, Control charts, Funnel charts, Pareto charts, Waterfall charts.</a:t>
            </a:r>
          </a:p>
          <a:p>
            <a:pPr marL="514350" indent="-514350" algn="just">
              <a:buFont typeface="+mj-lt"/>
              <a:buAutoNum type="arabicPeriod"/>
            </a:pPr>
            <a:r>
              <a:rPr lang="en-IN" dirty="0" smtClean="0"/>
              <a:t>Usage and filtration of data with charts, Visualizing categorical data, Visualizing time series data, Visualizing multiple variables, Visualizing geospatial data, </a:t>
            </a:r>
            <a:r>
              <a:rPr lang="en-IN" dirty="0" err="1" smtClean="0"/>
              <a:t>Mapbox</a:t>
            </a:r>
            <a:r>
              <a:rPr lang="en-IN" dirty="0" smtClean="0"/>
              <a:t> integrations.</a:t>
            </a:r>
          </a:p>
          <a:p>
            <a:pPr marL="514350" indent="-514350" algn="just">
              <a:buFont typeface="+mj-lt"/>
              <a:buAutoNum type="arabicPeriod"/>
            </a:pPr>
            <a:r>
              <a:rPr lang="en-IN" dirty="0" smtClean="0"/>
              <a:t> Web Mapping Services, Background Images.</a:t>
            </a:r>
            <a:endParaRPr lang="en-IN" dirty="0"/>
          </a:p>
        </p:txBody>
      </p:sp>
    </p:spTree>
    <p:extLst>
      <p:ext uri="{BB962C8B-B14F-4D97-AF65-F5344CB8AC3E}">
        <p14:creationId xmlns:p14="http://schemas.microsoft.com/office/powerpoint/2010/main" val="2216790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2.7 </a:t>
            </a:r>
            <a:r>
              <a:rPr lang="en-IN" dirty="0" smtClean="0"/>
              <a:t> </a:t>
            </a:r>
            <a:r>
              <a:rPr lang="en-IN" dirty="0"/>
              <a:t>Dual Axis </a:t>
            </a:r>
            <a:r>
              <a:rPr lang="en-IN" dirty="0" smtClean="0"/>
              <a:t>Charts</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dirty="0"/>
              <a:t>There are several different ways to compare multiple measures in a single view. You can</a:t>
            </a:r>
            <a:r>
              <a:rPr lang="en-US" dirty="0" smtClean="0"/>
              <a:t>:</a:t>
            </a:r>
          </a:p>
          <a:p>
            <a:pPr marL="0" indent="0" algn="just">
              <a:buNone/>
            </a:pPr>
            <a:endParaRPr lang="en-US" dirty="0"/>
          </a:p>
          <a:p>
            <a:pPr marL="514350" indent="-514350" algn="just">
              <a:buFont typeface="+mj-lt"/>
              <a:buAutoNum type="arabicPeriod"/>
            </a:pPr>
            <a:r>
              <a:rPr lang="en-US" dirty="0"/>
              <a:t>Create individual axes for each measure.</a:t>
            </a:r>
          </a:p>
          <a:p>
            <a:pPr marL="514350" indent="-514350" algn="just">
              <a:buFont typeface="+mj-lt"/>
              <a:buAutoNum type="arabicPeriod"/>
            </a:pPr>
            <a:r>
              <a:rPr lang="en-US" dirty="0"/>
              <a:t>Blend two measures to share an axis.</a:t>
            </a:r>
          </a:p>
          <a:p>
            <a:pPr marL="0" indent="0" algn="just">
              <a:buNone/>
            </a:pPr>
            <a:r>
              <a:rPr lang="en-US" dirty="0"/>
              <a:t>Add dual axes where there are two independent axes layered in the same pane.</a:t>
            </a:r>
          </a:p>
          <a:p>
            <a:pPr algn="just"/>
            <a:endParaRPr lang="en-IN" dirty="0"/>
          </a:p>
        </p:txBody>
      </p:sp>
    </p:spTree>
    <p:extLst>
      <p:ext uri="{BB962C8B-B14F-4D97-AF65-F5344CB8AC3E}">
        <p14:creationId xmlns:p14="http://schemas.microsoft.com/office/powerpoint/2010/main" val="1861797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28800"/>
            <a:ext cx="5760640" cy="50851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677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2.7.1 Create </a:t>
            </a:r>
            <a:r>
              <a:rPr lang="en-US" dirty="0"/>
              <a:t>individual axes for each measure</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76666"/>
            <a:ext cx="3200400" cy="48326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59" y="1476667"/>
            <a:ext cx="4790703" cy="48326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250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2.7.2 </a:t>
            </a:r>
            <a:r>
              <a:rPr lang="en-US" dirty="0"/>
              <a:t>Blend two measures to share an axis</a:t>
            </a:r>
            <a:r>
              <a:rPr lang="en-US" dirty="0" smtClean="0"/>
              <a:t>.</a:t>
            </a:r>
            <a:endParaRPr lang="en-IN"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43098" y="1600200"/>
            <a:ext cx="3695804" cy="4525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665595"/>
            <a:ext cx="4392488" cy="50461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394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Compare two measures using dual </a:t>
            </a:r>
            <a:r>
              <a:rPr lang="en-US" dirty="0" smtClean="0"/>
              <a:t>axes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10454"/>
            <a:ext cx="7467600" cy="3305455"/>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3055003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2.8  </a:t>
            </a:r>
            <a:r>
              <a:rPr lang="en-IN" dirty="0" smtClean="0"/>
              <a:t>Pie Charts</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56792"/>
            <a:ext cx="6459537" cy="3314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546386"/>
            <a:ext cx="2952750" cy="327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2416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3</a:t>
            </a:r>
            <a:r>
              <a:rPr lang="en-IN" dirty="0"/>
              <a:t>. Visualization data with advanced </a:t>
            </a:r>
            <a:r>
              <a:rPr lang="en-IN" dirty="0" smtClean="0"/>
              <a:t>analytics</a:t>
            </a:r>
            <a:endParaRPr lang="en-IN" dirty="0"/>
          </a:p>
        </p:txBody>
      </p:sp>
      <p:sp>
        <p:nvSpPr>
          <p:cNvPr id="3" name="Content Placeholder 2"/>
          <p:cNvSpPr>
            <a:spLocks noGrp="1"/>
          </p:cNvSpPr>
          <p:nvPr>
            <p:ph idx="1"/>
          </p:nvPr>
        </p:nvSpPr>
        <p:spPr/>
        <p:txBody>
          <a:bodyPr/>
          <a:lstStyle/>
          <a:p>
            <a:r>
              <a:rPr lang="en-IN" dirty="0"/>
              <a:t>Polygon </a:t>
            </a:r>
            <a:r>
              <a:rPr lang="en-IN" dirty="0" smtClean="0"/>
              <a:t>Maps</a:t>
            </a:r>
          </a:p>
          <a:p>
            <a:r>
              <a:rPr lang="en-IN" dirty="0" smtClean="0"/>
              <a:t>Bump Charts</a:t>
            </a:r>
          </a:p>
          <a:p>
            <a:r>
              <a:rPr lang="en-IN" dirty="0" smtClean="0"/>
              <a:t>Control charts</a:t>
            </a:r>
          </a:p>
          <a:p>
            <a:r>
              <a:rPr lang="en-IN" dirty="0" smtClean="0"/>
              <a:t>Funnel charts</a:t>
            </a:r>
          </a:p>
          <a:p>
            <a:r>
              <a:rPr lang="en-IN" dirty="0" smtClean="0"/>
              <a:t>Pareto charts</a:t>
            </a:r>
          </a:p>
          <a:p>
            <a:r>
              <a:rPr lang="en-IN" dirty="0" smtClean="0"/>
              <a:t>Waterfall charts</a:t>
            </a:r>
            <a:endParaRPr lang="en-IN" dirty="0"/>
          </a:p>
          <a:p>
            <a:endParaRPr lang="en-IN" dirty="0"/>
          </a:p>
        </p:txBody>
      </p:sp>
    </p:spTree>
    <p:extLst>
      <p:ext uri="{BB962C8B-B14F-4D97-AF65-F5344CB8AC3E}">
        <p14:creationId xmlns:p14="http://schemas.microsoft.com/office/powerpoint/2010/main" val="38342113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3.1 </a:t>
            </a:r>
            <a:r>
              <a:rPr lang="en-IN" dirty="0"/>
              <a:t>Polygon </a:t>
            </a:r>
            <a:r>
              <a:rPr lang="en-IN" dirty="0" smtClean="0"/>
              <a:t>Maps</a:t>
            </a:r>
            <a:endParaRPr lang="en-IN"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llows </a:t>
            </a:r>
            <a:r>
              <a:rPr lang="en-US" dirty="0"/>
              <a:t>you to map custom shapes</a:t>
            </a:r>
            <a:r>
              <a:rPr lang="en-US" dirty="0" smtClean="0"/>
              <a:t>.</a:t>
            </a:r>
          </a:p>
          <a:p>
            <a:pPr algn="just"/>
            <a:r>
              <a:rPr lang="en-US" dirty="0"/>
              <a:t>c</a:t>
            </a:r>
            <a:r>
              <a:rPr lang="en-US" dirty="0" smtClean="0"/>
              <a:t>reated </a:t>
            </a:r>
            <a:r>
              <a:rPr lang="en-US" dirty="0"/>
              <a:t>by looking up the coordinates of the shape you want to draw, and then connecting the dots by drawing a path between them</a:t>
            </a:r>
            <a:r>
              <a:rPr lang="en-US" dirty="0" smtClean="0"/>
              <a:t>.</a:t>
            </a:r>
          </a:p>
          <a:p>
            <a:pPr algn="just"/>
            <a:r>
              <a:rPr lang="en-US" dirty="0"/>
              <a:t>The main difference between a polygon map and a path map is that you “close the loop” around the </a:t>
            </a:r>
            <a:r>
              <a:rPr lang="en-US" dirty="0" smtClean="0"/>
              <a:t>dots.</a:t>
            </a:r>
          </a:p>
          <a:p>
            <a:pPr algn="just"/>
            <a:r>
              <a:rPr lang="en-US" dirty="0"/>
              <a:t>A polygon map represents geographic areas using colored polygons such as counties, </a:t>
            </a:r>
            <a:r>
              <a:rPr lang="en-US" dirty="0" smtClean="0"/>
              <a:t>states.</a:t>
            </a:r>
            <a:endParaRPr lang="en-IN" dirty="0"/>
          </a:p>
        </p:txBody>
      </p:sp>
    </p:spTree>
    <p:extLst>
      <p:ext uri="{BB962C8B-B14F-4D97-AF65-F5344CB8AC3E}">
        <p14:creationId xmlns:p14="http://schemas.microsoft.com/office/powerpoint/2010/main" val="2925215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88840"/>
            <a:ext cx="6840537"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597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3.2 </a:t>
            </a:r>
            <a:r>
              <a:rPr lang="en-IN" dirty="0"/>
              <a:t>Bump </a:t>
            </a:r>
            <a:r>
              <a:rPr lang="en-IN" dirty="0" smtClean="0"/>
              <a:t>Charts</a:t>
            </a:r>
            <a:endParaRPr lang="en-IN" dirty="0"/>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bump chart</a:t>
            </a:r>
            <a:r>
              <a:rPr lang="en-US" dirty="0"/>
              <a:t> is used to show the progression of value or dimension with respect to another dimension over time</a:t>
            </a:r>
            <a:r>
              <a:rPr lang="en-US" dirty="0" smtClean="0"/>
              <a:t>.</a:t>
            </a:r>
          </a:p>
          <a:p>
            <a:r>
              <a:rPr lang="en-US" dirty="0"/>
              <a:t> It follows a rank system where the changes in the rank of particular field values are noted over a period. </a:t>
            </a:r>
            <a:endParaRPr lang="en-US" dirty="0" smtClean="0"/>
          </a:p>
          <a:p>
            <a:r>
              <a:rPr lang="en-US" dirty="0" smtClean="0"/>
              <a:t>Used </a:t>
            </a:r>
            <a:r>
              <a:rPr lang="en-US" dirty="0"/>
              <a:t>to compare two dimension values. </a:t>
            </a:r>
            <a:endParaRPr lang="en-US" dirty="0" smtClean="0"/>
          </a:p>
          <a:p>
            <a:r>
              <a:rPr lang="en-US" dirty="0" smtClean="0"/>
              <a:t>We </a:t>
            </a:r>
            <a:r>
              <a:rPr lang="en-US" dirty="0"/>
              <a:t>normally use two dimension fields and at least one measure field to create a bump chart in Tableau</a:t>
            </a:r>
            <a:endParaRPr lang="en-IN"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9658" y="5549199"/>
            <a:ext cx="4578846" cy="1308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3823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1. Defining data and their different visualization ways.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Data </a:t>
            </a:r>
            <a:r>
              <a:rPr lang="en-US" dirty="0"/>
              <a:t>visualization is the graphical representation of information and </a:t>
            </a:r>
            <a:r>
              <a:rPr lang="en-US" dirty="0" smtClean="0"/>
              <a:t>data.</a:t>
            </a:r>
          </a:p>
          <a:p>
            <a:pPr algn="just"/>
            <a:r>
              <a:rPr lang="en-US" dirty="0" smtClean="0"/>
              <a:t>By </a:t>
            </a:r>
            <a:r>
              <a:rPr lang="en-US" dirty="0"/>
              <a:t>using visual elements like charts, graphs, and maps, data visualization tools provide an accessible way to see and understand trends, outliers, and patterns in data. </a:t>
            </a:r>
            <a:endParaRPr lang="en-US" dirty="0" smtClean="0"/>
          </a:p>
          <a:p>
            <a:pPr algn="just"/>
            <a:r>
              <a:rPr lang="en-US" dirty="0" smtClean="0"/>
              <a:t>The </a:t>
            </a:r>
            <a:r>
              <a:rPr lang="en-US" dirty="0"/>
              <a:t>primary purpose of data visualization is to make complex data more understandable, interpretable, and actionable.</a:t>
            </a:r>
            <a:endParaRPr lang="en-IN" dirty="0"/>
          </a:p>
        </p:txBody>
      </p:sp>
    </p:spTree>
    <p:extLst>
      <p:ext uri="{BB962C8B-B14F-4D97-AF65-F5344CB8AC3E}">
        <p14:creationId xmlns:p14="http://schemas.microsoft.com/office/powerpoint/2010/main" val="24065841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06090"/>
          </a:xfrm>
        </p:spPr>
        <p:txBody>
          <a:bodyPr>
            <a:normAutofit fontScale="90000"/>
          </a:bodyPr>
          <a:lstStyle/>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176" y="1052736"/>
            <a:ext cx="8659813" cy="4895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714" y="6444044"/>
            <a:ext cx="9121286" cy="369332"/>
          </a:xfrm>
          <a:prstGeom prst="rect">
            <a:avLst/>
          </a:prstGeom>
        </p:spPr>
        <p:txBody>
          <a:bodyPr wrap="square">
            <a:spAutoFit/>
          </a:bodyPr>
          <a:lstStyle/>
          <a:p>
            <a:r>
              <a:rPr lang="en-IN" dirty="0">
                <a:hlinkClick r:id="rId3"/>
              </a:rPr>
              <a:t>https://data-flair.training/blogs/tableau-bump-chart</a:t>
            </a:r>
            <a:r>
              <a:rPr lang="en-IN" dirty="0" smtClean="0">
                <a:hlinkClick r:id="rId3"/>
              </a:rPr>
              <a:t>/</a:t>
            </a:r>
            <a:r>
              <a:rPr lang="en-IN" dirty="0" smtClean="0"/>
              <a:t> </a:t>
            </a:r>
            <a:endParaRPr lang="en-IN" dirty="0"/>
          </a:p>
        </p:txBody>
      </p:sp>
    </p:spTree>
    <p:extLst>
      <p:ext uri="{BB962C8B-B14F-4D97-AF65-F5344CB8AC3E}">
        <p14:creationId xmlns:p14="http://schemas.microsoft.com/office/powerpoint/2010/main" val="28848983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What is ranking in data analysis? </a:t>
            </a:r>
            <a:endParaRPr lang="en-US" dirty="0" smtClean="0"/>
          </a:p>
          <a:p>
            <a:r>
              <a:rPr lang="en-US" dirty="0" smtClean="0"/>
              <a:t>Ranking </a:t>
            </a:r>
            <a:r>
              <a:rPr lang="en-US" dirty="0"/>
              <a:t>in statistics and data analysis refers to ordering data points from least to greatest (or vice versa) and giving each data point an ordinal number (i.e. 1, 2, 3, ...).</a:t>
            </a:r>
            <a:endParaRPr lang="en-IN" dirty="0"/>
          </a:p>
        </p:txBody>
      </p:sp>
    </p:spTree>
    <p:extLst>
      <p:ext uri="{BB962C8B-B14F-4D97-AF65-F5344CB8AC3E}">
        <p14:creationId xmlns:p14="http://schemas.microsoft.com/office/powerpoint/2010/main" val="40831796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949" r="18323"/>
          <a:stretch/>
        </p:blipFill>
        <p:spPr bwMode="auto">
          <a:xfrm>
            <a:off x="168569" y="1787554"/>
            <a:ext cx="3035279" cy="483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4677" y="1628800"/>
            <a:ext cx="5056834" cy="28421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79911" y="4653136"/>
            <a:ext cx="4901599" cy="1938992"/>
          </a:xfrm>
          <a:prstGeom prst="rect">
            <a:avLst/>
          </a:prstGeom>
        </p:spPr>
        <p:txBody>
          <a:bodyPr wrap="square">
            <a:spAutoFit/>
          </a:bodyPr>
          <a:lstStyle/>
          <a:p>
            <a:pPr algn="just"/>
            <a:r>
              <a:rPr lang="en-US" sz="2400" dirty="0"/>
              <a:t>This will arrange the lines of the </a:t>
            </a:r>
            <a:r>
              <a:rPr lang="en-US" sz="2400" b="1" i="1" u="sng" dirty="0">
                <a:hlinkClick r:id="rId4"/>
              </a:rPr>
              <a:t>line chart</a:t>
            </a:r>
            <a:r>
              <a:rPr lang="en-US" sz="2400" i="1" u="sng" dirty="0">
                <a:hlinkClick r:id="rId4"/>
              </a:rPr>
              <a:t> </a:t>
            </a:r>
            <a:r>
              <a:rPr lang="en-US" sz="2400" dirty="0"/>
              <a:t>according to the ranks of their data points. Also, right now that measure values are continuous type which we need to </a:t>
            </a:r>
            <a:r>
              <a:rPr lang="en-US" sz="2400" dirty="0" smtClean="0"/>
              <a:t>make </a:t>
            </a:r>
            <a:r>
              <a:rPr lang="en-IN" sz="2400" b="1" dirty="0"/>
              <a:t>Discrete</a:t>
            </a:r>
            <a:endParaRPr lang="en-IN" sz="2400" dirty="0"/>
          </a:p>
        </p:txBody>
      </p:sp>
    </p:spTree>
    <p:extLst>
      <p:ext uri="{BB962C8B-B14F-4D97-AF65-F5344CB8AC3E}">
        <p14:creationId xmlns:p14="http://schemas.microsoft.com/office/powerpoint/2010/main" val="28161739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5" y="1772816"/>
            <a:ext cx="3267075" cy="464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772816"/>
            <a:ext cx="4934206" cy="11521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068960"/>
            <a:ext cx="1485900" cy="1743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1568" y="5102305"/>
            <a:ext cx="4578846" cy="1308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43378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3.3 </a:t>
            </a:r>
            <a:r>
              <a:rPr lang="en-IN" dirty="0"/>
              <a:t>Control </a:t>
            </a:r>
            <a:r>
              <a:rPr lang="en-IN" dirty="0" smtClean="0"/>
              <a:t>charts</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Standard deviation is used to show how far away data is from the mean. </a:t>
            </a:r>
            <a:endParaRPr lang="en-US" dirty="0" smtClean="0"/>
          </a:p>
          <a:p>
            <a:pPr algn="just"/>
            <a:r>
              <a:rPr lang="en-US" dirty="0" smtClean="0"/>
              <a:t>This </a:t>
            </a:r>
            <a:r>
              <a:rPr lang="en-US" dirty="0"/>
              <a:t>is used because when data is far from the mean, it can be a random ‘event’ or erroneous data. </a:t>
            </a:r>
            <a:endParaRPr lang="en-US" dirty="0" smtClean="0"/>
          </a:p>
          <a:p>
            <a:pPr algn="just"/>
            <a:r>
              <a:rPr lang="en-US" dirty="0" smtClean="0"/>
              <a:t>Therefore</a:t>
            </a:r>
            <a:r>
              <a:rPr lang="en-US" dirty="0"/>
              <a:t>, the measure of standard deviation is often used to identify outliers/ spikes in the data for further analysis.</a:t>
            </a:r>
          </a:p>
          <a:p>
            <a:pPr algn="just"/>
            <a:r>
              <a:rPr lang="en-US" dirty="0"/>
              <a:t>A </a:t>
            </a:r>
            <a:r>
              <a:rPr lang="en-US" b="1" dirty="0"/>
              <a:t>control chart</a:t>
            </a:r>
            <a:r>
              <a:rPr lang="en-US" dirty="0"/>
              <a:t> uses standard deviations above and below the mean. These are displayed as a band around the mean in the control chart, with outliers identified using </a:t>
            </a:r>
            <a:r>
              <a:rPr lang="en-US" dirty="0" err="1"/>
              <a:t>colour</a:t>
            </a:r>
            <a:r>
              <a:rPr lang="en-US" dirty="0"/>
              <a:t>. </a:t>
            </a:r>
          </a:p>
          <a:p>
            <a:pPr algn="just"/>
            <a:endParaRPr lang="en-IN" dirty="0"/>
          </a:p>
        </p:txBody>
      </p:sp>
    </p:spTree>
    <p:extLst>
      <p:ext uri="{BB962C8B-B14F-4D97-AF65-F5344CB8AC3E}">
        <p14:creationId xmlns:p14="http://schemas.microsoft.com/office/powerpoint/2010/main" val="11562005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26999"/>
            <a:ext cx="2828925" cy="290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327" y="3108151"/>
            <a:ext cx="3476625" cy="370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4687" y="639588"/>
            <a:ext cx="4695825" cy="6173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6211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575" y="764704"/>
            <a:ext cx="5256681" cy="57606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22544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2655"/>
            <a:ext cx="8640960" cy="36310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13664"/>
            <a:ext cx="8640960" cy="12744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5301208"/>
            <a:ext cx="9144000" cy="1077218"/>
          </a:xfrm>
          <a:prstGeom prst="rect">
            <a:avLst/>
          </a:prstGeom>
        </p:spPr>
        <p:txBody>
          <a:bodyPr wrap="square">
            <a:spAutoFit/>
          </a:bodyPr>
          <a:lstStyle/>
          <a:p>
            <a:pPr algn="ctr"/>
            <a:r>
              <a:rPr lang="en-US" sz="1600" dirty="0"/>
              <a:t>WINDOW_AVG(SUM([</a:t>
            </a:r>
            <a:r>
              <a:rPr lang="en-US" sz="1600" dirty="0">
                <a:solidFill>
                  <a:srgbClr val="FF0000"/>
                </a:solidFill>
              </a:rPr>
              <a:t>Sales</a:t>
            </a:r>
            <a:r>
              <a:rPr lang="en-US" sz="1600" dirty="0"/>
              <a:t>]))+ WINDOW_STDEV(SUM([</a:t>
            </a:r>
            <a:r>
              <a:rPr lang="en-US" sz="1600" dirty="0">
                <a:solidFill>
                  <a:srgbClr val="FF0000"/>
                </a:solidFill>
              </a:rPr>
              <a:t>Sales</a:t>
            </a:r>
            <a:r>
              <a:rPr lang="en-US" sz="1600" dirty="0"/>
              <a:t>]))*[</a:t>
            </a:r>
            <a:r>
              <a:rPr lang="en-US" sz="1600" dirty="0">
                <a:solidFill>
                  <a:schemeClr val="tx2">
                    <a:lumMod val="75000"/>
                  </a:schemeClr>
                </a:solidFill>
              </a:rPr>
              <a:t>Parameter 1  Standard </a:t>
            </a:r>
            <a:r>
              <a:rPr lang="en-US" sz="1600" dirty="0" err="1">
                <a:solidFill>
                  <a:schemeClr val="tx2">
                    <a:lumMod val="75000"/>
                  </a:schemeClr>
                </a:solidFill>
              </a:rPr>
              <a:t>Devation</a:t>
            </a:r>
            <a:r>
              <a:rPr lang="en-US" sz="1600" dirty="0" smtClean="0"/>
              <a:t>]</a:t>
            </a:r>
          </a:p>
          <a:p>
            <a:pPr algn="ctr"/>
            <a:endParaRPr lang="en-US" sz="1600" dirty="0" smtClean="0"/>
          </a:p>
          <a:p>
            <a:pPr algn="ctr"/>
            <a:r>
              <a:rPr lang="en-US" sz="1600" dirty="0"/>
              <a:t>WINDOW_AVG(SUM([</a:t>
            </a:r>
            <a:r>
              <a:rPr lang="en-US" sz="1600" dirty="0">
                <a:solidFill>
                  <a:srgbClr val="FF0000"/>
                </a:solidFill>
              </a:rPr>
              <a:t>Sales</a:t>
            </a:r>
            <a:r>
              <a:rPr lang="en-US" sz="1600" dirty="0" smtClean="0"/>
              <a:t>]))- </a:t>
            </a:r>
            <a:r>
              <a:rPr lang="en-US" sz="1600" dirty="0"/>
              <a:t>WINDOW_STDEV(SUM([</a:t>
            </a:r>
            <a:r>
              <a:rPr lang="en-US" sz="1600" dirty="0">
                <a:solidFill>
                  <a:srgbClr val="FF0000"/>
                </a:solidFill>
              </a:rPr>
              <a:t>Sales</a:t>
            </a:r>
            <a:r>
              <a:rPr lang="en-US" sz="1600" dirty="0"/>
              <a:t>]))*[</a:t>
            </a:r>
            <a:r>
              <a:rPr lang="en-US" sz="1600" dirty="0">
                <a:solidFill>
                  <a:schemeClr val="tx2">
                    <a:lumMod val="75000"/>
                  </a:schemeClr>
                </a:solidFill>
              </a:rPr>
              <a:t>Parameter 1  Standard </a:t>
            </a:r>
            <a:r>
              <a:rPr lang="en-US" sz="1600" dirty="0" err="1">
                <a:solidFill>
                  <a:schemeClr val="tx2">
                    <a:lumMod val="75000"/>
                  </a:schemeClr>
                </a:solidFill>
              </a:rPr>
              <a:t>Devation</a:t>
            </a:r>
            <a:r>
              <a:rPr lang="en-US" sz="1600" dirty="0"/>
              <a:t>]</a:t>
            </a:r>
            <a:endParaRPr lang="en-IN" sz="1600" dirty="0"/>
          </a:p>
          <a:p>
            <a:pPr algn="ctr"/>
            <a:endParaRPr lang="en-IN" sz="1600" dirty="0"/>
          </a:p>
        </p:txBody>
      </p:sp>
      <p:sp>
        <p:nvSpPr>
          <p:cNvPr id="6" name="Rectangle 5"/>
          <p:cNvSpPr/>
          <p:nvPr/>
        </p:nvSpPr>
        <p:spPr>
          <a:xfrm>
            <a:off x="395536" y="4221088"/>
            <a:ext cx="8280920" cy="646331"/>
          </a:xfrm>
          <a:prstGeom prst="rect">
            <a:avLst/>
          </a:prstGeom>
        </p:spPr>
        <p:txBody>
          <a:bodyPr wrap="square">
            <a:spAutoFit/>
          </a:bodyPr>
          <a:lstStyle/>
          <a:p>
            <a:r>
              <a:rPr lang="en-US" dirty="0"/>
              <a:t> WINDOW_AVG - is </a:t>
            </a:r>
            <a:r>
              <a:rPr lang="en-US" b="1" dirty="0"/>
              <a:t>a table </a:t>
            </a:r>
            <a:r>
              <a:rPr lang="en-US" b="1" dirty="0" err="1"/>
              <a:t>calc</a:t>
            </a:r>
            <a:r>
              <a:rPr lang="en-US" b="1" dirty="0"/>
              <a:t> that averages over the data in the window only</a:t>
            </a:r>
            <a:r>
              <a:rPr lang="en-US" dirty="0"/>
              <a:t>, or a subset of that if required.</a:t>
            </a:r>
            <a:endParaRPr lang="en-IN" dirty="0"/>
          </a:p>
        </p:txBody>
      </p:sp>
    </p:spTree>
    <p:extLst>
      <p:ext uri="{BB962C8B-B14F-4D97-AF65-F5344CB8AC3E}">
        <p14:creationId xmlns:p14="http://schemas.microsoft.com/office/powerpoint/2010/main" val="33366552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84784"/>
            <a:ext cx="2228850" cy="5114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5" y="450095"/>
            <a:ext cx="2466975" cy="2552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6850" y="1370484"/>
            <a:ext cx="3867150" cy="5229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2480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63" y="1124744"/>
            <a:ext cx="8116887"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442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ways data can be </a:t>
            </a:r>
            <a:r>
              <a:rPr lang="en-US" dirty="0" smtClean="0"/>
              <a:t>visualized:</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b="1" dirty="0"/>
              <a:t>Line Chart</a:t>
            </a:r>
            <a:r>
              <a:rPr lang="en-US" dirty="0"/>
              <a:t>: This is a basic chart type where data points are connected by lines. It's often used to show trends over time.</a:t>
            </a:r>
          </a:p>
          <a:p>
            <a:pPr algn="just"/>
            <a:r>
              <a:rPr lang="en-US" b="1" dirty="0"/>
              <a:t>Bar Chart</a:t>
            </a:r>
            <a:r>
              <a:rPr lang="en-US" dirty="0"/>
              <a:t>: A bar chart represents data with rectangular bars. The length of each bar corresponds to the value it represents. It's effective for comparing quantities of different categories.</a:t>
            </a:r>
          </a:p>
          <a:p>
            <a:pPr algn="just"/>
            <a:r>
              <a:rPr lang="en-US" b="1" dirty="0"/>
              <a:t>Pie Chart</a:t>
            </a:r>
            <a:r>
              <a:rPr lang="en-US" dirty="0"/>
              <a:t>: A pie chart shows proportions of a whole by dividing a circle into slices. Each slice represents a category's share of the total.</a:t>
            </a:r>
          </a:p>
          <a:p>
            <a:pPr algn="just"/>
            <a:r>
              <a:rPr lang="en-US" b="1" dirty="0"/>
              <a:t>Scatter Plot</a:t>
            </a:r>
            <a:r>
              <a:rPr lang="en-US" dirty="0"/>
              <a:t>: Scatter plots display individual data points on a two-dimensional graph. They're useful for visualizing relationships between two variables.</a:t>
            </a:r>
          </a:p>
          <a:p>
            <a:pPr algn="just"/>
            <a:endParaRPr lang="en-IN" dirty="0"/>
          </a:p>
        </p:txBody>
      </p:sp>
    </p:spTree>
    <p:extLst>
      <p:ext uri="{BB962C8B-B14F-4D97-AF65-F5344CB8AC3E}">
        <p14:creationId xmlns:p14="http://schemas.microsoft.com/office/powerpoint/2010/main" val="22487594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96752"/>
            <a:ext cx="5429250" cy="1533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99" y="3140968"/>
            <a:ext cx="2838450" cy="2324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38" y="2996952"/>
            <a:ext cx="2476500" cy="2038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7619" y="5733256"/>
            <a:ext cx="6021387"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4667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68760"/>
            <a:ext cx="7240587" cy="5000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8487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 y="1628800"/>
            <a:ext cx="8488363" cy="4933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65482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192374"/>
            <a:ext cx="2695575" cy="3457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2205459"/>
            <a:ext cx="5976342" cy="3457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6689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548680"/>
            <a:ext cx="5184575" cy="53077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7938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22" y="980728"/>
            <a:ext cx="8545513" cy="548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7631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3.4 </a:t>
            </a:r>
            <a:r>
              <a:rPr lang="en-IN" dirty="0"/>
              <a:t>Funnel </a:t>
            </a:r>
            <a:r>
              <a:rPr lang="en-IN" dirty="0" smtClean="0"/>
              <a:t>charts</a:t>
            </a:r>
            <a:endParaRPr lang="en-IN" dirty="0"/>
          </a:p>
        </p:txBody>
      </p:sp>
      <p:sp>
        <p:nvSpPr>
          <p:cNvPr id="3" name="Content Placeholder 2"/>
          <p:cNvSpPr>
            <a:spLocks noGrp="1"/>
          </p:cNvSpPr>
          <p:nvPr>
            <p:ph idx="1"/>
          </p:nvPr>
        </p:nvSpPr>
        <p:spPr/>
        <p:txBody>
          <a:bodyPr/>
          <a:lstStyle/>
          <a:p>
            <a:pPr algn="just"/>
            <a:r>
              <a:rPr lang="en-US" dirty="0"/>
              <a:t>A funnel chart is a graphical representation that resembles the shape of a funnel where each segment gets progressively narrower. The segments are arranged vertically to showcase a hierarchy. </a:t>
            </a:r>
            <a:endParaRPr lang="en-IN" dirty="0"/>
          </a:p>
        </p:txBody>
      </p:sp>
    </p:spTree>
    <p:extLst>
      <p:ext uri="{BB962C8B-B14F-4D97-AF65-F5344CB8AC3E}">
        <p14:creationId xmlns:p14="http://schemas.microsoft.com/office/powerpoint/2010/main" val="24191722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 y="392230"/>
            <a:ext cx="9137586" cy="63491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059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8" y="116632"/>
            <a:ext cx="9242053" cy="41044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581128"/>
            <a:ext cx="4104456" cy="2194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493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8412163" cy="4581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137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algn="just"/>
            <a:r>
              <a:rPr lang="en-US" sz="2500" b="1" dirty="0"/>
              <a:t>Histogram</a:t>
            </a:r>
            <a:r>
              <a:rPr lang="en-US" sz="2500" dirty="0"/>
              <a:t>: Histograms are similar to bar charts but represent the distribution of a continuous variable by dividing the data into intervals (bins) and displaying the frequency of data points within each bin.</a:t>
            </a:r>
          </a:p>
          <a:p>
            <a:pPr algn="just"/>
            <a:r>
              <a:rPr lang="en-US" sz="2500" b="1" dirty="0" err="1"/>
              <a:t>Heatmap</a:t>
            </a:r>
            <a:r>
              <a:rPr lang="en-US" sz="2500" dirty="0"/>
              <a:t>: </a:t>
            </a:r>
            <a:r>
              <a:rPr lang="en-US" sz="2500" dirty="0" err="1"/>
              <a:t>Heatmaps</a:t>
            </a:r>
            <a:r>
              <a:rPr lang="en-US" sz="2500" dirty="0"/>
              <a:t> use colors to represent data values in a matrix. They're often used to visualize the intensity of values in a two-dimensional dataset.</a:t>
            </a:r>
          </a:p>
          <a:p>
            <a:pPr algn="just"/>
            <a:r>
              <a:rPr lang="en-US" sz="2500" b="1" dirty="0"/>
              <a:t>Box Plot (Box-and-Whisker Plot)</a:t>
            </a:r>
            <a:r>
              <a:rPr lang="en-US" sz="2500" dirty="0"/>
              <a:t>: Box plots summarize the distribution of a dataset by showing the median, quartiles, and outliers. They're useful for identifying variability and </a:t>
            </a:r>
            <a:r>
              <a:rPr lang="en-US" sz="2500" dirty="0" err="1"/>
              <a:t>skewness</a:t>
            </a:r>
            <a:r>
              <a:rPr lang="en-US" sz="2500" dirty="0"/>
              <a:t> in data.</a:t>
            </a:r>
          </a:p>
          <a:p>
            <a:pPr algn="just"/>
            <a:endParaRPr lang="en-IN" sz="2500" dirty="0"/>
          </a:p>
        </p:txBody>
      </p:sp>
    </p:spTree>
    <p:extLst>
      <p:ext uri="{BB962C8B-B14F-4D97-AF65-F5344CB8AC3E}">
        <p14:creationId xmlns:p14="http://schemas.microsoft.com/office/powerpoint/2010/main" val="8555596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3.5 </a:t>
            </a:r>
            <a:r>
              <a:rPr lang="en-IN" dirty="0"/>
              <a:t>Pareto </a:t>
            </a:r>
            <a:r>
              <a:rPr lang="en-IN" dirty="0" smtClean="0"/>
              <a:t>charts</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dirty="0"/>
              <a:t>A Pareto chart is a type of chart that contains both bars and a line graph, where individual values are represented in descending order by bars, and the ascending cumulative total is represented by the line. </a:t>
            </a:r>
            <a:endParaRPr lang="en-US" dirty="0" smtClean="0"/>
          </a:p>
          <a:p>
            <a:pPr algn="just"/>
            <a:r>
              <a:rPr lang="en-US" dirty="0" smtClean="0"/>
              <a:t>It </a:t>
            </a:r>
            <a:r>
              <a:rPr lang="en-US" dirty="0"/>
              <a:t>is named for </a:t>
            </a:r>
            <a:r>
              <a:rPr lang="en-US" dirty="0" err="1"/>
              <a:t>Vilfredo</a:t>
            </a:r>
            <a:r>
              <a:rPr lang="en-US" dirty="0"/>
              <a:t> Pareto, an Italian engineer, sociologist, economist, political scientist, and philosopher, who formulated what has become know as the Pareto principal. </a:t>
            </a:r>
            <a:endParaRPr lang="en-US" dirty="0" smtClean="0"/>
          </a:p>
          <a:p>
            <a:pPr algn="just"/>
            <a:r>
              <a:rPr lang="en-US" dirty="0" smtClean="0"/>
              <a:t>Pareto </a:t>
            </a:r>
            <a:r>
              <a:rPr lang="en-US" dirty="0"/>
              <a:t>made the observation that 80% of land was typically owned by 20% of the </a:t>
            </a:r>
            <a:r>
              <a:rPr lang="en-US" dirty="0" smtClean="0"/>
              <a:t>population.</a:t>
            </a:r>
          </a:p>
          <a:p>
            <a:pPr algn="just"/>
            <a:r>
              <a:rPr lang="en-US" dirty="0"/>
              <a:t>roughly 80% of the effects come from 20% of the causes.</a:t>
            </a:r>
            <a:endParaRPr lang="en-IN" dirty="0"/>
          </a:p>
        </p:txBody>
      </p:sp>
      <p:sp>
        <p:nvSpPr>
          <p:cNvPr id="4" name="Rectangle 3"/>
          <p:cNvSpPr/>
          <p:nvPr/>
        </p:nvSpPr>
        <p:spPr>
          <a:xfrm>
            <a:off x="144016" y="6300028"/>
            <a:ext cx="8460432" cy="369332"/>
          </a:xfrm>
          <a:prstGeom prst="rect">
            <a:avLst/>
          </a:prstGeom>
        </p:spPr>
        <p:txBody>
          <a:bodyPr wrap="square">
            <a:spAutoFit/>
          </a:bodyPr>
          <a:lstStyle/>
          <a:p>
            <a:r>
              <a:rPr lang="en-IN" dirty="0">
                <a:hlinkClick r:id="rId2"/>
              </a:rPr>
              <a:t>https://</a:t>
            </a:r>
            <a:r>
              <a:rPr lang="en-IN" dirty="0" smtClean="0">
                <a:hlinkClick r:id="rId2"/>
              </a:rPr>
              <a:t>help.tableau.com/current/pro/desktop/en-us/pareto.htm</a:t>
            </a:r>
            <a:r>
              <a:rPr lang="en-IN" dirty="0" smtClean="0"/>
              <a:t> </a:t>
            </a:r>
            <a:endParaRPr lang="en-IN" dirty="0"/>
          </a:p>
        </p:txBody>
      </p:sp>
    </p:spTree>
    <p:extLst>
      <p:ext uri="{BB962C8B-B14F-4D97-AF65-F5344CB8AC3E}">
        <p14:creationId xmlns:p14="http://schemas.microsoft.com/office/powerpoint/2010/main" val="15014236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39552" y="3789040"/>
            <a:ext cx="8229600" cy="1396752"/>
          </a:xfrm>
        </p:spPr>
        <p:txBody>
          <a:bodyPr/>
          <a:lstStyle/>
          <a:p>
            <a:pPr marL="0" indent="0">
              <a:buNone/>
            </a:pPr>
            <a:r>
              <a:rPr lang="en-IN" dirty="0">
                <a:hlinkClick r:id="rId2"/>
              </a:rPr>
              <a:t>https://www.youtube.com/watch?v=-</a:t>
            </a:r>
            <a:r>
              <a:rPr lang="en-IN" dirty="0" smtClean="0">
                <a:hlinkClick r:id="rId2"/>
              </a:rPr>
              <a:t>QKaGzROFc8</a:t>
            </a:r>
            <a:endParaRPr lang="en-IN" dirty="0" smtClean="0"/>
          </a:p>
          <a:p>
            <a:endParaRPr lang="en-IN" dirty="0"/>
          </a:p>
        </p:txBody>
      </p:sp>
    </p:spTree>
    <p:extLst>
      <p:ext uri="{BB962C8B-B14F-4D97-AF65-F5344CB8AC3E}">
        <p14:creationId xmlns:p14="http://schemas.microsoft.com/office/powerpoint/2010/main" val="1992690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In Tableau, you can apply a table calculation to sales data to create a chart that shows the percentage of total sales that come from the top products, and thus identify the key segments of your customer base that are most important for your business's success.</a:t>
            </a:r>
          </a:p>
          <a:p>
            <a:r>
              <a:rPr lang="en-US" dirty="0"/>
              <a:t>The procedure uses the </a:t>
            </a:r>
            <a:r>
              <a:rPr lang="en-US" b="1" dirty="0"/>
              <a:t>Sample - Superstore</a:t>
            </a:r>
            <a:r>
              <a:rPr lang="en-US" dirty="0"/>
              <a:t> data </a:t>
            </a:r>
            <a:r>
              <a:rPr lang="en-US" dirty="0" smtClean="0"/>
              <a:t>source.</a:t>
            </a:r>
            <a:endParaRPr lang="en-US" dirty="0"/>
          </a:p>
          <a:p>
            <a:pPr marL="514350" indent="-514350">
              <a:buFont typeface="+mj-lt"/>
              <a:buAutoNum type="arabicPeriod"/>
            </a:pPr>
            <a:r>
              <a:rPr lang="en-US" dirty="0"/>
              <a:t>Create a bar chart that shows </a:t>
            </a:r>
            <a:r>
              <a:rPr lang="en-US" b="1" dirty="0"/>
              <a:t>Sales</a:t>
            </a:r>
            <a:r>
              <a:rPr lang="en-US" dirty="0"/>
              <a:t> by </a:t>
            </a:r>
            <a:r>
              <a:rPr lang="en-US" b="1" dirty="0"/>
              <a:t>Sub-Category</a:t>
            </a:r>
            <a:r>
              <a:rPr lang="en-US" dirty="0"/>
              <a:t>, in descending order.</a:t>
            </a:r>
          </a:p>
          <a:p>
            <a:pPr marL="514350" indent="-514350">
              <a:buFont typeface="+mj-lt"/>
              <a:buAutoNum type="arabicPeriod"/>
            </a:pPr>
            <a:r>
              <a:rPr lang="en-US" dirty="0"/>
              <a:t>Add a line chart that also shows </a:t>
            </a:r>
            <a:r>
              <a:rPr lang="en-US" b="1" dirty="0"/>
              <a:t>Sales</a:t>
            </a:r>
            <a:r>
              <a:rPr lang="en-US" dirty="0"/>
              <a:t> by </a:t>
            </a:r>
            <a:r>
              <a:rPr lang="en-US" b="1" dirty="0"/>
              <a:t>Sub-Category</a:t>
            </a:r>
            <a:r>
              <a:rPr lang="en-US" dirty="0"/>
              <a:t>.</a:t>
            </a:r>
          </a:p>
          <a:p>
            <a:pPr marL="514350" indent="-514350">
              <a:buFont typeface="+mj-lt"/>
              <a:buAutoNum type="arabicPeriod"/>
            </a:pPr>
            <a:r>
              <a:rPr lang="en-US" dirty="0"/>
              <a:t>Add a table calculation to the line chart to show sales by Sub-Category as a </a:t>
            </a:r>
            <a:r>
              <a:rPr lang="en-US" b="1" dirty="0"/>
              <a:t>Running Total</a:t>
            </a:r>
            <a:r>
              <a:rPr lang="en-US" dirty="0"/>
              <a:t>, and as a </a:t>
            </a:r>
            <a:r>
              <a:rPr lang="en-US" b="1" dirty="0"/>
              <a:t>Percent of Total</a:t>
            </a:r>
            <a:endParaRPr lang="en-US" dirty="0"/>
          </a:p>
          <a:p>
            <a:endParaRPr lang="en-IN" dirty="0"/>
          </a:p>
        </p:txBody>
      </p:sp>
    </p:spTree>
    <p:extLst>
      <p:ext uri="{BB962C8B-B14F-4D97-AF65-F5344CB8AC3E}">
        <p14:creationId xmlns:p14="http://schemas.microsoft.com/office/powerpoint/2010/main" val="28142107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Drag</a:t>
            </a:r>
            <a:r>
              <a:rPr lang="en-US" sz="3200" dirty="0"/>
              <a:t> </a:t>
            </a:r>
            <a:r>
              <a:rPr lang="en-US" sz="3200" b="1" dirty="0"/>
              <a:t>Sales</a:t>
            </a:r>
            <a:r>
              <a:rPr lang="en-US" sz="3200" dirty="0"/>
              <a:t> to the far right of the view, until a dotted line appears.</a:t>
            </a:r>
            <a:endParaRPr lang="en-IN" sz="3200"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377" y="1628800"/>
            <a:ext cx="7252023" cy="51633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6071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6507163" cy="4791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72804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700808"/>
          </a:xfrm>
        </p:spPr>
        <p:txBody>
          <a:bodyPr>
            <a:noAutofit/>
          </a:bodyPr>
          <a:lstStyle/>
          <a:p>
            <a:r>
              <a:rPr lang="en-US" sz="3200" dirty="0"/>
              <a:t>Add a table calculation to the line chart to show sales by Sub-Category as a running total, and as a percent of </a:t>
            </a:r>
            <a:r>
              <a:rPr lang="en-US" sz="3200" dirty="0" smtClean="0"/>
              <a:t>total</a:t>
            </a:r>
            <a:endParaRPr lang="en-IN"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3524250" cy="483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718" y="1628800"/>
            <a:ext cx="4412754" cy="50194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8519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4" y="836712"/>
            <a:ext cx="7307263" cy="5524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29324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3.6 </a:t>
            </a:r>
            <a:r>
              <a:rPr lang="en-IN" dirty="0"/>
              <a:t>Waterfall </a:t>
            </a:r>
            <a:r>
              <a:rPr lang="en-IN" dirty="0" smtClean="0"/>
              <a:t>charts</a:t>
            </a:r>
            <a:endParaRPr lang="en-IN" dirty="0"/>
          </a:p>
        </p:txBody>
      </p:sp>
      <p:sp>
        <p:nvSpPr>
          <p:cNvPr id="3" name="Content Placeholder 2"/>
          <p:cNvSpPr>
            <a:spLocks noGrp="1"/>
          </p:cNvSpPr>
          <p:nvPr>
            <p:ph idx="1"/>
          </p:nvPr>
        </p:nvSpPr>
        <p:spPr>
          <a:xfrm>
            <a:off x="457200" y="1600201"/>
            <a:ext cx="8229600" cy="1396752"/>
          </a:xfrm>
        </p:spPr>
        <p:txBody>
          <a:bodyPr>
            <a:normAutofit fontScale="92500"/>
          </a:bodyPr>
          <a:lstStyle/>
          <a:p>
            <a:pPr algn="just"/>
            <a:r>
              <a:rPr lang="en-US" sz="2800" dirty="0"/>
              <a:t>A </a:t>
            </a:r>
            <a:r>
              <a:rPr lang="en-US" sz="2800" b="1" dirty="0"/>
              <a:t>waterfall chart</a:t>
            </a:r>
            <a:r>
              <a:rPr lang="en-US" sz="2800" dirty="0"/>
              <a:t> is a form of data visualization that helps in understanding the cumulative effect of sequentially introduced positive or negative values.</a:t>
            </a:r>
            <a:endParaRPr lang="en-IN" sz="28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140968"/>
            <a:ext cx="3024336" cy="36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3266440"/>
            <a:ext cx="3950221" cy="31647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1876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00808"/>
            <a:ext cx="5173216" cy="47080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65705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4. </a:t>
            </a:r>
            <a:r>
              <a:rPr lang="en-IN" dirty="0"/>
              <a:t>Usage and filtration of data with charts</a:t>
            </a:r>
          </a:p>
        </p:txBody>
      </p:sp>
      <p:sp>
        <p:nvSpPr>
          <p:cNvPr id="3" name="Content Placeholder 2"/>
          <p:cNvSpPr>
            <a:spLocks noGrp="1"/>
          </p:cNvSpPr>
          <p:nvPr>
            <p:ph idx="1"/>
          </p:nvPr>
        </p:nvSpPr>
        <p:spPr/>
        <p:txBody>
          <a:bodyPr/>
          <a:lstStyle/>
          <a:p>
            <a:endParaRPr lang="en-IN" dirty="0"/>
          </a:p>
          <a:p>
            <a:endParaRPr lang="en-IN"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06220"/>
            <a:ext cx="7676083" cy="51631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355335"/>
            <a:ext cx="2628900" cy="2714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7864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2500" b="1" dirty="0"/>
              <a:t>Bubble Chart</a:t>
            </a:r>
            <a:r>
              <a:rPr lang="en-US" sz="2500" dirty="0"/>
              <a:t>: Bubble charts represent data points with circles whose size and/or color can be used to encode additional information.</a:t>
            </a:r>
          </a:p>
          <a:p>
            <a:pPr algn="just"/>
            <a:r>
              <a:rPr lang="en-US" sz="2500" b="1" dirty="0"/>
              <a:t>Map</a:t>
            </a:r>
            <a:r>
              <a:rPr lang="en-US" sz="2500" dirty="0"/>
              <a:t>: Maps visualize spatial data by representing geographical areas and overlaying them with data points or thematic layers to show patterns or distributions across regions.</a:t>
            </a:r>
          </a:p>
          <a:p>
            <a:pPr algn="just"/>
            <a:r>
              <a:rPr lang="en-US" sz="2500" b="1" dirty="0" err="1"/>
              <a:t>Treemap</a:t>
            </a:r>
            <a:r>
              <a:rPr lang="en-US" sz="2500" dirty="0"/>
              <a:t>: </a:t>
            </a:r>
            <a:r>
              <a:rPr lang="en-US" sz="2500" dirty="0" err="1"/>
              <a:t>Treemaps</a:t>
            </a:r>
            <a:r>
              <a:rPr lang="en-US" sz="2500" dirty="0"/>
              <a:t> display hierarchical data using nested rectangles. The size and color of each rectangle can represent different attributes of the data.</a:t>
            </a:r>
          </a:p>
          <a:p>
            <a:pPr algn="just"/>
            <a:endParaRPr lang="en-IN" sz="2500" dirty="0"/>
          </a:p>
        </p:txBody>
      </p:sp>
    </p:spTree>
    <p:extLst>
      <p:ext uri="{BB962C8B-B14F-4D97-AF65-F5344CB8AC3E}">
        <p14:creationId xmlns:p14="http://schemas.microsoft.com/office/powerpoint/2010/main" val="35667478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4.1 </a:t>
            </a:r>
            <a:r>
              <a:rPr lang="en-IN" dirty="0"/>
              <a:t>Visualizing categorical </a:t>
            </a:r>
            <a:r>
              <a:rPr lang="en-IN" dirty="0" smtClean="0"/>
              <a:t>data</a:t>
            </a:r>
            <a:endParaRPr lang="en-IN" dirty="0"/>
          </a:p>
        </p:txBody>
      </p:sp>
      <p:sp>
        <p:nvSpPr>
          <p:cNvPr id="3" name="Content Placeholder 2"/>
          <p:cNvSpPr>
            <a:spLocks noGrp="1"/>
          </p:cNvSpPr>
          <p:nvPr>
            <p:ph idx="1"/>
          </p:nvPr>
        </p:nvSpPr>
        <p:spPr/>
        <p:txBody>
          <a:bodyPr/>
          <a:lstStyle/>
          <a:p>
            <a:r>
              <a:rPr lang="en-US" i="1" dirty="0"/>
              <a:t>Bar Charts</a:t>
            </a:r>
            <a:r>
              <a:rPr lang="en-US" dirty="0"/>
              <a:t> and </a:t>
            </a:r>
            <a:r>
              <a:rPr lang="en-US" i="1" dirty="0"/>
              <a:t>Pie Charts</a:t>
            </a:r>
            <a:r>
              <a:rPr lang="en-US" dirty="0"/>
              <a:t> are used to visualize categorical data. </a:t>
            </a:r>
            <a:endParaRPr lang="en-US" dirty="0" smtClean="0"/>
          </a:p>
          <a:p>
            <a:r>
              <a:rPr lang="en-US" dirty="0" smtClean="0"/>
              <a:t>Both </a:t>
            </a:r>
            <a:r>
              <a:rPr lang="en-US" dirty="0"/>
              <a:t>types of graphs contain variations as displayed in the visual.</a:t>
            </a:r>
            <a:endParaRPr lang="en-IN" dirty="0"/>
          </a:p>
        </p:txBody>
      </p:sp>
    </p:spTree>
    <p:extLst>
      <p:ext uri="{BB962C8B-B14F-4D97-AF65-F5344CB8AC3E}">
        <p14:creationId xmlns:p14="http://schemas.microsoft.com/office/powerpoint/2010/main" val="14639713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4.2 </a:t>
            </a:r>
            <a:r>
              <a:rPr lang="en-IN" dirty="0"/>
              <a:t>Visualizing time series </a:t>
            </a:r>
            <a:r>
              <a:rPr lang="en-IN" dirty="0" smtClean="0"/>
              <a:t>data</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b="1" dirty="0"/>
              <a:t>Bubble Plot:</a:t>
            </a:r>
            <a:r>
              <a:rPr lang="en-US" dirty="0"/>
              <a:t> Bubble plots represent time series data using bubbles, where each bubble represents a data point with its size or color encoding a specific measurement </a:t>
            </a:r>
            <a:r>
              <a:rPr lang="en-US" dirty="0" smtClean="0"/>
              <a:t>value.</a:t>
            </a:r>
          </a:p>
          <a:p>
            <a:pPr algn="just"/>
            <a:r>
              <a:rPr lang="en-US" b="1" dirty="0" smtClean="0"/>
              <a:t>Scatter </a:t>
            </a:r>
            <a:r>
              <a:rPr lang="en-US" b="1" dirty="0"/>
              <a:t>Plot:</a:t>
            </a:r>
            <a:r>
              <a:rPr lang="en-US" dirty="0"/>
              <a:t> Scatter plots display the relationship between two variables by plotting data points as individual dots on a Cartesian plane. </a:t>
            </a:r>
          </a:p>
          <a:p>
            <a:pPr algn="just"/>
            <a:r>
              <a:rPr lang="en-US" b="1" dirty="0"/>
              <a:t>Linear Line Plot:</a:t>
            </a:r>
            <a:r>
              <a:rPr lang="en-US" dirty="0"/>
              <a:t> Linear line plots connect consecutive data points with straight lines, emphasizing the trend and continuity of the data over time</a:t>
            </a:r>
            <a:r>
              <a:rPr lang="en-US" dirty="0" smtClean="0"/>
              <a:t>.</a:t>
            </a:r>
          </a:p>
          <a:p>
            <a:pPr marL="0" indent="0" algn="just">
              <a:buNone/>
            </a:pPr>
            <a:r>
              <a:rPr lang="en-US" dirty="0"/>
              <a:t/>
            </a:r>
            <a:br>
              <a:rPr lang="en-US" dirty="0"/>
            </a:br>
            <a:endParaRPr lang="en-IN" dirty="0"/>
          </a:p>
        </p:txBody>
      </p:sp>
    </p:spTree>
    <p:extLst>
      <p:ext uri="{BB962C8B-B14F-4D97-AF65-F5344CB8AC3E}">
        <p14:creationId xmlns:p14="http://schemas.microsoft.com/office/powerpoint/2010/main" val="11097806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4.3 </a:t>
            </a:r>
            <a:r>
              <a:rPr lang="en-IN" dirty="0"/>
              <a:t>Visualizing multiple </a:t>
            </a:r>
            <a:r>
              <a:rPr lang="en-IN" dirty="0" smtClean="0"/>
              <a:t>variables</a:t>
            </a:r>
            <a:endParaRPr lang="en-IN" dirty="0"/>
          </a:p>
        </p:txBody>
      </p:sp>
      <p:sp>
        <p:nvSpPr>
          <p:cNvPr id="3" name="Content Placeholder 2"/>
          <p:cNvSpPr>
            <a:spLocks noGrp="1"/>
          </p:cNvSpPr>
          <p:nvPr>
            <p:ph idx="1"/>
          </p:nvPr>
        </p:nvSpPr>
        <p:spPr/>
        <p:txBody>
          <a:bodyPr/>
          <a:lstStyle/>
          <a:p>
            <a:pPr algn="just"/>
            <a:r>
              <a:rPr lang="en-IN" dirty="0"/>
              <a:t>Geometric representation is an important type of visualisation in multivariate analysis. </a:t>
            </a:r>
            <a:endParaRPr lang="en-IN" dirty="0" smtClean="0"/>
          </a:p>
          <a:p>
            <a:pPr algn="just"/>
            <a:r>
              <a:rPr lang="en-IN" dirty="0" smtClean="0"/>
              <a:t>Techniques </a:t>
            </a:r>
            <a:r>
              <a:rPr lang="en-IN" dirty="0"/>
              <a:t>like scatter plots, parallel coordinate plots, and multidimensional scaling are utilised for transforming complicated data into geometric forms and patterns.</a:t>
            </a:r>
          </a:p>
        </p:txBody>
      </p:sp>
    </p:spTree>
    <p:extLst>
      <p:ext uri="{BB962C8B-B14F-4D97-AF65-F5344CB8AC3E}">
        <p14:creationId xmlns:p14="http://schemas.microsoft.com/office/powerpoint/2010/main" val="38874059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4.4 </a:t>
            </a:r>
            <a:r>
              <a:rPr lang="en-IN" dirty="0"/>
              <a:t>Visualizing geospatial </a:t>
            </a:r>
            <a:r>
              <a:rPr lang="en-IN" dirty="0" smtClean="0"/>
              <a:t>data</a:t>
            </a:r>
            <a:endParaRPr lang="en-IN" dirty="0"/>
          </a:p>
        </p:txBody>
      </p:sp>
      <p:sp>
        <p:nvSpPr>
          <p:cNvPr id="3" name="Content Placeholder 2"/>
          <p:cNvSpPr>
            <a:spLocks noGrp="1"/>
          </p:cNvSpPr>
          <p:nvPr>
            <p:ph idx="1"/>
          </p:nvPr>
        </p:nvSpPr>
        <p:spPr/>
        <p:txBody>
          <a:bodyPr/>
          <a:lstStyle/>
          <a:p>
            <a:r>
              <a:rPr lang="en-US" dirty="0"/>
              <a:t>These visualizations focus on the relationship between data and its physical location to create insight. Any positional data works for spatial </a:t>
            </a:r>
            <a:r>
              <a:rPr lang="en-US" dirty="0" smtClean="0"/>
              <a:t>analysis.</a:t>
            </a:r>
          </a:p>
          <a:p>
            <a:r>
              <a:rPr lang="en-US" dirty="0" err="1"/>
              <a:t>Geovisualization</a:t>
            </a:r>
            <a:r>
              <a:rPr lang="en-US" dirty="0"/>
              <a:t> overlays variables on a map using latitude and longitude to foster insight.</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847" y="4653136"/>
            <a:ext cx="2511033" cy="21468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4703018"/>
            <a:ext cx="2686050" cy="2038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8295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4.5 </a:t>
            </a:r>
            <a:r>
              <a:rPr lang="en-IN" dirty="0" err="1"/>
              <a:t>Mapbox</a:t>
            </a:r>
            <a:r>
              <a:rPr lang="en-IN" dirty="0"/>
              <a:t> </a:t>
            </a:r>
            <a:r>
              <a:rPr lang="en-IN" dirty="0" smtClean="0"/>
              <a:t>integrations</a:t>
            </a: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5816" y="1700808"/>
            <a:ext cx="3248478" cy="34580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3710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hlinkClick r:id="rId2"/>
              </a:rPr>
              <a:t>https://</a:t>
            </a:r>
            <a:r>
              <a:rPr lang="en-IN" sz="3200" dirty="0" smtClean="0">
                <a:hlinkClick r:id="rId2"/>
              </a:rPr>
              <a:t>www.youtube.com/watch?v=baH_PPbk_mk</a:t>
            </a:r>
            <a:r>
              <a:rPr lang="en-IN" sz="3200" dirty="0" smtClean="0"/>
              <a:t> </a:t>
            </a:r>
            <a:endParaRPr lang="en-IN" sz="3200" dirty="0"/>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28" y="1555808"/>
            <a:ext cx="8401844" cy="504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8968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5.1 </a:t>
            </a:r>
            <a:r>
              <a:rPr lang="en-IN" dirty="0"/>
              <a:t> Web Mapping </a:t>
            </a:r>
            <a:r>
              <a:rPr lang="en-IN" dirty="0" smtClean="0"/>
              <a:t>Services</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dirty="0"/>
              <a:t>In Tableau Desktop, you can connect to map servers with the Web Map Service (WMS) protocol. </a:t>
            </a:r>
            <a:endParaRPr lang="en-US" dirty="0" smtClean="0"/>
          </a:p>
          <a:p>
            <a:pPr algn="just"/>
            <a:r>
              <a:rPr lang="en-US" dirty="0" smtClean="0"/>
              <a:t>WMS </a:t>
            </a:r>
            <a:r>
              <a:rPr lang="en-US" dirty="0"/>
              <a:t>is a standard protocol for requesting and receiving geographically referenced imagery.</a:t>
            </a:r>
          </a:p>
          <a:p>
            <a:pPr marL="0" indent="0">
              <a:buNone/>
            </a:pPr>
            <a:endParaRPr lang="en-US" dirty="0" smtClean="0"/>
          </a:p>
          <a:p>
            <a:pPr marL="0" indent="0">
              <a:buNone/>
            </a:pPr>
            <a:r>
              <a:rPr lang="en-US" dirty="0" smtClean="0"/>
              <a:t>Connect </a:t>
            </a:r>
            <a:r>
              <a:rPr lang="en-US" dirty="0"/>
              <a:t>to a WMS server</a:t>
            </a:r>
          </a:p>
          <a:p>
            <a:r>
              <a:rPr lang="en-US" dirty="0"/>
              <a:t>In Tableau Desktop, select </a:t>
            </a:r>
            <a:r>
              <a:rPr lang="en-US" b="1" dirty="0"/>
              <a:t>Map</a:t>
            </a:r>
            <a:r>
              <a:rPr lang="en-US" dirty="0"/>
              <a:t> &gt; </a:t>
            </a:r>
            <a:r>
              <a:rPr lang="en-US" b="1" dirty="0"/>
              <a:t>Background Maps</a:t>
            </a:r>
            <a:r>
              <a:rPr lang="en-US" dirty="0"/>
              <a:t> &gt;</a:t>
            </a:r>
            <a:r>
              <a:rPr lang="en-US" b="1" dirty="0"/>
              <a:t>WMS Servers</a:t>
            </a:r>
            <a:r>
              <a:rPr lang="en-US" dirty="0"/>
              <a:t>.</a:t>
            </a:r>
          </a:p>
          <a:p>
            <a:r>
              <a:rPr lang="en-US" dirty="0"/>
              <a:t>In the Add WMS Servers dialog box, type the URL for the server you want to connect to in Tableau, and then click </a:t>
            </a:r>
            <a:r>
              <a:rPr lang="en-US" b="1" dirty="0"/>
              <a:t>OK</a:t>
            </a:r>
            <a:r>
              <a:rPr lang="en-US" dirty="0" smtClean="0"/>
              <a:t>.</a:t>
            </a:r>
            <a:endParaRPr lang="en-IN" dirty="0"/>
          </a:p>
        </p:txBody>
      </p:sp>
      <p:sp>
        <p:nvSpPr>
          <p:cNvPr id="4" name="Rectangle 3"/>
          <p:cNvSpPr/>
          <p:nvPr/>
        </p:nvSpPr>
        <p:spPr>
          <a:xfrm>
            <a:off x="179512" y="6300028"/>
            <a:ext cx="8784976" cy="369332"/>
          </a:xfrm>
          <a:prstGeom prst="rect">
            <a:avLst/>
          </a:prstGeom>
        </p:spPr>
        <p:txBody>
          <a:bodyPr wrap="square">
            <a:spAutoFit/>
          </a:bodyPr>
          <a:lstStyle/>
          <a:p>
            <a:r>
              <a:rPr lang="en-IN" dirty="0">
                <a:hlinkClick r:id="rId2"/>
              </a:rPr>
              <a:t>https://</a:t>
            </a:r>
            <a:r>
              <a:rPr lang="en-IN" dirty="0" smtClean="0">
                <a:hlinkClick r:id="rId2"/>
              </a:rPr>
              <a:t>help.tableau.com/current/pro/desktop/en-us/maps_mapsources_wms.htm</a:t>
            </a:r>
            <a:r>
              <a:rPr lang="en-IN" dirty="0" smtClean="0"/>
              <a:t> </a:t>
            </a:r>
            <a:endParaRPr lang="en-IN" dirty="0"/>
          </a:p>
        </p:txBody>
      </p:sp>
    </p:spTree>
    <p:extLst>
      <p:ext uri="{BB962C8B-B14F-4D97-AF65-F5344CB8AC3E}">
        <p14:creationId xmlns:p14="http://schemas.microsoft.com/office/powerpoint/2010/main" val="41616317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5.2 </a:t>
            </a:r>
            <a:r>
              <a:rPr lang="en-IN" dirty="0"/>
              <a:t>Background </a:t>
            </a:r>
            <a:r>
              <a:rPr lang="en-IN" dirty="0" smtClean="0"/>
              <a:t>Images</a:t>
            </a:r>
            <a:endParaRPr lang="en-IN" dirty="0"/>
          </a:p>
        </p:txBody>
      </p:sp>
      <p:sp>
        <p:nvSpPr>
          <p:cNvPr id="3" name="Content Placeholder 2"/>
          <p:cNvSpPr>
            <a:spLocks noGrp="1"/>
          </p:cNvSpPr>
          <p:nvPr>
            <p:ph idx="1"/>
          </p:nvPr>
        </p:nvSpPr>
        <p:spPr/>
        <p:txBody>
          <a:bodyPr/>
          <a:lstStyle/>
          <a:p>
            <a:pPr algn="just"/>
            <a:r>
              <a:rPr lang="en-US" dirty="0"/>
              <a:t>Background images are images that you display underneath your data in order to add more context to the marks in the view. </a:t>
            </a:r>
            <a:endParaRPr lang="en-US" dirty="0" smtClean="0"/>
          </a:p>
          <a:p>
            <a:pPr algn="just"/>
            <a:r>
              <a:rPr lang="en-US" dirty="0" smtClean="0"/>
              <a:t>A </a:t>
            </a:r>
            <a:r>
              <a:rPr lang="en-US" dirty="0"/>
              <a:t>common use of background images is adding custom map images that correspond to a coordinate system in your data.</a:t>
            </a:r>
            <a:endParaRPr lang="en-IN" dirty="0"/>
          </a:p>
        </p:txBody>
      </p:sp>
    </p:spTree>
    <p:extLst>
      <p:ext uri="{BB962C8B-B14F-4D97-AF65-F5344CB8AC3E}">
        <p14:creationId xmlns:p14="http://schemas.microsoft.com/office/powerpoint/2010/main" val="33452374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32441"/>
            <a:ext cx="2997245" cy="18221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354555"/>
            <a:ext cx="6345237" cy="3495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76192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13209"/>
            <a:ext cx="3695700" cy="2343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636" y="323623"/>
            <a:ext cx="4400550" cy="290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2821789"/>
            <a:ext cx="5133975" cy="4010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961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2500" b="1" dirty="0"/>
              <a:t>Network Diagram</a:t>
            </a:r>
            <a:r>
              <a:rPr lang="en-US" sz="2500" dirty="0"/>
              <a:t>: Network diagrams represent relationships between entities as nodes and connections between them as edges. They're useful for visualizing complex networks such as social networks or organizational structures.</a:t>
            </a:r>
          </a:p>
          <a:p>
            <a:pPr algn="just"/>
            <a:r>
              <a:rPr lang="en-US" sz="2500" b="1" dirty="0"/>
              <a:t>Word Cloud</a:t>
            </a:r>
            <a:r>
              <a:rPr lang="en-US" sz="2500" dirty="0"/>
              <a:t>: Word clouds visually represent the frequency of words in a text by varying the size of each word based on its frequency.</a:t>
            </a:r>
          </a:p>
          <a:p>
            <a:pPr marL="0" indent="0" algn="just">
              <a:buNone/>
            </a:pPr>
            <a:r>
              <a:rPr lang="en-US" sz="2500" i="1" dirty="0"/>
              <a:t>The choice of visualization depends on the nature of the data, the insights you want to extract, and the audience you're presenting to.</a:t>
            </a:r>
            <a:endParaRPr lang="en-IN" sz="2500" i="1" dirty="0"/>
          </a:p>
          <a:p>
            <a:pPr algn="just"/>
            <a:endParaRPr lang="en-IN" sz="2500" dirty="0"/>
          </a:p>
        </p:txBody>
      </p:sp>
    </p:spTree>
    <p:extLst>
      <p:ext uri="{BB962C8B-B14F-4D97-AF65-F5344CB8AC3E}">
        <p14:creationId xmlns:p14="http://schemas.microsoft.com/office/powerpoint/2010/main" val="36966871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2" y="260648"/>
            <a:ext cx="4419600" cy="290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275" y="620688"/>
            <a:ext cx="3895725" cy="5353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64088" y="75982"/>
            <a:ext cx="3190040" cy="369332"/>
          </a:xfrm>
          <a:prstGeom prst="rect">
            <a:avLst/>
          </a:prstGeom>
        </p:spPr>
        <p:txBody>
          <a:bodyPr wrap="none">
            <a:spAutoFit/>
          </a:bodyPr>
          <a:lstStyle/>
          <a:p>
            <a:r>
              <a:rPr lang="en-US" dirty="0" smtClean="0"/>
              <a:t>Drag and drop X and Y measure </a:t>
            </a:r>
            <a:endParaRPr lang="en-IN" dirty="0"/>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149080"/>
            <a:ext cx="2847975" cy="2047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4341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0" y="1108075"/>
            <a:ext cx="3867150" cy="464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129" y="2276872"/>
            <a:ext cx="4904383" cy="45740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3801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Building various charts</a:t>
            </a:r>
            <a:endParaRPr lang="en-IN" dirty="0"/>
          </a:p>
        </p:txBody>
      </p:sp>
      <p:sp>
        <p:nvSpPr>
          <p:cNvPr id="3" name="Content Placeholder 2"/>
          <p:cNvSpPr>
            <a:spLocks noGrp="1"/>
          </p:cNvSpPr>
          <p:nvPr>
            <p:ph idx="1"/>
          </p:nvPr>
        </p:nvSpPr>
        <p:spPr/>
        <p:txBody>
          <a:bodyPr/>
          <a:lstStyle/>
          <a:p>
            <a:pPr algn="just"/>
            <a:r>
              <a:rPr lang="en-US" dirty="0"/>
              <a:t>A chart is </a:t>
            </a:r>
            <a:r>
              <a:rPr lang="en-US" b="1" dirty="0"/>
              <a:t>a graphic representation of data that transforms the data into visual components</a:t>
            </a:r>
            <a:r>
              <a:rPr lang="en-US" dirty="0" smtClean="0"/>
              <a:t>.</a:t>
            </a:r>
          </a:p>
          <a:p>
            <a:pPr algn="just"/>
            <a:r>
              <a:rPr lang="en-US" b="1" dirty="0"/>
              <a:t>a </a:t>
            </a:r>
            <a:r>
              <a:rPr lang="en-US" b="1" dirty="0">
                <a:hlinkClick r:id="rId2" tooltip="drawing"/>
              </a:rPr>
              <a:t>drawing</a:t>
            </a:r>
            <a:r>
              <a:rPr lang="en-US" b="1" dirty="0"/>
              <a:t> that </a:t>
            </a:r>
            <a:r>
              <a:rPr lang="en-US" b="1" dirty="0">
                <a:hlinkClick r:id="rId3" tooltip="shows"/>
              </a:rPr>
              <a:t>shows</a:t>
            </a:r>
            <a:r>
              <a:rPr lang="en-US" b="1" dirty="0"/>
              <a:t> </a:t>
            </a:r>
            <a:r>
              <a:rPr lang="en-US" b="1" dirty="0">
                <a:hlinkClick r:id="rId4" tooltip="information"/>
              </a:rPr>
              <a:t>information</a:t>
            </a:r>
            <a:r>
              <a:rPr lang="en-US" b="1" dirty="0"/>
              <a:t> in a </a:t>
            </a:r>
            <a:r>
              <a:rPr lang="en-US" b="1" dirty="0">
                <a:hlinkClick r:id="rId5" tooltip="simple"/>
              </a:rPr>
              <a:t>simple</a:t>
            </a:r>
            <a:r>
              <a:rPr lang="en-US" b="1" dirty="0"/>
              <a:t> way, often using </a:t>
            </a:r>
            <a:r>
              <a:rPr lang="en-US" b="1" dirty="0">
                <a:hlinkClick r:id="rId6" tooltip="lines"/>
              </a:rPr>
              <a:t>lines</a:t>
            </a:r>
            <a:r>
              <a:rPr lang="en-US" b="1" dirty="0"/>
              <a:t> and </a:t>
            </a:r>
            <a:r>
              <a:rPr lang="en-US" b="1" dirty="0">
                <a:hlinkClick r:id="rId7" tooltip="curves"/>
              </a:rPr>
              <a:t>curves</a:t>
            </a:r>
            <a:r>
              <a:rPr lang="en-US" b="1" dirty="0"/>
              <a:t> to show </a:t>
            </a:r>
            <a:r>
              <a:rPr lang="en-US" b="1" dirty="0" smtClean="0">
                <a:hlinkClick r:id="rId8" tooltip="amounts"/>
              </a:rPr>
              <a:t>amounts</a:t>
            </a:r>
            <a:endParaRPr lang="en-US" b="1" dirty="0" smtClean="0"/>
          </a:p>
          <a:p>
            <a:pPr algn="just"/>
            <a:endParaRPr lang="en-IN" dirty="0"/>
          </a:p>
        </p:txBody>
      </p:sp>
      <p:sp>
        <p:nvSpPr>
          <p:cNvPr id="4" name="Rectangle 3"/>
          <p:cNvSpPr/>
          <p:nvPr/>
        </p:nvSpPr>
        <p:spPr>
          <a:xfrm>
            <a:off x="454486" y="6309320"/>
            <a:ext cx="8136904" cy="369332"/>
          </a:xfrm>
          <a:prstGeom prst="rect">
            <a:avLst/>
          </a:prstGeom>
        </p:spPr>
        <p:txBody>
          <a:bodyPr wrap="square">
            <a:spAutoFit/>
          </a:bodyPr>
          <a:lstStyle/>
          <a:p>
            <a:r>
              <a:rPr lang="en-IN" dirty="0"/>
              <a:t>https://help.tableau.com/current/pro/desktop/en-us/dataview_examples.htm</a:t>
            </a:r>
          </a:p>
        </p:txBody>
      </p:sp>
      <p:sp>
        <p:nvSpPr>
          <p:cNvPr id="5" name="Rectangle 4"/>
          <p:cNvSpPr/>
          <p:nvPr/>
        </p:nvSpPr>
        <p:spPr>
          <a:xfrm>
            <a:off x="130450" y="5408349"/>
            <a:ext cx="8784976" cy="646331"/>
          </a:xfrm>
          <a:prstGeom prst="rect">
            <a:avLst/>
          </a:prstGeom>
        </p:spPr>
        <p:txBody>
          <a:bodyPr wrap="square">
            <a:spAutoFit/>
          </a:bodyPr>
          <a:lstStyle/>
          <a:p>
            <a:r>
              <a:rPr lang="en-IN" dirty="0">
                <a:hlinkClick r:id="rId9"/>
              </a:rPr>
              <a:t>https://</a:t>
            </a:r>
            <a:r>
              <a:rPr lang="en-IN" dirty="0" smtClean="0">
                <a:hlinkClick r:id="rId9"/>
              </a:rPr>
              <a:t>www.tableau.com/learn/whitepapers/which-type-chart-or-graph-right-for-you-ungated</a:t>
            </a:r>
            <a:r>
              <a:rPr lang="en-IN" dirty="0" smtClean="0"/>
              <a:t> </a:t>
            </a:r>
            <a:endParaRPr lang="en-IN" dirty="0"/>
          </a:p>
        </p:txBody>
      </p:sp>
    </p:spTree>
    <p:extLst>
      <p:ext uri="{BB962C8B-B14F-4D97-AF65-F5344CB8AC3E}">
        <p14:creationId xmlns:p14="http://schemas.microsoft.com/office/powerpoint/2010/main" val="2999490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2.1 Bar Chart</a:t>
            </a:r>
            <a:endParaRPr lang="en-IN" dirty="0"/>
          </a:p>
        </p:txBody>
      </p:sp>
      <p:sp>
        <p:nvSpPr>
          <p:cNvPr id="3" name="Content Placeholder 2"/>
          <p:cNvSpPr>
            <a:spLocks noGrp="1"/>
          </p:cNvSpPr>
          <p:nvPr>
            <p:ph idx="1"/>
          </p:nvPr>
        </p:nvSpPr>
        <p:spPr>
          <a:xfrm>
            <a:off x="457200" y="1600200"/>
            <a:ext cx="4402832" cy="4525963"/>
          </a:xfrm>
        </p:spPr>
        <p:txBody>
          <a:bodyPr>
            <a:normAutofit fontScale="92500" lnSpcReduction="10000"/>
          </a:bodyPr>
          <a:lstStyle/>
          <a:p>
            <a:r>
              <a:rPr lang="en-US" sz="2500" dirty="0"/>
              <a:t>Use bar charts to compare data across categories. You create a bar chart by placing a dimension on the </a:t>
            </a:r>
            <a:r>
              <a:rPr lang="en-US" sz="2500" b="1" dirty="0"/>
              <a:t>Rows</a:t>
            </a:r>
            <a:r>
              <a:rPr lang="en-US" sz="2500" dirty="0"/>
              <a:t> shelf and a measure on the </a:t>
            </a:r>
            <a:r>
              <a:rPr lang="en-US" sz="2500" b="1" dirty="0"/>
              <a:t>Columns</a:t>
            </a:r>
            <a:r>
              <a:rPr lang="en-US" sz="2500" dirty="0"/>
              <a:t> shelf, or vice versa.</a:t>
            </a:r>
          </a:p>
          <a:p>
            <a:r>
              <a:rPr lang="en-US" sz="2500" dirty="0"/>
              <a:t>A bar chart uses the </a:t>
            </a:r>
            <a:r>
              <a:rPr lang="en-US" sz="2500" b="1" dirty="0"/>
              <a:t>Bar</a:t>
            </a:r>
            <a:r>
              <a:rPr lang="en-US" sz="2500" dirty="0"/>
              <a:t> mark type. Tableau selects this mark type when the data view matches one of the two field arrangements</a:t>
            </a:r>
          </a:p>
          <a:p>
            <a:endParaRPr lang="en-IN" sz="2500" dirty="0"/>
          </a:p>
        </p:txBody>
      </p:sp>
      <p:pic>
        <p:nvPicPr>
          <p:cNvPr id="4" name="Picture 2" descr="https://help.tableau.com/current/pro/desktop/en-us/Img/bar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412776"/>
            <a:ext cx="4038600" cy="51054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908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17603</TotalTime>
  <Words>1583</Words>
  <Application>Microsoft Office PowerPoint</Application>
  <PresentationFormat>On-screen Show (4:3)</PresentationFormat>
  <Paragraphs>158</Paragraphs>
  <Slides>71</Slides>
  <Notes>1</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Technic</vt:lpstr>
      <vt:lpstr>UNIT 4 CHART TYPES AND THEIR USAGE IN TABLEAU</vt:lpstr>
      <vt:lpstr>Table of Contents</vt:lpstr>
      <vt:lpstr>1. Defining data and their different visualization ways.</vt:lpstr>
      <vt:lpstr>common ways data can be visualized:</vt:lpstr>
      <vt:lpstr>PowerPoint Presentation</vt:lpstr>
      <vt:lpstr>PowerPoint Presentation</vt:lpstr>
      <vt:lpstr>PowerPoint Presentation</vt:lpstr>
      <vt:lpstr>2. Building various charts</vt:lpstr>
      <vt:lpstr>2.1 Bar Chart</vt:lpstr>
      <vt:lpstr>2.2 Line charts </vt:lpstr>
      <vt:lpstr>2.3 Scatterplots</vt:lpstr>
      <vt:lpstr>Scatterplots analytics</vt:lpstr>
      <vt:lpstr>2.4 Heat maps</vt:lpstr>
      <vt:lpstr>PowerPoint Presentation</vt:lpstr>
      <vt:lpstr>2.5 Histograms</vt:lpstr>
      <vt:lpstr>PowerPoint Presentation</vt:lpstr>
      <vt:lpstr>PowerPoint Presentation</vt:lpstr>
      <vt:lpstr>2.6 Maps</vt:lpstr>
      <vt:lpstr>Maps contd…</vt:lpstr>
      <vt:lpstr>2.7  Dual Axis Charts</vt:lpstr>
      <vt:lpstr>PowerPoint Presentation</vt:lpstr>
      <vt:lpstr>2.7.1 Create individual axes for each measure</vt:lpstr>
      <vt:lpstr>2.7.2 Blend two measures to share an axis.</vt:lpstr>
      <vt:lpstr>Compare two measures using dual axes</vt:lpstr>
      <vt:lpstr>2.8  Pie Charts</vt:lpstr>
      <vt:lpstr>3. Visualization data with advanced analytics</vt:lpstr>
      <vt:lpstr>3.1 Polygon Maps</vt:lpstr>
      <vt:lpstr>PowerPoint Presentation</vt:lpstr>
      <vt:lpstr>3.2 Bump Charts</vt:lpstr>
      <vt:lpstr>PowerPoint Presentation</vt:lpstr>
      <vt:lpstr>PowerPoint Presentation</vt:lpstr>
      <vt:lpstr>PowerPoint Presentation</vt:lpstr>
      <vt:lpstr>PowerPoint Presentation</vt:lpstr>
      <vt:lpstr>3.3 Control charts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3.4 Funnel charts</vt:lpstr>
      <vt:lpstr>PowerPoint Presentation</vt:lpstr>
      <vt:lpstr>PowerPoint Presentation</vt:lpstr>
      <vt:lpstr>PowerPoint Presentation</vt:lpstr>
      <vt:lpstr>3.5 Pareto charts</vt:lpstr>
      <vt:lpstr>PowerPoint Presentation</vt:lpstr>
      <vt:lpstr>PowerPoint Presentation</vt:lpstr>
      <vt:lpstr>Drag Sales to the far right of the view, until a dotted line appears.</vt:lpstr>
      <vt:lpstr>PowerPoint Presentation</vt:lpstr>
      <vt:lpstr>Add a table calculation to the line chart to show sales by Sub-Category as a running total, and as a percent of total</vt:lpstr>
      <vt:lpstr>PowerPoint Presentation</vt:lpstr>
      <vt:lpstr>3.6 Waterfall charts</vt:lpstr>
      <vt:lpstr>PowerPoint Presentation</vt:lpstr>
      <vt:lpstr>4. Usage and filtration of data with charts</vt:lpstr>
      <vt:lpstr>4.1 Visualizing categorical data</vt:lpstr>
      <vt:lpstr>4.2 Visualizing time series data</vt:lpstr>
      <vt:lpstr>4.3 Visualizing multiple variables</vt:lpstr>
      <vt:lpstr>4.4 Visualizing geospatial data</vt:lpstr>
      <vt:lpstr>4.5 Mapbox integrations</vt:lpstr>
      <vt:lpstr>https://www.youtube.com/watch?v=baH_PPbk_mk </vt:lpstr>
      <vt:lpstr>5.1  Web Mapping Services</vt:lpstr>
      <vt:lpstr>5.2 Background Images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c:creator>
  <cp:lastModifiedBy>Aman</cp:lastModifiedBy>
  <cp:revision>104</cp:revision>
  <dcterms:created xsi:type="dcterms:W3CDTF">2024-02-07T05:05:55Z</dcterms:created>
  <dcterms:modified xsi:type="dcterms:W3CDTF">2024-03-29T09:02:02Z</dcterms:modified>
</cp:coreProperties>
</file>