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1" r:id="rId5"/>
    <p:sldId id="259" r:id="rId6"/>
    <p:sldId id="297" r:id="rId7"/>
    <p:sldId id="267" r:id="rId8"/>
    <p:sldId id="262" r:id="rId9"/>
    <p:sldId id="298" r:id="rId10"/>
    <p:sldId id="268" r:id="rId11"/>
    <p:sldId id="269" r:id="rId12"/>
    <p:sldId id="270" r:id="rId13"/>
    <p:sldId id="271" r:id="rId14"/>
    <p:sldId id="263" r:id="rId15"/>
    <p:sldId id="299" r:id="rId16"/>
    <p:sldId id="264" r:id="rId17"/>
    <p:sldId id="300" r:id="rId18"/>
    <p:sldId id="260" r:id="rId19"/>
    <p:sldId id="272" r:id="rId20"/>
    <p:sldId id="273" r:id="rId21"/>
    <p:sldId id="274" r:id="rId22"/>
    <p:sldId id="275" r:id="rId23"/>
    <p:sldId id="279" r:id="rId24"/>
    <p:sldId id="281" r:id="rId25"/>
    <p:sldId id="282" r:id="rId26"/>
    <p:sldId id="283" r:id="rId27"/>
    <p:sldId id="284" r:id="rId28"/>
    <p:sldId id="285" r:id="rId29"/>
    <p:sldId id="266" r:id="rId30"/>
    <p:sldId id="277" r:id="rId31"/>
    <p:sldId id="278" r:id="rId32"/>
    <p:sldId id="288" r:id="rId33"/>
    <p:sldId id="302" r:id="rId34"/>
    <p:sldId id="303" r:id="rId35"/>
    <p:sldId id="289" r:id="rId36"/>
    <p:sldId id="290" r:id="rId37"/>
    <p:sldId id="301" r:id="rId38"/>
    <p:sldId id="291" r:id="rId39"/>
    <p:sldId id="304" r:id="rId40"/>
    <p:sldId id="305" r:id="rId41"/>
    <p:sldId id="292" r:id="rId42"/>
    <p:sldId id="293" r:id="rId43"/>
    <p:sldId id="294" r:id="rId44"/>
    <p:sldId id="295" r:id="rId45"/>
    <p:sldId id="306" r:id="rId46"/>
    <p:sldId id="307" r:id="rId47"/>
    <p:sldId id="308" r:id="rId48"/>
    <p:sldId id="296" r:id="rId49"/>
    <p:sldId id="287" r:id="rId50"/>
    <p:sldId id="309" r:id="rId51"/>
    <p:sldId id="310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60" d="100"/>
          <a:sy n="60" d="100"/>
        </p:scale>
        <p:origin x="-144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80CBB-E02B-48CA-905E-BB58A66D750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C0AA-3F0B-4D86-9B10-0E3762683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https://www.youtube.com/watch?v=udHOJ2hMS0E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C0AA-3F0B-4D86-9B10-0E3762683D0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7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https://help.tableau.com/current/blueprint/en-us/bp_why_visual_analytics.htm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C0AA-3F0B-4D86-9B10-0E3762683D0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5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1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5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58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10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2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51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7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D3F8-6F68-4633-BC1D-44BE7DF65F47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7B24-6190-4EF0-83C6-6FB0961BCF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4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functions_functions_logical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pro/desktop/en-us/functions_functions_logical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functions_functions_number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functions_functions_string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esforceben.com/overview-of-tableau-calculated-fiel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tableau/tableau_lod_expression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pro/desktop/en-us/calculations_calculatedfields_aggregate_create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pro/desktop/en-us/trendlines_add.htm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clustering.ht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cubes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65858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functions_functions_dat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V</a:t>
            </a:r>
            <a:br>
              <a:rPr lang="en-US" dirty="0" smtClean="0"/>
            </a:br>
            <a:r>
              <a:rPr lang="en-US" dirty="0" smtClean="0"/>
              <a:t>MATHEMATICAL AND VISUAL ANALYTICS IN TABLEAU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9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[Season] = "Spring" AND "[Season] = "Fall" </a:t>
            </a:r>
            <a:br>
              <a:rPr lang="en-US" dirty="0" smtClean="0"/>
            </a:br>
            <a:r>
              <a:rPr lang="en-US" dirty="0" smtClean="0"/>
              <a:t>THEN "It's the apocalypse and footwear doesn't matter" 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[Season]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WHEN 'Summer' THEN 'Sandals'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WHEN 'Winter' THEN 'Boots'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ELSE 'Sneakers'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8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[Season] = "Summer"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'Sandals' </a:t>
            </a:r>
            <a:br>
              <a:rPr lang="en-US" dirty="0" smtClean="0"/>
            </a:br>
            <a:r>
              <a:rPr lang="en-US" b="1" dirty="0" smtClean="0">
                <a:effectLst/>
              </a:rPr>
              <a:t>ELSEIF</a:t>
            </a:r>
            <a:r>
              <a:rPr lang="en-US" dirty="0" smtClean="0"/>
              <a:t> [Season] = "Winter"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'Boots' </a:t>
            </a:r>
            <a:br>
              <a:rPr lang="en-US" dirty="0" smtClean="0"/>
            </a:br>
            <a:r>
              <a:rPr lang="en-US" b="1" dirty="0" smtClean="0">
                <a:effectLst/>
              </a:rPr>
              <a:t>ELSEIF</a:t>
            </a:r>
            <a:r>
              <a:rPr lang="en-US" dirty="0" smtClean="0"/>
              <a:t> [Season] = "Spring"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'Sneakers'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ELSEIF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[Season] = "Autumn"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'Sneakers'</a:t>
            </a:r>
            <a:br>
              <a:rPr lang="en-US" dirty="0" smtClean="0"/>
            </a:br>
            <a:r>
              <a:rPr lang="en-US" dirty="0" smtClean="0"/>
              <a:t>ELSE 'Bare feet'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537321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https://help.tableau.com/current/pro/desktop/en-us/functions_functions_logical.htm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0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logical </a:t>
            </a:r>
            <a:r>
              <a:rPr lang="en-US" dirty="0" smtClean="0"/>
              <a:t>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Connect </a:t>
            </a:r>
            <a:r>
              <a:rPr lang="en-US" dirty="0"/>
              <a:t>to the </a:t>
            </a:r>
            <a:r>
              <a:rPr lang="en-US" b="1" dirty="0"/>
              <a:t>Sample - Superstore</a:t>
            </a:r>
            <a:r>
              <a:rPr lang="en-US" dirty="0"/>
              <a:t> </a:t>
            </a:r>
            <a:r>
              <a:rPr lang="en-US" dirty="0" smtClean="0"/>
              <a:t>&amp; Navigate </a:t>
            </a:r>
            <a:r>
              <a:rPr lang="en-US" dirty="0"/>
              <a:t>to a worksheet.</a:t>
            </a:r>
          </a:p>
          <a:p>
            <a:r>
              <a:rPr lang="en-US" dirty="0"/>
              <a:t>From the </a:t>
            </a:r>
            <a:r>
              <a:rPr lang="en-US" b="1" dirty="0"/>
              <a:t>Data</a:t>
            </a:r>
            <a:r>
              <a:rPr lang="en-US" dirty="0"/>
              <a:t> pane, drag </a:t>
            </a:r>
            <a:r>
              <a:rPr lang="en-US" b="1" dirty="0"/>
              <a:t>State </a:t>
            </a:r>
            <a:r>
              <a:rPr lang="en-US" b="1" dirty="0" smtClean="0"/>
              <a:t> </a:t>
            </a:r>
            <a:r>
              <a:rPr lang="en-US" dirty="0"/>
              <a:t>&amp; drag </a:t>
            </a:r>
            <a:r>
              <a:rPr lang="en-US" b="1" dirty="0"/>
              <a:t>Category </a:t>
            </a:r>
            <a:r>
              <a:rPr lang="en-US" dirty="0" smtClean="0"/>
              <a:t>to </a:t>
            </a:r>
            <a:r>
              <a:rPr lang="en-US" dirty="0"/>
              <a:t>the </a:t>
            </a:r>
            <a:r>
              <a:rPr lang="en-US" b="1" dirty="0"/>
              <a:t>Rows </a:t>
            </a:r>
            <a:r>
              <a:rPr lang="en-US" dirty="0" smtClean="0"/>
              <a:t>shelf &amp; drag</a:t>
            </a:r>
            <a:r>
              <a:rPr lang="en-US" dirty="0"/>
              <a:t> </a:t>
            </a:r>
            <a:r>
              <a:rPr lang="en-US" b="1" dirty="0"/>
              <a:t>Sales </a:t>
            </a:r>
            <a:r>
              <a:rPr lang="en-US" dirty="0"/>
              <a:t>to the </a:t>
            </a:r>
            <a:r>
              <a:rPr lang="en-US" b="1" dirty="0"/>
              <a:t>Columns </a:t>
            </a:r>
            <a:r>
              <a:rPr lang="en-US" dirty="0"/>
              <a:t>shelf.</a:t>
            </a:r>
          </a:p>
          <a:p>
            <a:r>
              <a:rPr lang="en-US" dirty="0"/>
              <a:t>Select </a:t>
            </a:r>
            <a:r>
              <a:rPr lang="en-US" b="1" dirty="0"/>
              <a:t>Analysis </a:t>
            </a:r>
            <a:r>
              <a:rPr lang="en-US" dirty="0"/>
              <a:t>&gt; </a:t>
            </a:r>
            <a:r>
              <a:rPr lang="en-US" b="1" dirty="0"/>
              <a:t>Create Calculated Field</a:t>
            </a:r>
            <a:r>
              <a:rPr lang="en-US" dirty="0"/>
              <a:t>.</a:t>
            </a:r>
          </a:p>
          <a:p>
            <a:r>
              <a:rPr lang="en-US" dirty="0"/>
              <a:t>In the calculation editor that opens, do the following:</a:t>
            </a:r>
          </a:p>
          <a:p>
            <a:pPr lvl="1"/>
            <a:r>
              <a:rPr lang="en-US" dirty="0"/>
              <a:t>Name the calculated field KPI.</a:t>
            </a:r>
          </a:p>
          <a:p>
            <a:pPr lvl="1"/>
            <a:r>
              <a:rPr lang="en-US" dirty="0"/>
              <a:t>Enter the following formula</a:t>
            </a:r>
            <a:r>
              <a:rPr lang="en-US" dirty="0" smtClean="0"/>
              <a:t>: </a:t>
            </a:r>
            <a:r>
              <a:rPr lang="en-US" sz="3100" b="1" dirty="0" smtClean="0"/>
              <a:t>SUM</a:t>
            </a:r>
            <a:r>
              <a:rPr lang="en-US" sz="3100" b="1" dirty="0"/>
              <a:t>([Profit]) &gt; </a:t>
            </a:r>
            <a:r>
              <a:rPr lang="en-US" sz="3100" b="1" dirty="0" smtClean="0"/>
              <a:t>0</a:t>
            </a:r>
          </a:p>
          <a:p>
            <a:pPr lvl="1"/>
            <a:r>
              <a:rPr lang="en-US" dirty="0" smtClean="0"/>
              <a:t>This calculation </a:t>
            </a:r>
            <a:r>
              <a:rPr lang="en-US" dirty="0"/>
              <a:t>returns </a:t>
            </a:r>
            <a:r>
              <a:rPr lang="en-US" dirty="0" smtClean="0"/>
              <a:t>true/ </a:t>
            </a:r>
            <a:r>
              <a:rPr lang="en-US" dirty="0"/>
              <a:t>false.</a:t>
            </a:r>
          </a:p>
          <a:p>
            <a:pPr lvl="1"/>
            <a:r>
              <a:rPr lang="en-US" dirty="0"/>
              <a:t>When finished, click 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r>
              <a:rPr lang="en-US" dirty="0"/>
              <a:t>The new calculated field appears under Measures in the Data </a:t>
            </a:r>
            <a:r>
              <a:rPr lang="en-US" dirty="0" smtClean="0"/>
              <a:t>pane</a:t>
            </a:r>
            <a:endParaRPr lang="en-US" dirty="0"/>
          </a:p>
          <a:p>
            <a:r>
              <a:rPr lang="en-US" dirty="0"/>
              <a:t>From the </a:t>
            </a:r>
            <a:r>
              <a:rPr lang="en-US" b="1" dirty="0"/>
              <a:t>Data</a:t>
            </a:r>
            <a:r>
              <a:rPr lang="en-US" dirty="0"/>
              <a:t> pane, drag </a:t>
            </a:r>
            <a:r>
              <a:rPr lang="en-US" b="1" dirty="0"/>
              <a:t>KPI</a:t>
            </a:r>
            <a:r>
              <a:rPr lang="en-US" dirty="0"/>
              <a:t> to </a:t>
            </a:r>
            <a:r>
              <a:rPr lang="en-US" b="1" dirty="0"/>
              <a:t>Color</a:t>
            </a:r>
            <a:r>
              <a:rPr lang="en-US" dirty="0"/>
              <a:t> on the Marks </a:t>
            </a:r>
            <a:r>
              <a:rPr lang="en-US" dirty="0" smtClean="0"/>
              <a:t>card. You </a:t>
            </a:r>
            <a:r>
              <a:rPr lang="en-US" dirty="0"/>
              <a:t>can now see which categories are losing money in each state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help.tableau.com/current/pro/desktop/en-us/Img/logicalfunction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279114" cy="57407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6211669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3"/>
              </a:rPr>
              <a:t>https://help.tableau.com/current/pro/desktop/en-us/functions_functions_logical.htm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1.4 Number 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functions allow you to perform computations on the data values in your fields. Number functions can only be used with fields that contain numerical values</a:t>
            </a:r>
            <a:r>
              <a:rPr lang="en-US" dirty="0" smtClean="0"/>
              <a:t>.</a:t>
            </a:r>
          </a:p>
          <a:p>
            <a:r>
              <a:rPr lang="en-IN" dirty="0" smtClean="0"/>
              <a:t>ABS(-7) = 7</a:t>
            </a:r>
            <a:endParaRPr lang="en-IN" dirty="0"/>
          </a:p>
          <a:p>
            <a:r>
              <a:rPr lang="en-IN" dirty="0" smtClean="0"/>
              <a:t>CEILING(2.1) = 3</a:t>
            </a:r>
            <a:endParaRPr lang="en-IN" dirty="0"/>
          </a:p>
          <a:p>
            <a:r>
              <a:rPr lang="en-IN" dirty="0"/>
              <a:t>DIV(integer1, integer2</a:t>
            </a:r>
            <a:r>
              <a:rPr lang="en-IN" dirty="0" smtClean="0"/>
              <a:t>)</a:t>
            </a:r>
          </a:p>
          <a:p>
            <a:r>
              <a:rPr lang="en-IN" dirty="0" smtClean="0"/>
              <a:t>FLOOR(7.9) = 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23728" y="6021288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https://help.tableau.com/current/pro/desktop/en-us/functions_functions_number.htm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2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 function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400600" cy="460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1.5 String 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String functions allow you to manipulate string </a:t>
            </a:r>
            <a:r>
              <a:rPr lang="en-US" dirty="0" smtClean="0"/>
              <a:t>data.</a:t>
            </a:r>
          </a:p>
          <a:p>
            <a:r>
              <a:rPr lang="fi-FI" dirty="0" smtClean="0"/>
              <a:t>SPLIT('Jane Johnson' , ' ', 2) = 'Johnson’</a:t>
            </a:r>
          </a:p>
          <a:p>
            <a:r>
              <a:rPr lang="en-IN" dirty="0" smtClean="0"/>
              <a:t>ASCII('A') = 65</a:t>
            </a:r>
          </a:p>
          <a:p>
            <a:r>
              <a:rPr lang="en-IN" dirty="0" smtClean="0"/>
              <a:t>CHAR(65) = 'A‘</a:t>
            </a:r>
          </a:p>
          <a:p>
            <a:r>
              <a:rPr lang="en-IN" dirty="0" smtClean="0"/>
              <a:t>CONTAINS("Calculation", "</a:t>
            </a:r>
            <a:r>
              <a:rPr lang="en-IN" dirty="0" err="1" smtClean="0"/>
              <a:t>alcu</a:t>
            </a:r>
            <a:r>
              <a:rPr lang="en-IN" dirty="0" smtClean="0"/>
              <a:t>") = true</a:t>
            </a:r>
          </a:p>
          <a:p>
            <a:r>
              <a:rPr lang="en-IN" dirty="0" smtClean="0"/>
              <a:t>LEN("Matador") = 7</a:t>
            </a:r>
          </a:p>
          <a:p>
            <a:r>
              <a:rPr lang="en-IN" dirty="0" smtClean="0"/>
              <a:t>LOWER("</a:t>
            </a:r>
            <a:r>
              <a:rPr lang="en-IN" dirty="0" err="1" smtClean="0"/>
              <a:t>ProductVersion</a:t>
            </a:r>
            <a:r>
              <a:rPr lang="en-IN" dirty="0" smtClean="0"/>
              <a:t>") = "</a:t>
            </a:r>
            <a:r>
              <a:rPr lang="en-IN" dirty="0" err="1" smtClean="0"/>
              <a:t>productversion</a:t>
            </a:r>
            <a:r>
              <a:rPr lang="en-IN" dirty="0" smtClean="0"/>
              <a:t>“</a:t>
            </a:r>
          </a:p>
          <a:p>
            <a:r>
              <a:rPr lang="en-IN" dirty="0" smtClean="0"/>
              <a:t>LTRIM(" Matador ") = "Matador "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51720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hlinkClick r:id="rId2"/>
              </a:rPr>
              <a:t>https://help.tableau.com/current/pro/desktop/en-us/functions_functions_string.htm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1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67" y="1916832"/>
            <a:ext cx="4852508" cy="42860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1.6 Type 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main types of calculations available to you in Tableau are:</a:t>
            </a:r>
          </a:p>
          <a:p>
            <a:pPr lvl="1"/>
            <a:r>
              <a:rPr lang="en-US" dirty="0"/>
              <a:t>Basic expressions:</a:t>
            </a:r>
          </a:p>
          <a:p>
            <a:pPr lvl="2"/>
            <a:r>
              <a:rPr lang="en-US" dirty="0"/>
              <a:t>Row-level calculations</a:t>
            </a:r>
          </a:p>
          <a:p>
            <a:pPr lvl="2"/>
            <a:r>
              <a:rPr lang="en-US" dirty="0"/>
              <a:t>Aggregate calculations</a:t>
            </a:r>
          </a:p>
          <a:p>
            <a:pPr lvl="1"/>
            <a:r>
              <a:rPr lang="en-US" dirty="0"/>
              <a:t>Table calculations</a:t>
            </a:r>
          </a:p>
          <a:p>
            <a:pPr lvl="1"/>
            <a:r>
              <a:rPr lang="en-US" dirty="0"/>
              <a:t>Level of Detail (LOD) expressions:</a:t>
            </a:r>
          </a:p>
          <a:p>
            <a:pPr lvl="2"/>
            <a:r>
              <a:rPr lang="en-US" dirty="0"/>
              <a:t>FIXED LOD</a:t>
            </a:r>
          </a:p>
          <a:p>
            <a:pPr lvl="2"/>
            <a:r>
              <a:rPr lang="en-US" dirty="0"/>
              <a:t>INCLUDE LOD</a:t>
            </a:r>
          </a:p>
          <a:p>
            <a:pPr lvl="2"/>
            <a:r>
              <a:rPr lang="en-US" dirty="0"/>
              <a:t>EXCLUDE LOD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80120" y="6300028"/>
            <a:ext cx="738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https://www.salesforceben.com/overview-of-tableau-calculated-fields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expressions</a:t>
            </a:r>
            <a:endParaRPr lang="en-IN" dirty="0"/>
          </a:p>
        </p:txBody>
      </p:sp>
      <p:pic>
        <p:nvPicPr>
          <p:cNvPr id="1026" name="Picture 2" descr="https://www.salesforceben.com/wp-content/uploads/2023/05/01-Basic-row-level-ca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" y="1700808"/>
            <a:ext cx="4686300" cy="2914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alesforceben.com/wp-content/uploads/2023/05/04-Average-Sa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943350"/>
            <a:ext cx="4705350" cy="2914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3574018"/>
            <a:ext cx="3865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Row-level calculations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4667" y="5733256"/>
            <a:ext cx="3909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Aggregate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4663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Calculations: Aggregate, Date, Logic, Number, String,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Conceptual Topics with LOD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Nested LOD Expressions Showing change instead of raw numbers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Summary statistics in visualizations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 Annotations and pre-attentive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Use visual analytics to find answers in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Adding annotations to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Add reference lines and trend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Visualizing forecasting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Drag and drop analytics,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Analysis with cube and MDX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157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90774"/>
            <a:ext cx="4464496" cy="54946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14450"/>
            <a:ext cx="4457700" cy="55435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8278"/>
            <a:ext cx="5811837" cy="48291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26" y="2996952"/>
            <a:ext cx="4552950" cy="37623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3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4978"/>
            <a:ext cx="8040687" cy="57165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 </a:t>
            </a:r>
            <a:r>
              <a:rPr lang="en-US" b="1" dirty="0"/>
              <a:t>Conceptual Topics with LOD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Level of Detail (LOD) expressions</a:t>
            </a:r>
            <a:r>
              <a:rPr lang="en-US" dirty="0"/>
              <a:t> are used to run complex queries involving many dimensions at the data source level instead of bringing all the data to Tableau interface</a:t>
            </a:r>
            <a:r>
              <a:rPr lang="en-US" dirty="0" smtClean="0"/>
              <a:t>. Type are:</a:t>
            </a:r>
          </a:p>
          <a:p>
            <a:r>
              <a:rPr lang="en-US" b="1" dirty="0"/>
              <a:t>FIXED </a:t>
            </a:r>
            <a:r>
              <a:rPr lang="en-US" b="1" dirty="0" smtClean="0"/>
              <a:t>LOD:</a:t>
            </a:r>
            <a:r>
              <a:rPr lang="en-US" dirty="0"/>
              <a:t> </a:t>
            </a:r>
            <a:r>
              <a:rPr lang="en-US" dirty="0" smtClean="0"/>
              <a:t>computes </a:t>
            </a:r>
            <a:r>
              <a:rPr lang="en-US" dirty="0"/>
              <a:t>values using the specified dimensions without reference to any other dimensions in the view.</a:t>
            </a:r>
          </a:p>
          <a:p>
            <a:r>
              <a:rPr lang="en-US" b="1" dirty="0"/>
              <a:t>INCLUDE </a:t>
            </a:r>
            <a:r>
              <a:rPr lang="en-US" b="1" dirty="0" smtClean="0"/>
              <a:t>LOD:</a:t>
            </a:r>
            <a:r>
              <a:rPr lang="en-US" dirty="0"/>
              <a:t> </a:t>
            </a:r>
            <a:r>
              <a:rPr lang="en-US" dirty="0" smtClean="0"/>
              <a:t>compute </a:t>
            </a:r>
            <a:r>
              <a:rPr lang="en-US" dirty="0"/>
              <a:t>values using the specified dimensions in addition to whatever dimensions are in the view.</a:t>
            </a:r>
          </a:p>
          <a:p>
            <a:r>
              <a:rPr lang="en-US" b="1" dirty="0"/>
              <a:t>EXCLUDE </a:t>
            </a:r>
            <a:r>
              <a:rPr lang="en-US" b="1" dirty="0" smtClean="0"/>
              <a:t>LOD:</a:t>
            </a:r>
            <a:r>
              <a:rPr lang="en-US" dirty="0"/>
              <a:t> </a:t>
            </a:r>
            <a:r>
              <a:rPr lang="en-US" dirty="0" smtClean="0"/>
              <a:t>subtract </a:t>
            </a:r>
            <a:r>
              <a:rPr lang="en-US" dirty="0"/>
              <a:t>dimensions from the view level of detail.</a:t>
            </a:r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7050" y="6444044"/>
            <a:ext cx="8195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www.tutorialspoint.com/tableau/tableau_lod_expressions.htm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3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/>
              <a:t>FIXED Level of Detail Expressions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848872" cy="48245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458" y="6021288"/>
            <a:ext cx="7824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Sometimes you want to get an overall aggregate so you can do some </a:t>
            </a:r>
            <a:r>
              <a:rPr lang="en-US" sz="2400" dirty="0" smtClean="0"/>
              <a:t>comparisons.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67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22719"/>
            <a:ext cx="4648200" cy="13430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76056" y="1450514"/>
            <a:ext cx="4067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Drag </a:t>
            </a:r>
            <a:r>
              <a:rPr lang="en-US" sz="2400" dirty="0"/>
              <a:t>the Region field to the Color </a:t>
            </a:r>
            <a:r>
              <a:rPr lang="en-US" sz="2400" dirty="0" smtClean="0"/>
              <a:t>shelf</a:t>
            </a:r>
            <a:r>
              <a:rPr lang="en-US" sz="2400" dirty="0"/>
              <a:t> </a:t>
            </a:r>
            <a:r>
              <a:rPr lang="en-US" sz="2400" dirty="0" smtClean="0"/>
              <a:t>instead sum(sales).</a:t>
            </a:r>
            <a:endParaRPr lang="en-IN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5802313" cy="43719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56176" y="3008558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Shows </a:t>
            </a:r>
            <a:r>
              <a:rPr lang="en-US" sz="2400" dirty="0"/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value for different states. That is because we have fixed the dimension as region for the calculation of Sales value.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7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7" y="1691572"/>
            <a:ext cx="4282415" cy="41857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9479" y="6093296"/>
            <a:ext cx="344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No. of order per customer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149309" y="5613047"/>
            <a:ext cx="3455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Popular order: How many customers order how many items.</a:t>
            </a:r>
            <a:endParaRPr lang="en-IN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90886"/>
            <a:ext cx="3171825" cy="1162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81" y="3544069"/>
            <a:ext cx="2152650" cy="12382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0504" y="2955787"/>
            <a:ext cx="260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calculated field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26488" y="4966716"/>
            <a:ext cx="260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Convert it into dimension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7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174037" cy="17145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91792"/>
            <a:ext cx="3009900" cy="411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77" y="3048800"/>
            <a:ext cx="4139655" cy="36925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do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3727"/>
            <a:ext cx="6048032" cy="38138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12687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 smtClean="0"/>
              <a:t>Customer who placed first order</a:t>
            </a:r>
            <a:endParaRPr lang="en-IN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264"/>
            <a:ext cx="4705350" cy="8858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33135"/>
            <a:ext cx="2857281" cy="831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85" y="2708920"/>
            <a:ext cx="2838872" cy="237184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88" y="5244050"/>
            <a:ext cx="2276869" cy="16122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81085" y="5517531"/>
            <a:ext cx="1607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Change </a:t>
            </a:r>
            <a:r>
              <a:rPr lang="en-US" i="1" u="sng" dirty="0" smtClean="0"/>
              <a:t>Customer ID</a:t>
            </a:r>
            <a:r>
              <a:rPr lang="en-US" dirty="0" smtClean="0"/>
              <a:t> to running total from </a:t>
            </a:r>
            <a:r>
              <a:rPr lang="en-US" dirty="0" err="1" smtClean="0"/>
              <a:t>countD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3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INCLUDE Level of Detail </a:t>
            </a:r>
            <a:r>
              <a:rPr lang="en-US" dirty="0" smtClean="0"/>
              <a:t>Expressions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7584" y="6365505"/>
            <a:ext cx="625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Calculated Field: {  Exclude | Include| Fixed [State] : sum[Sales]   }</a:t>
            </a:r>
            <a:endParaRPr lang="en-IN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1"/>
            <a:ext cx="6408564" cy="49685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32240" y="2710661"/>
            <a:ext cx="2044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Exclude state (level)</a:t>
            </a:r>
          </a:p>
          <a:p>
            <a:r>
              <a:rPr lang="en-US" dirty="0" smtClean="0"/>
              <a:t> -&gt; Total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1.1 Aggregate 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Aggregate functions allow you to summarize or change the granularity of your data.</a:t>
            </a:r>
          </a:p>
          <a:p>
            <a:pPr marL="0" indent="0" fontAlgn="base">
              <a:buNone/>
            </a:pPr>
            <a:r>
              <a:rPr lang="en-US" b="1" dirty="0" smtClean="0"/>
              <a:t>The most commonly used functions in tableau are listed below:</a:t>
            </a:r>
            <a:endParaRPr lang="en-US" dirty="0" smtClean="0"/>
          </a:p>
          <a:p>
            <a:pPr fontAlgn="base"/>
            <a:r>
              <a:rPr lang="en-US" b="1" dirty="0" smtClean="0"/>
              <a:t>SUM:</a:t>
            </a:r>
            <a:r>
              <a:rPr lang="en-US" dirty="0" smtClean="0"/>
              <a:t> sum of values</a:t>
            </a:r>
          </a:p>
          <a:p>
            <a:pPr fontAlgn="base"/>
            <a:r>
              <a:rPr lang="en-US" b="1" dirty="0" smtClean="0"/>
              <a:t>AVG:</a:t>
            </a:r>
            <a:r>
              <a:rPr lang="en-US" dirty="0" smtClean="0"/>
              <a:t> average of values</a:t>
            </a:r>
          </a:p>
          <a:p>
            <a:pPr fontAlgn="base"/>
            <a:r>
              <a:rPr lang="en-US" b="1" dirty="0" smtClean="0"/>
              <a:t>MIN:</a:t>
            </a:r>
            <a:r>
              <a:rPr lang="en-US" dirty="0" smtClean="0"/>
              <a:t> minimum of values</a:t>
            </a:r>
          </a:p>
          <a:p>
            <a:pPr fontAlgn="base"/>
            <a:r>
              <a:rPr lang="en-US" b="1" dirty="0" smtClean="0"/>
              <a:t>MAX:</a:t>
            </a:r>
            <a:r>
              <a:rPr lang="en-US" dirty="0" smtClean="0"/>
              <a:t> maximum of values</a:t>
            </a:r>
          </a:p>
          <a:p>
            <a:pPr fontAlgn="base"/>
            <a:r>
              <a:rPr lang="en-US" b="1" dirty="0" smtClean="0"/>
              <a:t>VAR:</a:t>
            </a:r>
            <a:r>
              <a:rPr lang="en-US" dirty="0" smtClean="0"/>
              <a:t> variance of sample population</a:t>
            </a:r>
          </a:p>
          <a:p>
            <a:pPr fontAlgn="base"/>
            <a:r>
              <a:rPr lang="en-US" b="1" dirty="0" smtClean="0"/>
              <a:t>VARP:</a:t>
            </a:r>
            <a:r>
              <a:rPr lang="en-US" dirty="0" smtClean="0"/>
              <a:t> variance of entire population</a:t>
            </a:r>
          </a:p>
          <a:p>
            <a:pPr fontAlgn="base"/>
            <a:r>
              <a:rPr lang="en-US" b="1" dirty="0" smtClean="0"/>
              <a:t>STDEV:</a:t>
            </a:r>
            <a:r>
              <a:rPr lang="en-US" dirty="0" smtClean="0"/>
              <a:t> standard deviation of sample population</a:t>
            </a:r>
          </a:p>
          <a:p>
            <a:pPr fontAlgn="base"/>
            <a:r>
              <a:rPr lang="en-US" b="1" dirty="0" smtClean="0"/>
              <a:t>STDEVP:</a:t>
            </a:r>
            <a:r>
              <a:rPr lang="en-US" dirty="0" smtClean="0"/>
              <a:t> standard deviation of entire population</a:t>
            </a:r>
          </a:p>
          <a:p>
            <a:pPr fontAlgn="base"/>
            <a:r>
              <a:rPr lang="en-US" b="1" dirty="0" smtClean="0"/>
              <a:t>COUNT:</a:t>
            </a:r>
            <a:r>
              <a:rPr lang="en-US" dirty="0" smtClean="0"/>
              <a:t> count of values.</a:t>
            </a:r>
          </a:p>
        </p:txBody>
      </p:sp>
    </p:spTree>
    <p:extLst>
      <p:ext uri="{BB962C8B-B14F-4D97-AF65-F5344CB8AC3E}">
        <p14:creationId xmlns:p14="http://schemas.microsoft.com/office/powerpoint/2010/main" val="39314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874" y="6093296"/>
            <a:ext cx="8602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Segment is introduced, Fixes : state-wise, Exclude: now Region-wise</a:t>
            </a:r>
            <a:endParaRPr lang="en-IN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" y="1628800"/>
            <a:ext cx="7297818" cy="41044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28800"/>
            <a:ext cx="1872208" cy="41044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6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" y="1484784"/>
            <a:ext cx="6858004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38" y="1988840"/>
            <a:ext cx="23241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5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3. </a:t>
            </a:r>
            <a:r>
              <a:rPr lang="en-US" b="1" dirty="0"/>
              <a:t>Nested LOD Expressions Showing change instead of raw numbers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nested </a:t>
            </a:r>
            <a:r>
              <a:rPr lang="en-US" dirty="0"/>
              <a:t>LOD will always get the overall average (because it's not fixed on any dimensions).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doesn't care about the </a:t>
            </a:r>
            <a:r>
              <a:rPr lang="en-US" dirty="0" err="1"/>
              <a:t>viz</a:t>
            </a:r>
            <a:r>
              <a:rPr lang="en-US" dirty="0"/>
              <a:t> level of detail.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non-nested calculation is just a normal aggregation, so it will care about the level of detail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Nested: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FIXED :AVG(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{FIXED [Customer ID]:COUNTD([Order ID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])}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)}</a:t>
            </a:r>
          </a:p>
          <a:p>
            <a:pPr marL="0" indent="0" algn="ctr">
              <a:buNone/>
            </a:pPr>
            <a:r>
              <a:rPr lang="en-US" dirty="0"/>
              <a:t>Simple :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AVG({FIXED [Customer ID]:COUNTD([Order ID])})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9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628801"/>
            <a:ext cx="5040559" cy="3842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0850"/>
            <a:ext cx="4222254" cy="386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0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6" t="10344" r="27425" b="23707"/>
          <a:stretch/>
        </p:blipFill>
        <p:spPr bwMode="auto">
          <a:xfrm>
            <a:off x="1259632" y="1322141"/>
            <a:ext cx="5688632" cy="5491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7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4. </a:t>
            </a:r>
            <a:r>
              <a:rPr lang="en-US" b="1" dirty="0"/>
              <a:t>Summary statistics in </a:t>
            </a:r>
            <a:r>
              <a:rPr lang="en-US" b="1" dirty="0" smtClean="0"/>
              <a:t>visualizations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831285" cy="5059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96952"/>
            <a:ext cx="15430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3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5.1 </a:t>
            </a:r>
            <a:r>
              <a:rPr lang="en-US" b="1" dirty="0" smtClean="0"/>
              <a:t>Annotations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78155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0928"/>
            <a:ext cx="2962275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52120" y="1763524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Annotations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5.2 P</a:t>
            </a:r>
            <a:r>
              <a:rPr lang="en-US" dirty="0" smtClean="0"/>
              <a:t>re-attentive </a:t>
            </a:r>
            <a:r>
              <a:rPr lang="en-US" dirty="0"/>
              <a:t>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Visual analytics is a means of exploring and understanding data. It supports and accelerates the analysis process itself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These are generally the best ways to present data, because we can see these patterns without thinking or processing.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fact, these attributes evolved in humans as ways to quickly assess a situation</a:t>
            </a:r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669651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89" y="5589594"/>
            <a:ext cx="6722715" cy="129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8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6. </a:t>
            </a:r>
            <a:r>
              <a:rPr lang="en-US" b="1" dirty="0"/>
              <a:t>Use visual analytics to find answers in your </a:t>
            </a:r>
            <a:r>
              <a:rPr lang="en-US" b="1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Visual analytics is a means of exploring and understanding data.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supports and accelerates the analysis process itself. You can ask a question, get the answer, and ask follow-up questions—all within a visual interface.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story unfolds from one visual summary to another.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short, visual analytics allows you to go in any direction with your thoughts while you view and interact directly with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1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https://help.tableau.com/current/blueprint/en-us/Img/bp_why_visual_analytics_1_512x2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9" y="836712"/>
            <a:ext cx="4876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help.tableau.com/current/blueprint/en-us/Img/bp_why_visual_analytics_2_512x2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10" y="3484663"/>
            <a:ext cx="48768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03868" y="6309320"/>
            <a:ext cx="44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Tabular Data with a Color for Negative Values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1640" y="3613666"/>
            <a:ext cx="19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Tabular Data, Plain</a:t>
            </a:r>
          </a:p>
        </p:txBody>
      </p:sp>
    </p:spTree>
    <p:extLst>
      <p:ext uri="{BB962C8B-B14F-4D97-AF65-F5344CB8AC3E}">
        <p14:creationId xmlns:p14="http://schemas.microsoft.com/office/powerpoint/2010/main" val="21429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Aggregate function</a:t>
            </a:r>
            <a:endParaRPr lang="en-IN" dirty="0"/>
          </a:p>
        </p:txBody>
      </p:sp>
      <p:pic>
        <p:nvPicPr>
          <p:cNvPr id="1026" name="Picture 2" descr="https://help.tableau.com/current/pro/desktop/en-us/Img/aggregate_func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22190"/>
            <a:ext cx="8676456" cy="28709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1416" y="5299467"/>
            <a:ext cx="5634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3"/>
              </a:rPr>
              <a:t>https://help.tableau.com/current/pro/desktop/en-us/calculations_calculatedfields_aggregate_create.htm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https://help.tableau.com/current/blueprint/en-us/Img/bp_why_visual_analytics_3_512x2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3" y="980728"/>
            <a:ext cx="48768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help.tableau.com/current/blueprint/en-us/Img/bp_why_visual_analytics_4_509x2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48482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07140" y="61670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Visual Data with Sales by Bar Length, Profitability by Color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8373" y="3475167"/>
            <a:ext cx="3723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Tabular Data with Sales and Profitability by Color </a:t>
            </a:r>
            <a:r>
              <a:rPr lang="en-US" dirty="0" smtClean="0"/>
              <a:t>Gradients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7. </a:t>
            </a:r>
            <a:r>
              <a:rPr lang="en-US" b="1" dirty="0"/>
              <a:t>Adding annotations to </a:t>
            </a:r>
            <a:r>
              <a:rPr lang="en-US" b="1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Refer topic 5.1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5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8. </a:t>
            </a:r>
            <a:r>
              <a:rPr lang="en-US" b="1" dirty="0"/>
              <a:t>Add reference lines and trend </a:t>
            </a:r>
            <a:r>
              <a:rPr lang="en-US" b="1" dirty="0" smtClean="0"/>
              <a:t>lines</a:t>
            </a:r>
            <a:endParaRPr lang="en-IN" dirty="0"/>
          </a:p>
        </p:txBody>
      </p:sp>
      <p:pic>
        <p:nvPicPr>
          <p:cNvPr id="25602" name="Picture 2" descr="https://help.tableau.com/current/pro/desktop/en-us/Img/trendlines_dr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9" y="1268760"/>
            <a:ext cx="7620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5448" y="6211642"/>
            <a:ext cx="7412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help.tableau.com/current/pro/desktop/en-us/trendlines_add.htm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3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9. </a:t>
            </a:r>
            <a:r>
              <a:rPr lang="en-US" b="1" dirty="0"/>
              <a:t>Visualizing forecasting </a:t>
            </a:r>
            <a:r>
              <a:rPr lang="en-US" b="1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visualize forecasting data in Tableau, you can:</a:t>
            </a:r>
          </a:p>
          <a:p>
            <a:r>
              <a:rPr lang="en-US" sz="2800" dirty="0"/>
              <a:t>Connect to data</a:t>
            </a:r>
          </a:p>
          <a:p>
            <a:r>
              <a:rPr lang="en-US" sz="2800" dirty="0"/>
              <a:t>Create a visualization</a:t>
            </a:r>
          </a:p>
          <a:p>
            <a:r>
              <a:rPr lang="en-US" sz="2800" dirty="0"/>
              <a:t>Go to the Analysis tab</a:t>
            </a:r>
          </a:p>
          <a:p>
            <a:r>
              <a:rPr lang="en-US" sz="2800" dirty="0"/>
              <a:t>Click on Forecast under Model category</a:t>
            </a:r>
          </a:p>
          <a:p>
            <a:endParaRPr lang="en-IN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63" y="4322018"/>
            <a:ext cx="3209925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9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10. </a:t>
            </a:r>
            <a:r>
              <a:rPr lang="en-US" b="1" dirty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Cluster analysis partitions marks in the view into clusters, where the marks within each cluster are more similar to one another than they are to marks in other clusters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Drag </a:t>
            </a:r>
            <a:r>
              <a:rPr lang="en-US" b="1" dirty="0"/>
              <a:t>Cluster</a:t>
            </a:r>
            <a:r>
              <a:rPr lang="en-US" dirty="0"/>
              <a:t> from the </a:t>
            </a:r>
            <a:r>
              <a:rPr lang="en-US" b="1" dirty="0"/>
              <a:t>Analytics</a:t>
            </a:r>
            <a:r>
              <a:rPr lang="en-US" dirty="0"/>
              <a:t> pane into the view, and drop it on in the target area in the view: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1520" y="602128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help.tableau.com/current/pro/desktop/en-us/clustering.htm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6223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Clustering is available in Tableau Desktop, but is not available for authoring on the web (Tableau Server, Tableau Cloud).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Clustering </a:t>
            </a:r>
            <a:r>
              <a:rPr lang="en-US" dirty="0"/>
              <a:t>is also not available when any of the following conditions apply:</a:t>
            </a:r>
          </a:p>
          <a:p>
            <a:pPr algn="just"/>
            <a:r>
              <a:rPr lang="en-US" dirty="0"/>
              <a:t>When you are using a cube (multidimensional) data source.</a:t>
            </a:r>
          </a:p>
          <a:p>
            <a:pPr algn="just"/>
            <a:r>
              <a:rPr lang="en-US" dirty="0"/>
              <a:t>When there is a blended dimension in the view.</a:t>
            </a:r>
          </a:p>
          <a:p>
            <a:pPr algn="just"/>
            <a:r>
              <a:rPr lang="en-US" dirty="0"/>
              <a:t>When there are no fields that can be used as variables (inputs) for clustering in the view.</a:t>
            </a:r>
          </a:p>
          <a:p>
            <a:pPr algn="just"/>
            <a:r>
              <a:rPr lang="en-US" dirty="0"/>
              <a:t>When there are no dimensions present in an aggregated view.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2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361950" indent="0" defTabSz="630238">
              <a:buNone/>
            </a:pPr>
            <a:r>
              <a:rPr lang="en-US" dirty="0"/>
              <a:t>In addition, the following field types cannot be used as variables (inputs) for clustering:</a:t>
            </a:r>
          </a:p>
          <a:p>
            <a:pPr marL="898525" indent="-614363"/>
            <a:r>
              <a:rPr lang="en-US" dirty="0"/>
              <a:t>Table calculations</a:t>
            </a:r>
          </a:p>
          <a:p>
            <a:pPr marL="898525" indent="-614363"/>
            <a:r>
              <a:rPr lang="en-US" dirty="0"/>
              <a:t>Blended calculations</a:t>
            </a:r>
          </a:p>
          <a:p>
            <a:pPr marL="898525" indent="-614363"/>
            <a:r>
              <a:rPr lang="en-US" dirty="0"/>
              <a:t>Ad-hoc calculations</a:t>
            </a:r>
          </a:p>
          <a:p>
            <a:pPr marL="898525" indent="-614363"/>
            <a:r>
              <a:rPr lang="en-US" dirty="0"/>
              <a:t>Generated latitude/longitude values</a:t>
            </a:r>
          </a:p>
          <a:p>
            <a:pPr marL="898525" indent="-614363"/>
            <a:r>
              <a:rPr lang="en-US" dirty="0"/>
              <a:t>Groups</a:t>
            </a:r>
          </a:p>
          <a:p>
            <a:pPr marL="898525" indent="-614363"/>
            <a:r>
              <a:rPr lang="en-US" dirty="0"/>
              <a:t>Sets</a:t>
            </a:r>
          </a:p>
          <a:p>
            <a:pPr marL="898525" indent="-614363"/>
            <a:r>
              <a:rPr lang="en-US" dirty="0"/>
              <a:t>Bins</a:t>
            </a:r>
          </a:p>
          <a:p>
            <a:pPr marL="898525" indent="-614363"/>
            <a:r>
              <a:rPr lang="en-US" dirty="0"/>
              <a:t>Parameters</a:t>
            </a:r>
          </a:p>
          <a:p>
            <a:pPr marL="898525" indent="-614363"/>
            <a:r>
              <a:rPr lang="en-US" dirty="0"/>
              <a:t>Dates</a:t>
            </a:r>
          </a:p>
          <a:p>
            <a:pPr marL="898525" indent="-614363"/>
            <a:r>
              <a:rPr lang="en-US" dirty="0"/>
              <a:t>Measure Names/Measure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11. </a:t>
            </a:r>
            <a:r>
              <a:rPr lang="en-US" b="1" dirty="0"/>
              <a:t>Drag and drop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Tableau's ease of use comes from the fact that it has a drag and drop interface.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feature helps to perform tasks like sorting, comparing and analyzing, very easily and fast.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2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12. </a:t>
            </a:r>
            <a:r>
              <a:rPr lang="en-US" b="1" dirty="0"/>
              <a:t>Analysis with cube and MDX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cube data source is a data source in which hierarchies and aggregations have been created by the cube's designer in advance.</a:t>
            </a:r>
          </a:p>
          <a:p>
            <a:pPr algn="just"/>
            <a:r>
              <a:rPr lang="en-US" dirty="0"/>
              <a:t>Cubes are very powerful and can return information very quickly, often much more quickly than a relational data source.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 reason for a cube's speed is that all its aggregations and hierarchies are pre-built.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definitions remain static until the cube is rebuilt.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cube data sources are not as flexible as relational 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6164345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help.tableau.com/current/pro/desktop/en-us/cubes.htm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 Date 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DATEADD : </a:t>
            </a:r>
          </a:p>
          <a:p>
            <a:pPr lvl="1"/>
            <a:r>
              <a:rPr lang="en-US" sz="2000" dirty="0" smtClean="0"/>
              <a:t>Add </a:t>
            </a:r>
            <a:r>
              <a:rPr lang="en-US" sz="2000" dirty="0"/>
              <a:t>280 days to the date February 20, 2021</a:t>
            </a:r>
          </a:p>
          <a:p>
            <a:pPr lvl="1"/>
            <a:r>
              <a:rPr lang="en-US" sz="2000" dirty="0" smtClean="0"/>
              <a:t>DATEADD('day', 280, #2/20/21#) </a:t>
            </a:r>
          </a:p>
          <a:p>
            <a:pPr lvl="1"/>
            <a:r>
              <a:rPr lang="en-US" sz="2000" dirty="0" smtClean="0"/>
              <a:t>= #November 27, 2021#</a:t>
            </a:r>
          </a:p>
          <a:p>
            <a:r>
              <a:rPr lang="en-IN" sz="2400" dirty="0"/>
              <a:t>DATEDIFF</a:t>
            </a:r>
          </a:p>
          <a:p>
            <a:pPr lvl="1"/>
            <a:r>
              <a:rPr lang="en-US" sz="2000" dirty="0"/>
              <a:t>Number of days between March 25, 1986 and February 20, 2021</a:t>
            </a:r>
          </a:p>
          <a:p>
            <a:pPr lvl="1"/>
            <a:r>
              <a:rPr lang="en-US" sz="2000" dirty="0" smtClean="0"/>
              <a:t>DATEDIFF('day', #3/25/1986#, #2/20/2021#) </a:t>
            </a:r>
          </a:p>
          <a:p>
            <a:pPr lvl="1"/>
            <a:r>
              <a:rPr lang="en-US" sz="2000" dirty="0" smtClean="0"/>
              <a:t>= 12,751</a:t>
            </a:r>
          </a:p>
          <a:p>
            <a:r>
              <a:rPr lang="en-US" sz="2400" dirty="0"/>
              <a:t>DATENAME</a:t>
            </a:r>
          </a:p>
          <a:p>
            <a:pPr lvl="1"/>
            <a:r>
              <a:rPr lang="en-US" sz="2000" dirty="0"/>
              <a:t>Returns the name of the specified date part as a discrete string.</a:t>
            </a:r>
          </a:p>
          <a:p>
            <a:pPr lvl="1"/>
            <a:r>
              <a:rPr lang="en-IN" sz="2000" dirty="0" smtClean="0"/>
              <a:t>DATENAME('year', #3/25/1986#) = "1986"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58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The cube data sources supported in Tableau are</a:t>
            </a:r>
          </a:p>
          <a:p>
            <a:r>
              <a:rPr lang="en-IN" sz="2800" dirty="0"/>
              <a:t>Oracle </a:t>
            </a:r>
            <a:r>
              <a:rPr lang="en-IN" sz="2800" dirty="0" err="1"/>
              <a:t>Essbase</a:t>
            </a:r>
            <a:endParaRPr lang="en-IN" sz="2800" dirty="0"/>
          </a:p>
          <a:p>
            <a:r>
              <a:rPr lang="en-IN" sz="2800" dirty="0"/>
              <a:t>Teradata OLAP</a:t>
            </a:r>
          </a:p>
          <a:p>
            <a:r>
              <a:rPr lang="en-IN" sz="2800" dirty="0"/>
              <a:t>Microsoft Analysis Services (MSAS)</a:t>
            </a:r>
          </a:p>
          <a:p>
            <a:r>
              <a:rPr lang="en-IN" sz="2800" dirty="0"/>
              <a:t>SAP </a:t>
            </a:r>
            <a:r>
              <a:rPr lang="en-IN" sz="2800" dirty="0" err="1"/>
              <a:t>NetWeaver</a:t>
            </a:r>
            <a:r>
              <a:rPr lang="en-IN" sz="2800" dirty="0"/>
              <a:t> Business Warehouse</a:t>
            </a:r>
          </a:p>
          <a:p>
            <a:r>
              <a:rPr lang="en-IN" sz="2800" dirty="0"/>
              <a:t>Microsoft </a:t>
            </a:r>
            <a:r>
              <a:rPr lang="en-IN" sz="2800" dirty="0" err="1"/>
              <a:t>PowerPivot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1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When working with a cube data source, you can create calculated members using MDX formulas instead of creating Tableau formulas. </a:t>
            </a:r>
            <a:endParaRPr lang="en-US" dirty="0" smtClean="0"/>
          </a:p>
          <a:p>
            <a:pPr algn="just"/>
            <a:r>
              <a:rPr lang="en-US" dirty="0" smtClean="0"/>
              <a:t>MDX</a:t>
            </a:r>
            <a:r>
              <a:rPr lang="en-US" dirty="0"/>
              <a:t>, which stands for Multidimensional Expressions, is a query language for OLAP databases. </a:t>
            </a:r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MDX calculated members, you can create more complex calculations and reference both measures and dimensions.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calculated member can be either a calculated measure, which is a new field in the data source just like a calculated field, or a calculated dimension member, which is a new member within an existing hierarchy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9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https://habr.com/ru/post/658581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8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date function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976664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0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4048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https://help.tableau.com/current/pro/desktop/en-us/functions_functions_date.htm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6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1.3 Logic 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 calculations allow you to determine if a certain condition is true or false (Boolean logic</a:t>
            </a:r>
            <a:r>
              <a:rPr lang="en-US" dirty="0" smtClean="0"/>
              <a:t>).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IF [Profit] &gt; 0 </a:t>
            </a:r>
            <a:br>
              <a:rPr lang="en-US" i="1" dirty="0" smtClean="0"/>
            </a:br>
            <a:r>
              <a:rPr lang="en-US" i="1" dirty="0" smtClean="0"/>
              <a:t>THEN 'Profitable' </a:t>
            </a:r>
            <a:br>
              <a:rPr lang="en-US" i="1" dirty="0" smtClean="0"/>
            </a:br>
            <a:r>
              <a:rPr lang="en-US" i="1" dirty="0" smtClean="0"/>
              <a:t>ELSEIF [Profit] = 0 THEN 'Break even' </a:t>
            </a:r>
            <a:br>
              <a:rPr lang="en-US" i="1" dirty="0" smtClean="0"/>
            </a:br>
            <a:r>
              <a:rPr lang="en-US" i="1" dirty="0" smtClean="0"/>
              <a:t>ELSE 'Loss' </a:t>
            </a:r>
            <a:br>
              <a:rPr lang="en-US" i="1" dirty="0" smtClean="0"/>
            </a:br>
            <a:r>
              <a:rPr lang="en-US" i="1" dirty="0" smtClean="0"/>
              <a:t>END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728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logical calculation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57884"/>
            <a:ext cx="5421015" cy="528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9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1318</Words>
  <Application>Microsoft Office PowerPoint</Application>
  <PresentationFormat>On-screen Show (4:3)</PresentationFormat>
  <Paragraphs>203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Unit V MATHEMATICAL AND VISUAL ANALYTICS IN TABLEAU </vt:lpstr>
      <vt:lpstr>Table of content</vt:lpstr>
      <vt:lpstr>1.1 Aggregate Calculations</vt:lpstr>
      <vt:lpstr>Aggregate function</vt:lpstr>
      <vt:lpstr>1.2 Date Calculations</vt:lpstr>
      <vt:lpstr>Example: date function</vt:lpstr>
      <vt:lpstr>PowerPoint Presentation</vt:lpstr>
      <vt:lpstr>1.3 Logic Calculations</vt:lpstr>
      <vt:lpstr>Example: logical calculation</vt:lpstr>
      <vt:lpstr>Case syntax</vt:lpstr>
      <vt:lpstr>PowerPoint Presentation</vt:lpstr>
      <vt:lpstr>Create a logical calculation</vt:lpstr>
      <vt:lpstr>PowerPoint Presentation</vt:lpstr>
      <vt:lpstr>1.4 Number Calculations</vt:lpstr>
      <vt:lpstr>abs function</vt:lpstr>
      <vt:lpstr>1.5 String Calculations</vt:lpstr>
      <vt:lpstr>PowerPoint Presentation</vt:lpstr>
      <vt:lpstr>1.6 Type Calculations</vt:lpstr>
      <vt:lpstr>Basic expressions</vt:lpstr>
      <vt:lpstr>Table calculation</vt:lpstr>
      <vt:lpstr>PowerPoint Presentation</vt:lpstr>
      <vt:lpstr>PowerPoint Presentation</vt:lpstr>
      <vt:lpstr>2. Conceptual Topics with LOD Expressions</vt:lpstr>
      <vt:lpstr>FIXED Level of Detail Expressions</vt:lpstr>
      <vt:lpstr>PowerPoint Presentation</vt:lpstr>
      <vt:lpstr>Example 2</vt:lpstr>
      <vt:lpstr>PowerPoint Presentation</vt:lpstr>
      <vt:lpstr>To do</vt:lpstr>
      <vt:lpstr>INCLUDE Level of Detail Expressions</vt:lpstr>
      <vt:lpstr>PowerPoint Presentation</vt:lpstr>
      <vt:lpstr>PowerPoint Presentation</vt:lpstr>
      <vt:lpstr>3. Nested LOD Expressions Showing change instead of raw numbers </vt:lpstr>
      <vt:lpstr>PowerPoint Presentation</vt:lpstr>
      <vt:lpstr>PowerPoint Presentation</vt:lpstr>
      <vt:lpstr>4. Summary statistics in visualizations</vt:lpstr>
      <vt:lpstr>5.1 Annotations</vt:lpstr>
      <vt:lpstr>5.2 Pre-attentive attributes</vt:lpstr>
      <vt:lpstr>6. Use visual analytics to find answers in your data</vt:lpstr>
      <vt:lpstr>PowerPoint Presentation</vt:lpstr>
      <vt:lpstr>PowerPoint Presentation</vt:lpstr>
      <vt:lpstr>7. Adding annotations to visualization</vt:lpstr>
      <vt:lpstr>8. Add reference lines and trend lines</vt:lpstr>
      <vt:lpstr>9. Visualizing forecasting data</vt:lpstr>
      <vt:lpstr>10. Clustering</vt:lpstr>
      <vt:lpstr>PowerPoint Presentation</vt:lpstr>
      <vt:lpstr>PowerPoint Presentation</vt:lpstr>
      <vt:lpstr>PowerPoint Presentation</vt:lpstr>
      <vt:lpstr>11. Drag and drop analytics</vt:lpstr>
      <vt:lpstr>12. Analysis with cube and MDX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 MATHEMATICAL AND VISUAL ANALYTICS IN TABLEAU </dc:title>
  <dc:creator>Aman</dc:creator>
  <cp:lastModifiedBy>Aman</cp:lastModifiedBy>
  <cp:revision>88</cp:revision>
  <dcterms:created xsi:type="dcterms:W3CDTF">2024-03-05T15:12:47Z</dcterms:created>
  <dcterms:modified xsi:type="dcterms:W3CDTF">2024-04-05T05:37:35Z</dcterms:modified>
</cp:coreProperties>
</file>