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59" r:id="rId16"/>
    <p:sldId id="261" r:id="rId17"/>
    <p:sldId id="279" r:id="rId18"/>
    <p:sldId id="281" r:id="rId19"/>
    <p:sldId id="280" r:id="rId20"/>
    <p:sldId id="282" r:id="rId21"/>
    <p:sldId id="262" r:id="rId22"/>
    <p:sldId id="283" r:id="rId23"/>
    <p:sldId id="284" r:id="rId24"/>
    <p:sldId id="285" r:id="rId25"/>
    <p:sldId id="286" r:id="rId26"/>
    <p:sldId id="287" r:id="rId27"/>
    <p:sldId id="263" r:id="rId28"/>
    <p:sldId id="288" r:id="rId29"/>
    <p:sldId id="264" r:id="rId30"/>
    <p:sldId id="289" r:id="rId31"/>
    <p:sldId id="265" r:id="rId32"/>
    <p:sldId id="290" r:id="rId33"/>
    <p:sldId id="291" r:id="rId34"/>
    <p:sldId id="266" r:id="rId35"/>
    <p:sldId id="292" r:id="rId36"/>
    <p:sldId id="267" r:id="rId37"/>
    <p:sldId id="260"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FECD99-8CC6-4486-A2E9-615F5C82EBB9}">
          <p14:sldIdLst>
            <p14:sldId id="256"/>
            <p14:sldId id="257"/>
            <p14:sldId id="258"/>
            <p14:sldId id="268"/>
            <p14:sldId id="269"/>
            <p14:sldId id="270"/>
            <p14:sldId id="271"/>
            <p14:sldId id="272"/>
            <p14:sldId id="273"/>
            <p14:sldId id="274"/>
            <p14:sldId id="275"/>
            <p14:sldId id="276"/>
            <p14:sldId id="277"/>
            <p14:sldId id="278"/>
            <p14:sldId id="259"/>
            <p14:sldId id="261"/>
            <p14:sldId id="279"/>
            <p14:sldId id="281"/>
          </p14:sldIdLst>
        </p14:section>
        <p14:section name="Untitled Section" id="{7D74B728-D488-4FB8-9CE0-0050FE0AF548}">
          <p14:sldIdLst>
            <p14:sldId id="280"/>
            <p14:sldId id="282"/>
            <p14:sldId id="262"/>
            <p14:sldId id="283"/>
            <p14:sldId id="284"/>
            <p14:sldId id="285"/>
            <p14:sldId id="286"/>
            <p14:sldId id="287"/>
            <p14:sldId id="263"/>
            <p14:sldId id="288"/>
            <p14:sldId id="264"/>
            <p14:sldId id="289"/>
            <p14:sldId id="265"/>
            <p14:sldId id="290"/>
            <p14:sldId id="291"/>
            <p14:sldId id="266"/>
            <p14:sldId id="292"/>
            <p14:sldId id="267"/>
            <p14:sldId id="260"/>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78"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CF394CC-2E54-41C5-9EC0-C831681C318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309385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F394CC-2E54-41C5-9EC0-C831681C318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114113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F394CC-2E54-41C5-9EC0-C831681C318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38879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CF394CC-2E54-41C5-9EC0-C831681C318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399484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394CC-2E54-41C5-9EC0-C831681C318F}" type="datetimeFigureOut">
              <a:rPr lang="en-IN" smtClean="0"/>
              <a:t>18-04-2024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1214752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CF394CC-2E54-41C5-9EC0-C831681C318F}"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3877592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CF394CC-2E54-41C5-9EC0-C831681C318F}" type="datetimeFigureOut">
              <a:rPr lang="en-IN" smtClean="0"/>
              <a:t>18-04-2024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190485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CF394CC-2E54-41C5-9EC0-C831681C318F}" type="datetimeFigureOut">
              <a:rPr lang="en-IN" smtClean="0"/>
              <a:t>18-04-2024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4130632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394CC-2E54-41C5-9EC0-C831681C318F}" type="datetimeFigureOut">
              <a:rPr lang="en-IN" smtClean="0"/>
              <a:t>18-04-2024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59819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394CC-2E54-41C5-9EC0-C831681C318F}"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164456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394CC-2E54-41C5-9EC0-C831681C318F}" type="datetimeFigureOut">
              <a:rPr lang="en-IN" smtClean="0"/>
              <a:t>18-04-2024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891314-F177-4D87-AF83-C3DCFF60BFC3}" type="slidenum">
              <a:rPr lang="en-IN" smtClean="0"/>
              <a:t>‹#›</a:t>
            </a:fld>
            <a:endParaRPr lang="en-IN"/>
          </a:p>
        </p:txBody>
      </p:sp>
    </p:spTree>
    <p:extLst>
      <p:ext uri="{BB962C8B-B14F-4D97-AF65-F5344CB8AC3E}">
        <p14:creationId xmlns:p14="http://schemas.microsoft.com/office/powerpoint/2010/main" val="3750779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394CC-2E54-41C5-9EC0-C831681C318F}" type="datetimeFigureOut">
              <a:rPr lang="en-IN" smtClean="0"/>
              <a:t>18-04-2024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91314-F177-4D87-AF83-C3DCFF60BFC3}" type="slidenum">
              <a:rPr lang="en-IN" smtClean="0"/>
              <a:t>‹#›</a:t>
            </a:fld>
            <a:endParaRPr lang="en-IN"/>
          </a:p>
        </p:txBody>
      </p:sp>
    </p:spTree>
    <p:extLst>
      <p:ext uri="{BB962C8B-B14F-4D97-AF65-F5344CB8AC3E}">
        <p14:creationId xmlns:p14="http://schemas.microsoft.com/office/powerpoint/2010/main" val="31859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ntellipaat.com/blog/what-is-data-analytic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help.tableau.com/current/reader/desktop/en-us/print.ht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help.tableau.com/current/reader/desktop/en-us/print.htm#psetu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ckoboard.com/best-practice/dashboard-desig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Unit VI</a:t>
            </a:r>
            <a:br>
              <a:rPr lang="en-IN" dirty="0"/>
            </a:br>
            <a:r>
              <a:rPr lang="en-US" dirty="0"/>
              <a:t>INTERACTIVE DASHBOARDS AND STORY POINTS IN TABLEAU</a:t>
            </a:r>
            <a:endParaRPr lang="en-IN" dirty="0"/>
          </a:p>
        </p:txBody>
      </p:sp>
      <p:sp>
        <p:nvSpPr>
          <p:cNvPr id="3" name="Subtitle 2"/>
          <p:cNvSpPr>
            <a:spLocks noGrp="1"/>
          </p:cNvSpPr>
          <p:nvPr>
            <p:ph type="subTitle" idx="1"/>
          </p:nvPr>
        </p:nvSpPr>
        <p:spPr/>
        <p:txBody>
          <a:bodyPr>
            <a:normAutofit fontScale="85000" lnSpcReduction="20000"/>
          </a:bodyPr>
          <a:lstStyle/>
          <a:p>
            <a:r>
              <a:rPr lang="en-IN" dirty="0"/>
              <a:t>Prepared by: </a:t>
            </a:r>
          </a:p>
          <a:p>
            <a:r>
              <a:rPr lang="en-IN" dirty="0" err="1"/>
              <a:t>Amanpal</a:t>
            </a:r>
            <a:r>
              <a:rPr lang="en-IN" dirty="0"/>
              <a:t> Singh </a:t>
            </a:r>
          </a:p>
          <a:p>
            <a:r>
              <a:rPr lang="en-IN" dirty="0"/>
              <a:t>Assistant Professor</a:t>
            </a:r>
          </a:p>
          <a:p>
            <a:r>
              <a:rPr lang="en-IN" dirty="0"/>
              <a:t>LPU, </a:t>
            </a:r>
            <a:r>
              <a:rPr lang="en-IN" dirty="0" err="1"/>
              <a:t>Phagwara</a:t>
            </a:r>
            <a:endParaRPr lang="en-IN" dirty="0"/>
          </a:p>
        </p:txBody>
      </p:sp>
    </p:spTree>
    <p:extLst>
      <p:ext uri="{BB962C8B-B14F-4D97-AF65-F5344CB8AC3E}">
        <p14:creationId xmlns:p14="http://schemas.microsoft.com/office/powerpoint/2010/main" val="2953592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Be consistent</a:t>
            </a:r>
          </a:p>
          <a:p>
            <a:pPr lvl="1"/>
            <a:r>
              <a:rPr lang="en-US" dirty="0"/>
              <a:t>With dashboards, it’s often necessary to be repetitive, especially when you’re showing the same set of metrics for multiple things.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48" y="3580160"/>
            <a:ext cx="6534488" cy="3233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4033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Use size and position to show hierarchy</a:t>
            </a:r>
          </a:p>
          <a:p>
            <a:pPr lvl="1"/>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38" y="3645024"/>
            <a:ext cx="7297737"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559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Give your numbers context</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206" y="3284984"/>
            <a:ext cx="6230937"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64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Use clear labels your audience will understand</a:t>
            </a:r>
            <a:endParaRPr lang="en-IN" dirty="0"/>
          </a:p>
          <a:p>
            <a:pPr lvl="1" fontAlgn="base"/>
            <a:r>
              <a:rPr lang="en-US" dirty="0"/>
              <a:t>A key part of your dashboard are the labels that describe each metric or chart.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321871"/>
            <a:ext cx="6983413"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803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Remember it’s for people</a:t>
            </a:r>
          </a:p>
          <a:p>
            <a:pPr lvl="1"/>
            <a:r>
              <a:rPr lang="en-US" dirty="0"/>
              <a:t>rules are made to be broken.</a:t>
            </a:r>
          </a:p>
          <a:p>
            <a:pPr lvl="1"/>
            <a:r>
              <a:rPr lang="en-US" dirty="0"/>
              <a:t>Dashboard design is about more than just how efficiently you can lay out data. </a:t>
            </a:r>
          </a:p>
          <a:p>
            <a:pPr lvl="1"/>
            <a:r>
              <a:rPr lang="en-US" dirty="0"/>
              <a:t>Ultimately, it’s about getting people to engage with the information.</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4725144"/>
            <a:ext cx="4847978" cy="213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474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 </a:t>
            </a:r>
            <a:r>
              <a:rPr lang="en-US" dirty="0"/>
              <a:t>Add motions</a:t>
            </a:r>
            <a:endParaRPr lang="en-IN" dirty="0"/>
          </a:p>
        </p:txBody>
      </p:sp>
      <p:sp>
        <p:nvSpPr>
          <p:cNvPr id="3" name="Content Placeholder 2"/>
          <p:cNvSpPr>
            <a:spLocks noGrp="1"/>
          </p:cNvSpPr>
          <p:nvPr>
            <p:ph idx="1"/>
          </p:nvPr>
        </p:nvSpPr>
        <p:spPr/>
        <p:txBody>
          <a:bodyPr/>
          <a:lstStyle/>
          <a:p>
            <a:r>
              <a:rPr lang="en-US" b="0" i="0" dirty="0">
                <a:solidFill>
                  <a:srgbClr val="002110"/>
                </a:solidFill>
                <a:effectLst/>
                <a:highlight>
                  <a:srgbClr val="FFFFFF"/>
                </a:highlight>
                <a:latin typeface="Google Sans"/>
              </a:rPr>
              <a:t>you can </a:t>
            </a:r>
            <a:r>
              <a:rPr lang="en-US" dirty="0"/>
              <a:t>use the page output to create a motion chart</a:t>
            </a:r>
            <a:r>
              <a:rPr lang="en-US" b="0" i="0" dirty="0">
                <a:solidFill>
                  <a:srgbClr val="002110"/>
                </a:solidFill>
                <a:effectLst/>
                <a:highlight>
                  <a:srgbClr val="FFFFFF"/>
                </a:highlight>
                <a:latin typeface="Google Sans"/>
              </a:rPr>
              <a:t>.</a:t>
            </a:r>
            <a:endParaRPr lang="en-IN" dirty="0"/>
          </a:p>
        </p:txBody>
      </p:sp>
      <p:pic>
        <p:nvPicPr>
          <p:cNvPr id="2050" name="Picture 2">
            <a:extLst>
              <a:ext uri="{FF2B5EF4-FFF2-40B4-BE49-F238E27FC236}">
                <a16:creationId xmlns:a16="http://schemas.microsoft.com/office/drawing/2014/main" id="{DA5D4EB2-A467-AA3D-D845-E8F7380520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299407"/>
            <a:ext cx="1905000" cy="45434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F0C2692-3CD9-4409-EB7A-06ED6FDFBF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270832"/>
            <a:ext cx="1905000" cy="4572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064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3. </a:t>
            </a:r>
            <a:r>
              <a:rPr lang="en-US" dirty="0"/>
              <a:t>Adding interactivity with actions</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b="0" i="0" dirty="0">
                <a:solidFill>
                  <a:srgbClr val="3A3A3A"/>
                </a:solidFill>
                <a:effectLst/>
                <a:highlight>
                  <a:srgbClr val="FFFFFF"/>
                </a:highlight>
                <a:latin typeface="Open Sans" panose="020F0502020204030204" pitchFamily="34" charset="0"/>
              </a:rPr>
              <a:t>Tableau is one of the most popular suites of Business Intelligence and </a:t>
            </a:r>
            <a:r>
              <a:rPr lang="en-US" b="1" i="0" u="none" strike="noStrike" dirty="0">
                <a:solidFill>
                  <a:srgbClr val="3A3A3A"/>
                </a:solidFill>
                <a:effectLst/>
                <a:highlight>
                  <a:srgbClr val="FFFFFF"/>
                </a:highlight>
                <a:latin typeface="Open Sans" panose="020F0502020204030204" pitchFamily="34" charset="0"/>
                <a:hlinkClick r:id="rId2"/>
              </a:rPr>
              <a:t>Data Analytics</a:t>
            </a:r>
            <a:r>
              <a:rPr lang="en-US" b="0" i="0" dirty="0">
                <a:solidFill>
                  <a:srgbClr val="3A3A3A"/>
                </a:solidFill>
                <a:effectLst/>
                <a:highlight>
                  <a:srgbClr val="FFFFFF"/>
                </a:highlight>
                <a:latin typeface="Open Sans" panose="020F0502020204030204" pitchFamily="34" charset="0"/>
              </a:rPr>
              <a:t> tools used by various enterprises around the world. </a:t>
            </a:r>
          </a:p>
          <a:p>
            <a:pPr algn="just"/>
            <a:r>
              <a:rPr lang="en-US" b="0" i="0" dirty="0">
                <a:solidFill>
                  <a:srgbClr val="3A3A3A"/>
                </a:solidFill>
                <a:effectLst/>
                <a:highlight>
                  <a:srgbClr val="FFFFFF"/>
                </a:highlight>
                <a:latin typeface="Open Sans" panose="020F0502020204030204" pitchFamily="34" charset="0"/>
              </a:rPr>
              <a:t>There are a number of features such as filters, measured names, in-memory data, a myriad of data sources, actions, advanced visualizations, maps, robust security, trend lines, and more that makes Tableau a better choice.</a:t>
            </a:r>
            <a:endParaRPr lang="en-IN" dirty="0"/>
          </a:p>
        </p:txBody>
      </p:sp>
    </p:spTree>
    <p:extLst>
      <p:ext uri="{BB962C8B-B14F-4D97-AF65-F5344CB8AC3E}">
        <p14:creationId xmlns:p14="http://schemas.microsoft.com/office/powerpoint/2010/main" val="4044548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56F3-9813-0B68-BC54-E2A743D01555}"/>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D19A3F03-1256-46C8-4914-4054F2C22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514" y="1700808"/>
            <a:ext cx="4254971" cy="42677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60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74D8-C694-8C05-37E9-D48999E30840}"/>
              </a:ext>
            </a:extLst>
          </p:cNvPr>
          <p:cNvSpPr>
            <a:spLocks noGrp="1"/>
          </p:cNvSpPr>
          <p:nvPr>
            <p:ph type="title"/>
          </p:nvPr>
        </p:nvSpPr>
        <p:spPr/>
        <p:txBody>
          <a:bodyPr/>
          <a:lstStyle/>
          <a:p>
            <a:endParaRPr lang="en-IN"/>
          </a:p>
        </p:txBody>
      </p:sp>
      <p:sp>
        <p:nvSpPr>
          <p:cNvPr id="5" name="Rectangle 3">
            <a:extLst>
              <a:ext uri="{FF2B5EF4-FFF2-40B4-BE49-F238E27FC236}">
                <a16:creationId xmlns:a16="http://schemas.microsoft.com/office/drawing/2014/main" id="{FBC7D271-6CEB-F829-F8D7-F1AF26AA1914}"/>
              </a:ext>
            </a:extLst>
          </p:cNvPr>
          <p:cNvSpPr>
            <a:spLocks noChangeArrowheads="1"/>
          </p:cNvSpPr>
          <p:nvPr/>
        </p:nvSpPr>
        <p:spPr bwMode="auto">
          <a:xfrm>
            <a:off x="575556" y="1559558"/>
            <a:ext cx="799288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rgbClr val="333333"/>
                </a:solidFill>
                <a:effectLst/>
                <a:latin typeface="Merriweather" panose="00000500000000000000" pitchFamily="2" charset="0"/>
              </a:rPr>
              <a:t>From your dashboard, select </a:t>
            </a:r>
            <a:r>
              <a:rPr kumimoji="0" lang="en-US" altLang="en-US" sz="2000" b="1" i="0" u="none" strike="noStrike" cap="none" normalizeH="0" baseline="0" dirty="0">
                <a:ln>
                  <a:noFill/>
                </a:ln>
                <a:solidFill>
                  <a:srgbClr val="333333"/>
                </a:solidFill>
                <a:effectLst/>
                <a:latin typeface="Merriweather" panose="00000500000000000000" pitchFamily="2" charset="0"/>
              </a:rPr>
              <a:t>Dashboard</a:t>
            </a:r>
            <a:r>
              <a:rPr kumimoji="0" lang="en-US" altLang="en-US" sz="2000" b="0" i="0" u="none" strike="noStrike" cap="none" normalizeH="0" baseline="0" dirty="0">
                <a:ln>
                  <a:noFill/>
                </a:ln>
                <a:solidFill>
                  <a:srgbClr val="333333"/>
                </a:solidFill>
                <a:effectLst/>
                <a:latin typeface="Merriweather" panose="00000500000000000000" pitchFamily="2" charset="0"/>
              </a:rPr>
              <a:t> &gt; </a:t>
            </a:r>
            <a:r>
              <a:rPr kumimoji="0" lang="en-US" altLang="en-US" sz="2000" b="1" i="0" u="none" strike="noStrike" cap="none" normalizeH="0" baseline="0" dirty="0">
                <a:ln>
                  <a:noFill/>
                </a:ln>
                <a:solidFill>
                  <a:srgbClr val="333333"/>
                </a:solidFill>
                <a:effectLst/>
                <a:latin typeface="Merriweather" panose="00000500000000000000" pitchFamily="2" charset="0"/>
              </a:rPr>
              <a:t>Actions</a:t>
            </a:r>
            <a:r>
              <a:rPr kumimoji="0" lang="en-US" altLang="en-US" sz="2000" b="0" i="0" u="none" strike="noStrike" cap="none" normalizeH="0" baseline="0" dirty="0">
                <a:ln>
                  <a:noFill/>
                </a:ln>
                <a:solidFill>
                  <a:srgbClr val="333333"/>
                </a:solidFill>
                <a:effectLst/>
                <a:latin typeface="Merriweather"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rgbClr val="333333"/>
                </a:solidFill>
                <a:effectLst/>
                <a:latin typeface="Merriweather" panose="00000500000000000000" pitchFamily="2" charset="0"/>
              </a:rPr>
              <a:t>In the Actions dialog box, click </a:t>
            </a:r>
            <a:r>
              <a:rPr kumimoji="0" lang="en-US" altLang="en-US" sz="2000" b="1" i="0" u="none" strike="noStrike" cap="none" normalizeH="0" baseline="0" dirty="0">
                <a:ln>
                  <a:noFill/>
                </a:ln>
                <a:solidFill>
                  <a:srgbClr val="333333"/>
                </a:solidFill>
                <a:effectLst/>
                <a:latin typeface="Merriweather" panose="00000500000000000000" pitchFamily="2" charset="0"/>
              </a:rPr>
              <a:t>Add Action</a:t>
            </a:r>
            <a:r>
              <a:rPr kumimoji="0" lang="en-US" altLang="en-US" sz="2000" b="0" i="0" u="none" strike="noStrike" cap="none" normalizeH="0" baseline="0" dirty="0">
                <a:ln>
                  <a:noFill/>
                </a:ln>
                <a:solidFill>
                  <a:srgbClr val="333333"/>
                </a:solidFill>
                <a:effectLst/>
                <a:latin typeface="Merriweather" panose="00000500000000000000" pitchFamily="2" charset="0"/>
              </a:rPr>
              <a:t> and then select </a:t>
            </a:r>
            <a:r>
              <a:rPr kumimoji="0" lang="en-US" altLang="en-US" sz="2000" b="1" i="0" u="none" strike="noStrike" cap="none" normalizeH="0" baseline="0" dirty="0">
                <a:ln>
                  <a:noFill/>
                </a:ln>
                <a:solidFill>
                  <a:srgbClr val="333333"/>
                </a:solidFill>
                <a:effectLst/>
                <a:latin typeface="Merriweather" panose="00000500000000000000" pitchFamily="2" charset="0"/>
              </a:rPr>
              <a:t>Go to Sheet</a:t>
            </a:r>
            <a:r>
              <a:rPr kumimoji="0" lang="en-US" altLang="en-US" sz="2000" b="0" i="0" u="none" strike="noStrike" cap="none" normalizeH="0" baseline="0" dirty="0">
                <a:ln>
                  <a:noFill/>
                </a:ln>
                <a:solidFill>
                  <a:srgbClr val="333333"/>
                </a:solidFill>
                <a:effectLst/>
                <a:latin typeface="Merriweather"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erriweather" panose="00000500000000000000" pitchFamily="2" charset="0"/>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64144FB-B475-7B57-8136-B6708A135813}"/>
              </a:ext>
            </a:extLst>
          </p:cNvPr>
          <p:cNvPicPr>
            <a:picLocks noChangeAspect="1"/>
          </p:cNvPicPr>
          <p:nvPr/>
        </p:nvPicPr>
        <p:blipFill>
          <a:blip r:embed="rId2"/>
          <a:stretch>
            <a:fillRect/>
          </a:stretch>
        </p:blipFill>
        <p:spPr>
          <a:xfrm>
            <a:off x="457200" y="2636912"/>
            <a:ext cx="2838650" cy="3809129"/>
          </a:xfrm>
          <a:prstGeom prst="rect">
            <a:avLst/>
          </a:prstGeom>
          <a:noFill/>
          <a:ln>
            <a:solidFill>
              <a:schemeClr val="accent1"/>
            </a:solidFill>
          </a:ln>
        </p:spPr>
      </p:pic>
      <p:pic>
        <p:nvPicPr>
          <p:cNvPr id="10" name="Picture 9">
            <a:extLst>
              <a:ext uri="{FF2B5EF4-FFF2-40B4-BE49-F238E27FC236}">
                <a16:creationId xmlns:a16="http://schemas.microsoft.com/office/drawing/2014/main" id="{35D5DFDF-C109-133F-812D-04064651518D}"/>
              </a:ext>
            </a:extLst>
          </p:cNvPr>
          <p:cNvPicPr>
            <a:picLocks noChangeAspect="1"/>
          </p:cNvPicPr>
          <p:nvPr/>
        </p:nvPicPr>
        <p:blipFill>
          <a:blip r:embed="rId3"/>
          <a:stretch>
            <a:fillRect/>
          </a:stretch>
        </p:blipFill>
        <p:spPr>
          <a:xfrm>
            <a:off x="3923928" y="2709197"/>
            <a:ext cx="4974552" cy="3664558"/>
          </a:xfrm>
          <a:prstGeom prst="rect">
            <a:avLst/>
          </a:prstGeom>
          <a:noFill/>
          <a:ln>
            <a:solidFill>
              <a:schemeClr val="accent1"/>
            </a:solidFill>
          </a:ln>
        </p:spPr>
      </p:pic>
    </p:spTree>
    <p:extLst>
      <p:ext uri="{BB962C8B-B14F-4D97-AF65-F5344CB8AC3E}">
        <p14:creationId xmlns:p14="http://schemas.microsoft.com/office/powerpoint/2010/main" val="3998914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86E9-4916-F168-0511-4F476A8FF1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C9EE4B-EBB5-7C70-F8FD-CD92AF669B29}"/>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2CA27E66-615B-90C3-E5F5-8477A5B16544}"/>
              </a:ext>
            </a:extLst>
          </p:cNvPr>
          <p:cNvPicPr>
            <a:picLocks noChangeAspect="1"/>
          </p:cNvPicPr>
          <p:nvPr/>
        </p:nvPicPr>
        <p:blipFill>
          <a:blip r:embed="rId2"/>
          <a:stretch>
            <a:fillRect/>
          </a:stretch>
        </p:blipFill>
        <p:spPr>
          <a:xfrm>
            <a:off x="244346" y="274638"/>
            <a:ext cx="3950896" cy="3312368"/>
          </a:xfrm>
          <a:prstGeom prst="rect">
            <a:avLst/>
          </a:prstGeom>
          <a:noFill/>
          <a:ln>
            <a:solidFill>
              <a:schemeClr val="accent1"/>
            </a:solidFill>
          </a:ln>
        </p:spPr>
      </p:pic>
      <p:pic>
        <p:nvPicPr>
          <p:cNvPr id="10" name="Picture 9">
            <a:extLst>
              <a:ext uri="{FF2B5EF4-FFF2-40B4-BE49-F238E27FC236}">
                <a16:creationId xmlns:a16="http://schemas.microsoft.com/office/drawing/2014/main" id="{DA338395-F436-E53F-0ACF-68CB0F972D83}"/>
              </a:ext>
            </a:extLst>
          </p:cNvPr>
          <p:cNvPicPr>
            <a:picLocks noChangeAspect="1"/>
          </p:cNvPicPr>
          <p:nvPr/>
        </p:nvPicPr>
        <p:blipFill>
          <a:blip r:embed="rId3"/>
          <a:stretch>
            <a:fillRect/>
          </a:stretch>
        </p:blipFill>
        <p:spPr>
          <a:xfrm>
            <a:off x="4716016" y="274638"/>
            <a:ext cx="4183638" cy="3987420"/>
          </a:xfrm>
          <a:prstGeom prst="rect">
            <a:avLst/>
          </a:prstGeom>
          <a:noFill/>
          <a:ln>
            <a:solidFill>
              <a:schemeClr val="accent1"/>
            </a:solidFill>
          </a:ln>
        </p:spPr>
      </p:pic>
      <p:pic>
        <p:nvPicPr>
          <p:cNvPr id="14" name="Picture 13">
            <a:extLst>
              <a:ext uri="{FF2B5EF4-FFF2-40B4-BE49-F238E27FC236}">
                <a16:creationId xmlns:a16="http://schemas.microsoft.com/office/drawing/2014/main" id="{959B12C2-3CCD-425E-6202-A005CE85B6B0}"/>
              </a:ext>
            </a:extLst>
          </p:cNvPr>
          <p:cNvPicPr>
            <a:picLocks noChangeAspect="1"/>
          </p:cNvPicPr>
          <p:nvPr/>
        </p:nvPicPr>
        <p:blipFill>
          <a:blip r:embed="rId4"/>
          <a:stretch>
            <a:fillRect/>
          </a:stretch>
        </p:blipFill>
        <p:spPr>
          <a:xfrm>
            <a:off x="1547664" y="4262058"/>
            <a:ext cx="3966099" cy="2488213"/>
          </a:xfrm>
          <a:prstGeom prst="rect">
            <a:avLst/>
          </a:prstGeom>
          <a:noFill/>
          <a:ln>
            <a:solidFill>
              <a:schemeClr val="accent1"/>
            </a:solidFill>
          </a:ln>
        </p:spPr>
      </p:pic>
    </p:spTree>
    <p:extLst>
      <p:ext uri="{BB962C8B-B14F-4D97-AF65-F5344CB8AC3E}">
        <p14:creationId xmlns:p14="http://schemas.microsoft.com/office/powerpoint/2010/main" val="3415125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dirty="0"/>
              <a:t>Creating &amp; Designing dashboard</a:t>
            </a:r>
          </a:p>
          <a:p>
            <a:pPr marL="514350" indent="-514350">
              <a:buFont typeface="+mj-lt"/>
              <a:buAutoNum type="arabicPeriod"/>
            </a:pPr>
            <a:r>
              <a:rPr lang="en-US" dirty="0"/>
              <a:t>Add motions</a:t>
            </a:r>
          </a:p>
          <a:p>
            <a:pPr marL="514350" indent="-514350">
              <a:buFont typeface="+mj-lt"/>
              <a:buAutoNum type="arabicPeriod"/>
            </a:pPr>
            <a:r>
              <a:rPr lang="en-US" dirty="0"/>
              <a:t>Adding interactivity with actions</a:t>
            </a:r>
          </a:p>
          <a:p>
            <a:pPr marL="514350" indent="-514350">
              <a:buFont typeface="+mj-lt"/>
              <a:buAutoNum type="arabicPeriod"/>
            </a:pPr>
            <a:r>
              <a:rPr lang="en-US" dirty="0"/>
              <a:t>Dashboard layout and formatting</a:t>
            </a:r>
          </a:p>
          <a:p>
            <a:pPr marL="514350" indent="-514350">
              <a:buFont typeface="+mj-lt"/>
              <a:buAutoNum type="arabicPeriod"/>
            </a:pPr>
            <a:r>
              <a:rPr lang="en-US" dirty="0"/>
              <a:t> Add extra detail to visualization using Marks Shelf: Size, Shape, Labels, Details, Tooltips in visualization</a:t>
            </a:r>
          </a:p>
          <a:p>
            <a:pPr marL="514350" indent="-514350">
              <a:buFont typeface="+mj-lt"/>
              <a:buAutoNum type="arabicPeriod"/>
            </a:pPr>
            <a:r>
              <a:rPr lang="en-US" dirty="0"/>
              <a:t>Sharing and collaborating dashboards</a:t>
            </a:r>
          </a:p>
          <a:p>
            <a:pPr marL="514350" indent="-514350">
              <a:buFont typeface="+mj-lt"/>
              <a:buAutoNum type="arabicPeriod"/>
            </a:pPr>
            <a:r>
              <a:rPr lang="en-US" dirty="0"/>
              <a:t>Story Points and how to create them,</a:t>
            </a:r>
          </a:p>
          <a:p>
            <a:pPr marL="514350" indent="-514350">
              <a:buFont typeface="+mj-lt"/>
              <a:buAutoNum type="arabicPeriod"/>
            </a:pPr>
            <a:r>
              <a:rPr lang="en-US" dirty="0"/>
              <a:t>Designing effective slide presentations to showcase data story</a:t>
            </a:r>
          </a:p>
          <a:p>
            <a:pPr marL="514350" indent="-514350">
              <a:buFont typeface="+mj-lt"/>
              <a:buAutoNum type="arabicPeriod"/>
            </a:pPr>
            <a:r>
              <a:rPr lang="en-US" dirty="0"/>
              <a:t>Publish online business dashboards</a:t>
            </a:r>
          </a:p>
          <a:p>
            <a:pPr marL="514350" indent="-514350">
              <a:buFont typeface="+mj-lt"/>
              <a:buAutoNum type="arabicPeriod"/>
            </a:pPr>
            <a:r>
              <a:rPr lang="en-US" dirty="0"/>
              <a:t>Exporting </a:t>
            </a:r>
            <a:r>
              <a:rPr lang="en-US" dirty="0" err="1"/>
              <a:t>Pdfs</a:t>
            </a:r>
            <a:r>
              <a:rPr lang="en-US" dirty="0"/>
              <a:t>, Sharing Dashboard Securely</a:t>
            </a:r>
            <a:endParaRPr lang="en-IN" dirty="0"/>
          </a:p>
        </p:txBody>
      </p:sp>
    </p:spTree>
    <p:extLst>
      <p:ext uri="{BB962C8B-B14F-4D97-AF65-F5344CB8AC3E}">
        <p14:creationId xmlns:p14="http://schemas.microsoft.com/office/powerpoint/2010/main" val="167641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0BB42-54E7-A489-5602-83A938B451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41FB38-5BF2-FAC9-0DCA-A827B8260A0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0C3D502D-29CE-CA5D-6120-0CF900DB715A}"/>
              </a:ext>
            </a:extLst>
          </p:cNvPr>
          <p:cNvPicPr>
            <a:picLocks noChangeAspect="1"/>
          </p:cNvPicPr>
          <p:nvPr/>
        </p:nvPicPr>
        <p:blipFill>
          <a:blip r:embed="rId2"/>
          <a:stretch>
            <a:fillRect/>
          </a:stretch>
        </p:blipFill>
        <p:spPr>
          <a:xfrm>
            <a:off x="0" y="274042"/>
            <a:ext cx="5686397" cy="6309320"/>
          </a:xfrm>
          <a:prstGeom prst="rect">
            <a:avLst/>
          </a:prstGeom>
          <a:noFill/>
          <a:ln>
            <a:solidFill>
              <a:schemeClr val="accent1"/>
            </a:solidFill>
          </a:ln>
        </p:spPr>
      </p:pic>
      <p:pic>
        <p:nvPicPr>
          <p:cNvPr id="5" name="Picture 4">
            <a:extLst>
              <a:ext uri="{FF2B5EF4-FFF2-40B4-BE49-F238E27FC236}">
                <a16:creationId xmlns:a16="http://schemas.microsoft.com/office/drawing/2014/main" id="{A4FE66C2-57D8-0296-2F04-01AFD8CA775D}"/>
              </a:ext>
            </a:extLst>
          </p:cNvPr>
          <p:cNvPicPr>
            <a:picLocks noChangeAspect="1"/>
          </p:cNvPicPr>
          <p:nvPr/>
        </p:nvPicPr>
        <p:blipFill>
          <a:blip r:embed="rId3"/>
          <a:stretch>
            <a:fillRect/>
          </a:stretch>
        </p:blipFill>
        <p:spPr>
          <a:xfrm>
            <a:off x="4540393" y="479658"/>
            <a:ext cx="4342600" cy="4212322"/>
          </a:xfrm>
          <a:prstGeom prst="rect">
            <a:avLst/>
          </a:prstGeom>
          <a:noFill/>
          <a:ln>
            <a:solidFill>
              <a:schemeClr val="accent1"/>
            </a:solidFill>
          </a:ln>
        </p:spPr>
      </p:pic>
    </p:spTree>
    <p:extLst>
      <p:ext uri="{BB962C8B-B14F-4D97-AF65-F5344CB8AC3E}">
        <p14:creationId xmlns:p14="http://schemas.microsoft.com/office/powerpoint/2010/main" val="338639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4. </a:t>
            </a:r>
            <a:r>
              <a:rPr lang="en-US" dirty="0"/>
              <a:t>Dashboard layout and formatting</a:t>
            </a:r>
            <a:endParaRPr lang="en-IN" dirty="0"/>
          </a:p>
        </p:txBody>
      </p:sp>
      <p:sp>
        <p:nvSpPr>
          <p:cNvPr id="3" name="Content Placeholder 2"/>
          <p:cNvSpPr>
            <a:spLocks noGrp="1"/>
          </p:cNvSpPr>
          <p:nvPr>
            <p:ph idx="1"/>
          </p:nvPr>
        </p:nvSpPr>
        <p:spPr/>
        <p:txBody>
          <a:bodyPr>
            <a:normAutofit fontScale="85000" lnSpcReduction="20000"/>
          </a:bodyPr>
          <a:lstStyle/>
          <a:p>
            <a:pPr algn="l"/>
            <a:r>
              <a:rPr lang="en-US" b="0" i="0" dirty="0">
                <a:solidFill>
                  <a:srgbClr val="333333"/>
                </a:solidFill>
                <a:effectLst/>
                <a:latin typeface="Merriweather" panose="00000500000000000000" pitchFamily="2" charset="0"/>
              </a:rPr>
              <a:t>A best practice is to start with setting the size so any layout work starts at the correct size.</a:t>
            </a:r>
          </a:p>
          <a:p>
            <a:r>
              <a:rPr lang="en-IN" b="0" i="0" dirty="0">
                <a:solidFill>
                  <a:srgbClr val="333333"/>
                </a:solidFill>
                <a:effectLst/>
                <a:latin typeface="Benton Sans Book"/>
              </a:rPr>
              <a:t>Dashboard size options</a:t>
            </a:r>
          </a:p>
          <a:p>
            <a:pPr lvl="1"/>
            <a:r>
              <a:rPr lang="en-US" b="1" i="0" dirty="0">
                <a:solidFill>
                  <a:srgbClr val="333333"/>
                </a:solidFill>
                <a:effectLst/>
                <a:latin typeface="Merriweather" panose="00000500000000000000" pitchFamily="2" charset="0"/>
              </a:rPr>
              <a:t>Fixed size (default)</a:t>
            </a:r>
            <a:r>
              <a:rPr lang="en-US" b="0" i="0" dirty="0">
                <a:solidFill>
                  <a:srgbClr val="333333"/>
                </a:solidFill>
                <a:effectLst/>
                <a:latin typeface="Merriweather" panose="00000500000000000000" pitchFamily="2" charset="0"/>
              </a:rPr>
              <a:t>: The dashboard remains the same size.</a:t>
            </a:r>
          </a:p>
          <a:p>
            <a:pPr lvl="1"/>
            <a:r>
              <a:rPr lang="en-US" b="1" i="0" dirty="0">
                <a:solidFill>
                  <a:srgbClr val="333333"/>
                </a:solidFill>
                <a:effectLst/>
                <a:latin typeface="Merriweather" panose="00000500000000000000" pitchFamily="2" charset="0"/>
              </a:rPr>
              <a:t>Range</a:t>
            </a:r>
            <a:r>
              <a:rPr lang="en-US" b="0" i="0" dirty="0">
                <a:solidFill>
                  <a:srgbClr val="333333"/>
                </a:solidFill>
                <a:effectLst/>
                <a:latin typeface="Merriweather" panose="00000500000000000000" pitchFamily="2" charset="0"/>
              </a:rPr>
              <a:t>: The dashboard scales between the minimum and maximum sizes that you specify. If the window used to display the dashboard is smaller than the minimum size, scroll bars are displayed. If it's larger than the maximum size, white space is displayed.</a:t>
            </a:r>
          </a:p>
          <a:p>
            <a:pPr lvl="1"/>
            <a:r>
              <a:rPr lang="en-US" b="1" i="0" dirty="0">
                <a:solidFill>
                  <a:srgbClr val="333333"/>
                </a:solidFill>
                <a:effectLst/>
                <a:latin typeface="Merriweather" panose="00000500000000000000" pitchFamily="2" charset="0"/>
              </a:rPr>
              <a:t>Automatic</a:t>
            </a:r>
            <a:r>
              <a:rPr lang="en-US" b="0" i="0" dirty="0">
                <a:solidFill>
                  <a:srgbClr val="333333"/>
                </a:solidFill>
                <a:effectLst/>
                <a:latin typeface="Merriweather" panose="00000500000000000000" pitchFamily="2" charset="0"/>
              </a:rPr>
              <a:t>: The dashboard automatically resizes to fill the window used to display it.</a:t>
            </a:r>
            <a:endParaRPr lang="en-IN" dirty="0"/>
          </a:p>
        </p:txBody>
      </p:sp>
    </p:spTree>
    <p:extLst>
      <p:ext uri="{BB962C8B-B14F-4D97-AF65-F5344CB8AC3E}">
        <p14:creationId xmlns:p14="http://schemas.microsoft.com/office/powerpoint/2010/main" val="3687426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C70B-CCDD-2397-D1BF-C069E72A16DD}"/>
              </a:ext>
            </a:extLst>
          </p:cNvPr>
          <p:cNvSpPr>
            <a:spLocks noGrp="1"/>
          </p:cNvSpPr>
          <p:nvPr>
            <p:ph type="title"/>
          </p:nvPr>
        </p:nvSpPr>
        <p:spPr/>
        <p:txBody>
          <a:bodyPr>
            <a:normAutofit/>
          </a:bodyPr>
          <a:lstStyle/>
          <a:p>
            <a:r>
              <a:rPr lang="en-IN" sz="4400" b="0" i="0" dirty="0">
                <a:solidFill>
                  <a:srgbClr val="333333"/>
                </a:solidFill>
                <a:effectLst/>
                <a:latin typeface="Benton Sans Book"/>
              </a:rPr>
              <a:t>4.1 Set overall dashboard size</a:t>
            </a:r>
            <a:endParaRPr lang="en-IN" dirty="0"/>
          </a:p>
        </p:txBody>
      </p:sp>
      <p:sp>
        <p:nvSpPr>
          <p:cNvPr id="3" name="Content Placeholder 2">
            <a:extLst>
              <a:ext uri="{FF2B5EF4-FFF2-40B4-BE49-F238E27FC236}">
                <a16:creationId xmlns:a16="http://schemas.microsoft.com/office/drawing/2014/main" id="{FC6CBD2F-94D8-9B48-A59C-058BE9A235E8}"/>
              </a:ext>
            </a:extLst>
          </p:cNvPr>
          <p:cNvSpPr>
            <a:spLocks noGrp="1"/>
          </p:cNvSpPr>
          <p:nvPr>
            <p:ph idx="1"/>
          </p:nvPr>
        </p:nvSpPr>
        <p:spPr>
          <a:xfrm>
            <a:off x="457200" y="1600201"/>
            <a:ext cx="8229600" cy="1648278"/>
          </a:xfrm>
        </p:spPr>
        <p:txBody>
          <a:bodyPr>
            <a:normAutofit/>
          </a:bodyPr>
          <a:lstStyle/>
          <a:p>
            <a:r>
              <a:rPr lang="en-US" sz="2400" b="0" i="0" dirty="0">
                <a:solidFill>
                  <a:srgbClr val="333333"/>
                </a:solidFill>
                <a:effectLst/>
                <a:latin typeface="Merriweather" panose="00000500000000000000" pitchFamily="2" charset="0"/>
              </a:rPr>
              <a:t>Under </a:t>
            </a:r>
            <a:r>
              <a:rPr lang="en-US" sz="2400" b="1" i="0" dirty="0">
                <a:solidFill>
                  <a:srgbClr val="333333"/>
                </a:solidFill>
                <a:effectLst/>
                <a:latin typeface="Merriweather" panose="00000500000000000000" pitchFamily="2" charset="0"/>
              </a:rPr>
              <a:t>Size</a:t>
            </a:r>
            <a:r>
              <a:rPr lang="en-US" sz="2400" b="0" i="0" dirty="0">
                <a:solidFill>
                  <a:srgbClr val="333333"/>
                </a:solidFill>
                <a:effectLst/>
                <a:latin typeface="Merriweather" panose="00000500000000000000" pitchFamily="2" charset="0"/>
              </a:rPr>
              <a:t> on the Dashboard pane, select the dashboard's dimensions (such as </a:t>
            </a:r>
            <a:r>
              <a:rPr lang="en-US" sz="2400" b="1" i="0" dirty="0">
                <a:solidFill>
                  <a:srgbClr val="333333"/>
                </a:solidFill>
                <a:effectLst/>
                <a:latin typeface="Merriweather" panose="00000500000000000000" pitchFamily="2" charset="0"/>
              </a:rPr>
              <a:t>Desktop Browser</a:t>
            </a:r>
            <a:r>
              <a:rPr lang="en-US" sz="2400" b="0" i="0" dirty="0">
                <a:solidFill>
                  <a:srgbClr val="333333"/>
                </a:solidFill>
                <a:effectLst/>
                <a:latin typeface="Merriweather" panose="00000500000000000000" pitchFamily="2" charset="0"/>
              </a:rPr>
              <a:t>) or sizing behavior (such as </a:t>
            </a:r>
            <a:r>
              <a:rPr lang="en-US" sz="2400" b="1" i="0" dirty="0">
                <a:solidFill>
                  <a:srgbClr val="333333"/>
                </a:solidFill>
                <a:effectLst/>
                <a:latin typeface="Merriweather" panose="00000500000000000000" pitchFamily="2" charset="0"/>
              </a:rPr>
              <a:t>Fixed size</a:t>
            </a:r>
            <a:r>
              <a:rPr lang="en-US" sz="2400" b="0" i="0" dirty="0">
                <a:solidFill>
                  <a:srgbClr val="333333"/>
                </a:solidFill>
                <a:effectLst/>
                <a:latin typeface="Merriweather" panose="00000500000000000000" pitchFamily="2" charset="0"/>
              </a:rPr>
              <a:t>).</a:t>
            </a:r>
          </a:p>
          <a:p>
            <a:endParaRPr lang="en-IN" sz="2400" dirty="0"/>
          </a:p>
        </p:txBody>
      </p:sp>
      <p:pic>
        <p:nvPicPr>
          <p:cNvPr id="5" name="Picture 4">
            <a:extLst>
              <a:ext uri="{FF2B5EF4-FFF2-40B4-BE49-F238E27FC236}">
                <a16:creationId xmlns:a16="http://schemas.microsoft.com/office/drawing/2014/main" id="{92525DAA-13C8-3399-9C4F-656A412B2AF5}"/>
              </a:ext>
            </a:extLst>
          </p:cNvPr>
          <p:cNvPicPr>
            <a:picLocks noChangeAspect="1"/>
          </p:cNvPicPr>
          <p:nvPr/>
        </p:nvPicPr>
        <p:blipFill>
          <a:blip r:embed="rId2"/>
          <a:stretch>
            <a:fillRect/>
          </a:stretch>
        </p:blipFill>
        <p:spPr>
          <a:xfrm>
            <a:off x="6588224" y="2924944"/>
            <a:ext cx="2429214" cy="3248478"/>
          </a:xfrm>
          <a:prstGeom prst="rect">
            <a:avLst/>
          </a:prstGeom>
          <a:noFill/>
          <a:ln>
            <a:solidFill>
              <a:schemeClr val="accent1"/>
            </a:solidFill>
          </a:ln>
        </p:spPr>
      </p:pic>
      <p:sp>
        <p:nvSpPr>
          <p:cNvPr id="7" name="TextBox 6">
            <a:extLst>
              <a:ext uri="{FF2B5EF4-FFF2-40B4-BE49-F238E27FC236}">
                <a16:creationId xmlns:a16="http://schemas.microsoft.com/office/drawing/2014/main" id="{B67BB2A3-AD53-8102-5A68-2E1F9A0302DF}"/>
              </a:ext>
            </a:extLst>
          </p:cNvPr>
          <p:cNvSpPr txBox="1"/>
          <p:nvPr/>
        </p:nvSpPr>
        <p:spPr>
          <a:xfrm>
            <a:off x="35496" y="2996952"/>
            <a:ext cx="6408712" cy="3785652"/>
          </a:xfrm>
          <a:prstGeom prst="rect">
            <a:avLst/>
          </a:prstGeom>
          <a:noFill/>
        </p:spPr>
        <p:txBody>
          <a:bodyPr wrap="square">
            <a:spAutoFit/>
          </a:bodyPr>
          <a:lstStyle/>
          <a:p>
            <a:pPr marL="0" indent="0" algn="just">
              <a:buNone/>
            </a:pPr>
            <a:r>
              <a:rPr lang="en-US" sz="2400" b="1" dirty="0">
                <a:solidFill>
                  <a:srgbClr val="333333"/>
                </a:solidFill>
                <a:latin typeface="Merriweather" panose="00000500000000000000" pitchFamily="2" charset="0"/>
              </a:rPr>
              <a:t>Group items using layout containers</a:t>
            </a:r>
          </a:p>
          <a:p>
            <a:pPr algn="just"/>
            <a:endParaRPr lang="en-US" sz="2400" dirty="0">
              <a:solidFill>
                <a:srgbClr val="333333"/>
              </a:solidFill>
              <a:latin typeface="Merriweather" panose="00000500000000000000" pitchFamily="2" charset="0"/>
            </a:endParaRPr>
          </a:p>
          <a:p>
            <a:pPr algn="just"/>
            <a:r>
              <a:rPr lang="en-US" sz="2400" dirty="0">
                <a:solidFill>
                  <a:srgbClr val="333333"/>
                </a:solidFill>
                <a:latin typeface="Merriweather" panose="00000500000000000000" pitchFamily="2" charset="0"/>
              </a:rPr>
              <a:t>Layout containers let you group related dashboard items together so you can quickly position them. </a:t>
            </a:r>
          </a:p>
          <a:p>
            <a:pPr algn="just"/>
            <a:r>
              <a:rPr lang="en-US" sz="2400" dirty="0">
                <a:solidFill>
                  <a:srgbClr val="333333"/>
                </a:solidFill>
                <a:latin typeface="Merriweather" panose="00000500000000000000" pitchFamily="2" charset="0"/>
              </a:rPr>
              <a:t>As you change the size and placement of items inside a container, other container items automatically adjust.</a:t>
            </a:r>
          </a:p>
          <a:p>
            <a:pPr algn="just"/>
            <a:r>
              <a:rPr lang="en-US" sz="2400" dirty="0">
                <a:solidFill>
                  <a:srgbClr val="333333"/>
                </a:solidFill>
                <a:latin typeface="Merriweather" panose="00000500000000000000" pitchFamily="2" charset="0"/>
              </a:rPr>
              <a:t>Layout containers can also be used for formatting.</a:t>
            </a:r>
          </a:p>
        </p:txBody>
      </p:sp>
    </p:spTree>
    <p:extLst>
      <p:ext uri="{BB962C8B-B14F-4D97-AF65-F5344CB8AC3E}">
        <p14:creationId xmlns:p14="http://schemas.microsoft.com/office/powerpoint/2010/main" val="2939377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B466-E46F-37D6-6AD8-2E39B11A0E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A7A681-BAA9-C185-1374-9354A36D73B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EDCC0718-46A3-628A-8678-7DEA53C880E7}"/>
              </a:ext>
            </a:extLst>
          </p:cNvPr>
          <p:cNvPicPr>
            <a:picLocks noChangeAspect="1"/>
          </p:cNvPicPr>
          <p:nvPr/>
        </p:nvPicPr>
        <p:blipFill>
          <a:blip r:embed="rId2"/>
          <a:stretch>
            <a:fillRect/>
          </a:stretch>
        </p:blipFill>
        <p:spPr>
          <a:xfrm>
            <a:off x="971600" y="1916832"/>
            <a:ext cx="6296904" cy="3581900"/>
          </a:xfrm>
          <a:prstGeom prst="rect">
            <a:avLst/>
          </a:prstGeom>
          <a:noFill/>
          <a:ln>
            <a:solidFill>
              <a:schemeClr val="accent1"/>
            </a:solidFill>
          </a:ln>
        </p:spPr>
      </p:pic>
    </p:spTree>
    <p:extLst>
      <p:ext uri="{BB962C8B-B14F-4D97-AF65-F5344CB8AC3E}">
        <p14:creationId xmlns:p14="http://schemas.microsoft.com/office/powerpoint/2010/main" val="1737990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AC12-C53F-CBAD-3E66-D033D948E5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392CEF-BD19-6B17-E619-CCB42220478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F8B0102-3C9D-F8E8-617F-8684E532DC57}"/>
              </a:ext>
            </a:extLst>
          </p:cNvPr>
          <p:cNvPicPr>
            <a:picLocks noChangeAspect="1"/>
          </p:cNvPicPr>
          <p:nvPr/>
        </p:nvPicPr>
        <p:blipFill>
          <a:blip r:embed="rId2"/>
          <a:stretch>
            <a:fillRect/>
          </a:stretch>
        </p:blipFill>
        <p:spPr>
          <a:xfrm>
            <a:off x="4152267" y="3137086"/>
            <a:ext cx="4534533" cy="3172268"/>
          </a:xfrm>
          <a:prstGeom prst="rect">
            <a:avLst/>
          </a:prstGeom>
          <a:noFill/>
          <a:ln>
            <a:solidFill>
              <a:schemeClr val="accent1"/>
            </a:solidFill>
          </a:ln>
        </p:spPr>
      </p:pic>
      <p:pic>
        <p:nvPicPr>
          <p:cNvPr id="7" name="Picture 6">
            <a:extLst>
              <a:ext uri="{FF2B5EF4-FFF2-40B4-BE49-F238E27FC236}">
                <a16:creationId xmlns:a16="http://schemas.microsoft.com/office/drawing/2014/main" id="{CE932430-D70E-37AA-BAC0-56287172E6CA}"/>
              </a:ext>
            </a:extLst>
          </p:cNvPr>
          <p:cNvPicPr>
            <a:picLocks noChangeAspect="1"/>
          </p:cNvPicPr>
          <p:nvPr/>
        </p:nvPicPr>
        <p:blipFill>
          <a:blip r:embed="rId3"/>
          <a:stretch>
            <a:fillRect/>
          </a:stretch>
        </p:blipFill>
        <p:spPr>
          <a:xfrm>
            <a:off x="436463" y="1700808"/>
            <a:ext cx="3115110" cy="1962424"/>
          </a:xfrm>
          <a:prstGeom prst="rect">
            <a:avLst/>
          </a:prstGeom>
          <a:noFill/>
          <a:ln>
            <a:solidFill>
              <a:schemeClr val="accent1"/>
            </a:solidFill>
          </a:ln>
        </p:spPr>
      </p:pic>
    </p:spTree>
    <p:extLst>
      <p:ext uri="{BB962C8B-B14F-4D97-AF65-F5344CB8AC3E}">
        <p14:creationId xmlns:p14="http://schemas.microsoft.com/office/powerpoint/2010/main" val="874586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35E5-EAE2-C0FB-788A-7B3589A803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0C0B9B-11DF-4032-C56B-0FE1D9EE30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E7EFC8C-0A71-39AF-F1AC-AD19293BADB2}"/>
              </a:ext>
            </a:extLst>
          </p:cNvPr>
          <p:cNvPicPr>
            <a:picLocks noChangeAspect="1"/>
          </p:cNvPicPr>
          <p:nvPr/>
        </p:nvPicPr>
        <p:blipFill>
          <a:blip r:embed="rId2"/>
          <a:stretch>
            <a:fillRect/>
          </a:stretch>
        </p:blipFill>
        <p:spPr>
          <a:xfrm>
            <a:off x="1187624" y="1662599"/>
            <a:ext cx="6411220" cy="4401164"/>
          </a:xfrm>
          <a:prstGeom prst="rect">
            <a:avLst/>
          </a:prstGeom>
          <a:noFill/>
          <a:ln>
            <a:solidFill>
              <a:schemeClr val="accent1"/>
            </a:solidFill>
          </a:ln>
        </p:spPr>
      </p:pic>
    </p:spTree>
    <p:extLst>
      <p:ext uri="{BB962C8B-B14F-4D97-AF65-F5344CB8AC3E}">
        <p14:creationId xmlns:p14="http://schemas.microsoft.com/office/powerpoint/2010/main" val="1852733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1DE8-80B5-7655-1107-AD306AEEAE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8FD4C9-44AE-D784-7BDA-C179120EAAE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8BCF714-347F-57D6-C760-F583FEDD3E03}"/>
              </a:ext>
            </a:extLst>
          </p:cNvPr>
          <p:cNvPicPr>
            <a:picLocks noChangeAspect="1"/>
          </p:cNvPicPr>
          <p:nvPr/>
        </p:nvPicPr>
        <p:blipFill>
          <a:blip r:embed="rId2"/>
          <a:stretch>
            <a:fillRect/>
          </a:stretch>
        </p:blipFill>
        <p:spPr>
          <a:xfrm>
            <a:off x="179512" y="1052736"/>
            <a:ext cx="4553585" cy="5315692"/>
          </a:xfrm>
          <a:prstGeom prst="rect">
            <a:avLst/>
          </a:prstGeom>
          <a:noFill/>
          <a:ln>
            <a:solidFill>
              <a:schemeClr val="accent1"/>
            </a:solidFill>
          </a:ln>
        </p:spPr>
      </p:pic>
      <p:pic>
        <p:nvPicPr>
          <p:cNvPr id="7" name="Picture 6">
            <a:extLst>
              <a:ext uri="{FF2B5EF4-FFF2-40B4-BE49-F238E27FC236}">
                <a16:creationId xmlns:a16="http://schemas.microsoft.com/office/drawing/2014/main" id="{02FAF151-DF2A-E210-7307-53173874E35A}"/>
              </a:ext>
            </a:extLst>
          </p:cNvPr>
          <p:cNvPicPr>
            <a:picLocks noChangeAspect="1"/>
          </p:cNvPicPr>
          <p:nvPr/>
        </p:nvPicPr>
        <p:blipFill>
          <a:blip r:embed="rId3"/>
          <a:stretch>
            <a:fillRect/>
          </a:stretch>
        </p:blipFill>
        <p:spPr>
          <a:xfrm>
            <a:off x="3180518" y="3923891"/>
            <a:ext cx="5963482" cy="2934109"/>
          </a:xfrm>
          <a:prstGeom prst="rect">
            <a:avLst/>
          </a:prstGeom>
          <a:noFill/>
          <a:ln>
            <a:solidFill>
              <a:schemeClr val="accent1"/>
            </a:solidFill>
          </a:ln>
        </p:spPr>
      </p:pic>
    </p:spTree>
    <p:extLst>
      <p:ext uri="{BB962C8B-B14F-4D97-AF65-F5344CB8AC3E}">
        <p14:creationId xmlns:p14="http://schemas.microsoft.com/office/powerpoint/2010/main" val="2946912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 </a:t>
            </a:r>
            <a:r>
              <a:rPr lang="en-US" dirty="0"/>
              <a:t>Add extra detail to visualization using Marks Shelf</a:t>
            </a:r>
            <a:endParaRPr lang="en-IN" dirty="0"/>
          </a:p>
        </p:txBody>
      </p:sp>
      <p:sp>
        <p:nvSpPr>
          <p:cNvPr id="3" name="Content Placeholder 2"/>
          <p:cNvSpPr>
            <a:spLocks noGrp="1"/>
          </p:cNvSpPr>
          <p:nvPr>
            <p:ph idx="1"/>
          </p:nvPr>
        </p:nvSpPr>
        <p:spPr/>
        <p:txBody>
          <a:bodyPr/>
          <a:lstStyle/>
          <a:p>
            <a:r>
              <a:rPr lang="en-US" dirty="0"/>
              <a:t>Size</a:t>
            </a:r>
          </a:p>
          <a:p>
            <a:r>
              <a:rPr lang="en-US" dirty="0"/>
              <a:t>Shape</a:t>
            </a:r>
          </a:p>
          <a:p>
            <a:r>
              <a:rPr lang="en-US" dirty="0"/>
              <a:t>Labels</a:t>
            </a:r>
          </a:p>
          <a:p>
            <a:r>
              <a:rPr lang="en-US" dirty="0"/>
              <a:t>Details</a:t>
            </a:r>
          </a:p>
          <a:p>
            <a:r>
              <a:rPr lang="en-US" dirty="0"/>
              <a:t>Tooltips</a:t>
            </a:r>
            <a:endParaRPr lang="en-IN" dirty="0"/>
          </a:p>
        </p:txBody>
      </p:sp>
    </p:spTree>
    <p:extLst>
      <p:ext uri="{BB962C8B-B14F-4D97-AF65-F5344CB8AC3E}">
        <p14:creationId xmlns:p14="http://schemas.microsoft.com/office/powerpoint/2010/main" val="573849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A5A80-5537-89D3-C977-16D6F210F6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6CB2B8-4DA9-55A7-9443-C7428CB0B801}"/>
              </a:ext>
            </a:extLst>
          </p:cNvPr>
          <p:cNvSpPr>
            <a:spLocks noGrp="1"/>
          </p:cNvSpPr>
          <p:nvPr>
            <p:ph idx="1"/>
          </p:nvPr>
        </p:nvSpPr>
        <p:spPr/>
        <p:txBody>
          <a:bodyPr>
            <a:normAutofit fontScale="62500" lnSpcReduction="20000"/>
          </a:bodyPr>
          <a:lstStyle/>
          <a:p>
            <a:pPr marL="0" indent="0" algn="l">
              <a:buNone/>
            </a:pPr>
            <a:r>
              <a:rPr lang="en-US" b="1" i="0" dirty="0">
                <a:solidFill>
                  <a:srgbClr val="001C3B"/>
                </a:solidFill>
                <a:effectLst/>
                <a:highlight>
                  <a:srgbClr val="FFFFFF"/>
                </a:highlight>
                <a:latin typeface="Google Sans"/>
              </a:rPr>
              <a:t>To add extra detail to a visualization using the Marks card in Tableau:</a:t>
            </a:r>
          </a:p>
          <a:p>
            <a:pPr algn="l">
              <a:buFont typeface="Arial" panose="020B0604020202020204" pitchFamily="34" charset="0"/>
              <a:buChar char="•"/>
            </a:pPr>
            <a:r>
              <a:rPr lang="en-US" b="0" i="0" dirty="0">
                <a:solidFill>
                  <a:srgbClr val="001C3B"/>
                </a:solidFill>
                <a:effectLst/>
                <a:highlight>
                  <a:srgbClr val="FFFFFF"/>
                </a:highlight>
                <a:latin typeface="Google Sans"/>
              </a:rPr>
              <a:t>Color: Assign a field to the color property to differentiate data points by region.</a:t>
            </a:r>
          </a:p>
          <a:p>
            <a:pPr algn="l">
              <a:buFont typeface="Arial" panose="020B0604020202020204" pitchFamily="34" charset="0"/>
              <a:buChar char="•"/>
            </a:pPr>
            <a:r>
              <a:rPr lang="en-US" b="1" i="0" dirty="0">
                <a:solidFill>
                  <a:srgbClr val="001C3B"/>
                </a:solidFill>
                <a:effectLst/>
                <a:highlight>
                  <a:srgbClr val="FFFFFF"/>
                </a:highlight>
                <a:latin typeface="Google Sans"/>
              </a:rPr>
              <a:t>Size</a:t>
            </a:r>
            <a:r>
              <a:rPr lang="en-US" b="0" i="0" dirty="0">
                <a:solidFill>
                  <a:srgbClr val="001C3B"/>
                </a:solidFill>
                <a:effectLst/>
                <a:highlight>
                  <a:srgbClr val="FFFFFF"/>
                </a:highlight>
                <a:latin typeface="Google Sans"/>
              </a:rPr>
              <a:t>: Assign a quantitative measure to the size property. For example, you can assign sales values to the size of circles.</a:t>
            </a:r>
          </a:p>
          <a:p>
            <a:pPr algn="l">
              <a:buFont typeface="Arial" panose="020B0604020202020204" pitchFamily="34" charset="0"/>
              <a:buChar char="•"/>
            </a:pPr>
            <a:r>
              <a:rPr lang="en-US" b="1" i="0" dirty="0">
                <a:solidFill>
                  <a:srgbClr val="001C3B"/>
                </a:solidFill>
                <a:effectLst/>
                <a:highlight>
                  <a:srgbClr val="FFFFFF"/>
                </a:highlight>
                <a:latin typeface="Google Sans"/>
              </a:rPr>
              <a:t>Shape</a:t>
            </a:r>
            <a:r>
              <a:rPr lang="en-US" b="0" i="0" dirty="0">
                <a:solidFill>
                  <a:srgbClr val="001C3B"/>
                </a:solidFill>
                <a:effectLst/>
                <a:highlight>
                  <a:srgbClr val="FFFFFF"/>
                </a:highlight>
                <a:latin typeface="Google Sans"/>
              </a:rPr>
              <a:t>: Encode marks with shape.</a:t>
            </a:r>
          </a:p>
          <a:p>
            <a:pPr algn="l">
              <a:buFont typeface="Arial" panose="020B0604020202020204" pitchFamily="34" charset="0"/>
              <a:buChar char="•"/>
            </a:pPr>
            <a:r>
              <a:rPr lang="en-US" b="0" i="0" dirty="0">
                <a:solidFill>
                  <a:srgbClr val="001C3B"/>
                </a:solidFill>
                <a:effectLst/>
                <a:highlight>
                  <a:srgbClr val="FFFFFF"/>
                </a:highlight>
                <a:latin typeface="Google Sans"/>
              </a:rPr>
              <a:t>Text: Encode marks with text.</a:t>
            </a:r>
          </a:p>
          <a:p>
            <a:pPr algn="l">
              <a:buFont typeface="Arial" panose="020B0604020202020204" pitchFamily="34" charset="0"/>
              <a:buChar char="•"/>
            </a:pPr>
            <a:r>
              <a:rPr lang="en-US" b="1" i="0" dirty="0">
                <a:solidFill>
                  <a:srgbClr val="001C3B"/>
                </a:solidFill>
                <a:effectLst/>
                <a:highlight>
                  <a:srgbClr val="FFFFFF"/>
                </a:highlight>
                <a:latin typeface="Google Sans"/>
              </a:rPr>
              <a:t>Detail</a:t>
            </a:r>
            <a:r>
              <a:rPr lang="en-US" b="0" i="0" dirty="0">
                <a:solidFill>
                  <a:srgbClr val="001C3B"/>
                </a:solidFill>
                <a:effectLst/>
                <a:highlight>
                  <a:srgbClr val="FFFFFF"/>
                </a:highlight>
                <a:latin typeface="Google Sans"/>
              </a:rPr>
              <a:t>: Drop a dimension on Detail on the Marks card to separate the marks in a data view according to the members of that dimension.</a:t>
            </a:r>
          </a:p>
          <a:p>
            <a:pPr algn="l">
              <a:buFont typeface="Arial" panose="020B0604020202020204" pitchFamily="34" charset="0"/>
              <a:buChar char="•"/>
            </a:pPr>
            <a:r>
              <a:rPr lang="en-US" b="1" i="0" dirty="0">
                <a:solidFill>
                  <a:srgbClr val="001C3B"/>
                </a:solidFill>
                <a:effectLst/>
                <a:highlight>
                  <a:srgbClr val="FFFFFF"/>
                </a:highlight>
                <a:latin typeface="Google Sans"/>
              </a:rPr>
              <a:t>Label</a:t>
            </a:r>
            <a:r>
              <a:rPr lang="en-US" b="0" i="0" dirty="0">
                <a:solidFill>
                  <a:srgbClr val="001C3B"/>
                </a:solidFill>
                <a:effectLst/>
                <a:highlight>
                  <a:srgbClr val="FFFFFF"/>
                </a:highlight>
                <a:latin typeface="Google Sans"/>
              </a:rPr>
              <a:t>: Edit the label text.</a:t>
            </a:r>
          </a:p>
          <a:p>
            <a:pPr algn="l">
              <a:buFont typeface="Arial" panose="020B0604020202020204" pitchFamily="34" charset="0"/>
              <a:buChar char="•"/>
            </a:pPr>
            <a:r>
              <a:rPr lang="en-US" b="0" i="0" dirty="0">
                <a:solidFill>
                  <a:srgbClr val="001C3B"/>
                </a:solidFill>
                <a:effectLst/>
                <a:highlight>
                  <a:srgbClr val="FFFFFF"/>
                </a:highlight>
                <a:latin typeface="Google Sans"/>
              </a:rPr>
              <a:t>Header: Drag a discrete dimension and drop it to either side of an existing header, or to the left of an axis.</a:t>
            </a:r>
          </a:p>
          <a:p>
            <a:pPr algn="l">
              <a:buFont typeface="Arial" panose="020B0604020202020204" pitchFamily="34" charset="0"/>
              <a:buChar char="•"/>
            </a:pPr>
            <a:r>
              <a:rPr lang="en-US" b="0" i="0" dirty="0">
                <a:solidFill>
                  <a:srgbClr val="001C3B"/>
                </a:solidFill>
                <a:effectLst/>
                <a:highlight>
                  <a:srgbClr val="FFFFFF"/>
                </a:highlight>
                <a:latin typeface="Google Sans"/>
              </a:rPr>
              <a:t>Multiple fields on the color shelf: Put the second field onto detail, and then add it to color.</a:t>
            </a:r>
          </a:p>
          <a:p>
            <a:endParaRPr lang="en-IN" dirty="0"/>
          </a:p>
        </p:txBody>
      </p:sp>
    </p:spTree>
    <p:extLst>
      <p:ext uri="{BB962C8B-B14F-4D97-AF65-F5344CB8AC3E}">
        <p14:creationId xmlns:p14="http://schemas.microsoft.com/office/powerpoint/2010/main" val="925541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6. </a:t>
            </a:r>
            <a:r>
              <a:rPr lang="en-US" dirty="0"/>
              <a:t>Sharing and collaborating dashboards</a:t>
            </a:r>
            <a:endParaRPr lang="en-IN" dirty="0"/>
          </a:p>
        </p:txBody>
      </p:sp>
      <p:sp>
        <p:nvSpPr>
          <p:cNvPr id="3" name="Content Placeholder 2"/>
          <p:cNvSpPr>
            <a:spLocks noGrp="1"/>
          </p:cNvSpPr>
          <p:nvPr>
            <p:ph idx="1"/>
          </p:nvPr>
        </p:nvSpPr>
        <p:spPr/>
        <p:txBody>
          <a:bodyPr>
            <a:normAutofit fontScale="85000" lnSpcReduction="10000"/>
          </a:bodyPr>
          <a:lstStyle/>
          <a:p>
            <a:r>
              <a:rPr lang="en-US" b="1" i="0" dirty="0">
                <a:solidFill>
                  <a:srgbClr val="000000"/>
                </a:solidFill>
                <a:effectLst/>
                <a:latin typeface="proxima-nova"/>
              </a:rPr>
              <a:t>Sharing Your Dashboard Offline with Tableau Desktop</a:t>
            </a:r>
          </a:p>
          <a:p>
            <a:pPr lvl="1"/>
            <a:r>
              <a:rPr lang="en-IN" b="1" i="0" dirty="0">
                <a:solidFill>
                  <a:srgbClr val="262626"/>
                </a:solidFill>
                <a:effectLst/>
                <a:latin typeface="source-serif-pro"/>
              </a:rPr>
              <a:t>File’</a:t>
            </a:r>
            <a:r>
              <a:rPr lang="en-IN" b="0" i="0" dirty="0">
                <a:solidFill>
                  <a:srgbClr val="262626"/>
                </a:solidFill>
                <a:effectLst/>
                <a:latin typeface="source-serif-pro"/>
              </a:rPr>
              <a:t> &gt; </a:t>
            </a:r>
            <a:r>
              <a:rPr lang="en-IN" b="1" i="0" dirty="0">
                <a:solidFill>
                  <a:srgbClr val="262626"/>
                </a:solidFill>
                <a:effectLst/>
                <a:latin typeface="source-serif-pro"/>
              </a:rPr>
              <a:t>‘Save As.’</a:t>
            </a:r>
            <a:r>
              <a:rPr lang="en-IN" b="0" i="0" dirty="0">
                <a:solidFill>
                  <a:srgbClr val="262626"/>
                </a:solidFill>
                <a:effectLst/>
                <a:latin typeface="source-serif-pro"/>
              </a:rPr>
              <a:t> </a:t>
            </a:r>
          </a:p>
          <a:p>
            <a:pPr lvl="1"/>
            <a:r>
              <a:rPr lang="en-US" b="0" i="0" dirty="0">
                <a:solidFill>
                  <a:srgbClr val="262626"/>
                </a:solidFill>
                <a:effectLst/>
                <a:latin typeface="source-serif-pro"/>
              </a:rPr>
              <a:t>Choose Tableau Package Workbook (*.</a:t>
            </a:r>
            <a:r>
              <a:rPr lang="en-US" b="0" i="0" dirty="0" err="1">
                <a:solidFill>
                  <a:srgbClr val="262626"/>
                </a:solidFill>
                <a:effectLst/>
                <a:latin typeface="source-serif-pro"/>
              </a:rPr>
              <a:t>twbx</a:t>
            </a:r>
            <a:r>
              <a:rPr lang="en-US" b="0" i="0" dirty="0">
                <a:solidFill>
                  <a:srgbClr val="262626"/>
                </a:solidFill>
                <a:effectLst/>
                <a:latin typeface="source-serif-pro"/>
              </a:rPr>
              <a:t>) and save it to your desktop.</a:t>
            </a:r>
            <a:endParaRPr lang="en-IN" dirty="0">
              <a:solidFill>
                <a:srgbClr val="262626"/>
              </a:solidFill>
              <a:latin typeface="source-serif-pro"/>
            </a:endParaRPr>
          </a:p>
          <a:p>
            <a:pPr lvl="1"/>
            <a:r>
              <a:rPr lang="en-US" b="0" i="0" dirty="0">
                <a:solidFill>
                  <a:srgbClr val="262626"/>
                </a:solidFill>
                <a:effectLst/>
                <a:latin typeface="source-serif-pro"/>
              </a:rPr>
              <a:t>Download Tableau Reader and import your file.</a:t>
            </a:r>
            <a:endParaRPr lang="en-IN" b="0" i="0" dirty="0">
              <a:solidFill>
                <a:srgbClr val="262626"/>
              </a:solidFill>
              <a:effectLst/>
              <a:latin typeface="source-serif-pro"/>
            </a:endParaRPr>
          </a:p>
          <a:p>
            <a:r>
              <a:rPr lang="en-US" b="1" i="0" dirty="0">
                <a:solidFill>
                  <a:srgbClr val="000000"/>
                </a:solidFill>
                <a:effectLst/>
                <a:latin typeface="proxima-nova"/>
              </a:rPr>
              <a:t>Sharing Your Dashboard Online via Tableau Public</a:t>
            </a:r>
          </a:p>
          <a:p>
            <a:pPr lvl="1"/>
            <a:r>
              <a:rPr lang="en-IN" b="1" i="0" dirty="0">
                <a:solidFill>
                  <a:srgbClr val="262626"/>
                </a:solidFill>
                <a:effectLst/>
                <a:latin typeface="source-serif-pro"/>
              </a:rPr>
              <a:t>‘Server’ &gt; ‘Tableau Public’ &gt; ‘Save to Tableau Public As…’</a:t>
            </a:r>
          </a:p>
          <a:p>
            <a:pPr lvl="1"/>
            <a:r>
              <a:rPr lang="en-US" b="0" i="0" dirty="0">
                <a:solidFill>
                  <a:srgbClr val="262626"/>
                </a:solidFill>
                <a:effectLst/>
                <a:latin typeface="source-serif-pro"/>
              </a:rPr>
              <a:t>Name your file, click save, and wait for Tableau to process your request.</a:t>
            </a:r>
          </a:p>
          <a:p>
            <a:pPr lvl="1"/>
            <a:r>
              <a:rPr lang="en-US" b="0" i="0" dirty="0">
                <a:solidFill>
                  <a:srgbClr val="262626"/>
                </a:solidFill>
                <a:effectLst/>
                <a:latin typeface="source-serif-pro"/>
              </a:rPr>
              <a:t>Once published on Tableau Public, you can share your dashboard with a link.</a:t>
            </a:r>
            <a:endParaRPr lang="en-US" b="1" i="0" dirty="0">
              <a:solidFill>
                <a:srgbClr val="000000"/>
              </a:solidFill>
              <a:effectLst/>
              <a:latin typeface="proxima-nova"/>
            </a:endParaRPr>
          </a:p>
          <a:p>
            <a:pPr marL="457200" lvl="1" indent="0">
              <a:buNone/>
            </a:pPr>
            <a:endParaRPr lang="en-US" b="0" i="0" dirty="0">
              <a:solidFill>
                <a:srgbClr val="262626"/>
              </a:solidFill>
              <a:effectLst/>
              <a:latin typeface="source-serif-pro"/>
            </a:endParaRPr>
          </a:p>
        </p:txBody>
      </p:sp>
    </p:spTree>
    <p:extLst>
      <p:ext uri="{BB962C8B-B14F-4D97-AF65-F5344CB8AC3E}">
        <p14:creationId xmlns:p14="http://schemas.microsoft.com/office/powerpoint/2010/main" val="312366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1. </a:t>
            </a:r>
            <a:r>
              <a:rPr lang="en-US" dirty="0"/>
              <a:t>Creating &amp; Designing dashboard</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US" b="1" dirty="0"/>
              <a:t>Be clear about what you're trying to achieve</a:t>
            </a:r>
            <a:r>
              <a:rPr lang="en-US" dirty="0"/>
              <a:t> – your board’s purpose will inform its design</a:t>
            </a:r>
          </a:p>
          <a:p>
            <a:pPr fontAlgn="base"/>
            <a:r>
              <a:rPr lang="en-US" b="1" dirty="0"/>
              <a:t>Only include what’s important</a:t>
            </a:r>
            <a:r>
              <a:rPr lang="en-US" dirty="0"/>
              <a:t> – everything should support your board’s intent</a:t>
            </a:r>
          </a:p>
          <a:p>
            <a:pPr fontAlgn="base"/>
            <a:r>
              <a:rPr lang="en-US" b="1" dirty="0"/>
              <a:t>Consider data ink ratio</a:t>
            </a:r>
            <a:r>
              <a:rPr lang="en-US" dirty="0"/>
              <a:t> – avoid decorative elements that don’t communicate data</a:t>
            </a:r>
          </a:p>
          <a:p>
            <a:pPr fontAlgn="base"/>
            <a:r>
              <a:rPr lang="en-US" b="1" dirty="0"/>
              <a:t>Round your numbers</a:t>
            </a:r>
            <a:r>
              <a:rPr lang="en-US" dirty="0"/>
              <a:t> – being overly precise can get in the way of important changes</a:t>
            </a:r>
          </a:p>
          <a:p>
            <a:pPr fontAlgn="base"/>
            <a:r>
              <a:rPr lang="en-US" b="1" dirty="0"/>
              <a:t>Use the most efficient visualization</a:t>
            </a:r>
            <a:r>
              <a:rPr lang="en-US" dirty="0"/>
              <a:t> – a good visualization should be understood quickly</a:t>
            </a:r>
          </a:p>
          <a:p>
            <a:pPr fontAlgn="base"/>
            <a:r>
              <a:rPr lang="en-US" b="1" dirty="0"/>
              <a:t>Group your related metrics</a:t>
            </a:r>
            <a:r>
              <a:rPr lang="en-US" dirty="0"/>
              <a:t> – make your metrics easy to find</a:t>
            </a:r>
          </a:p>
          <a:p>
            <a:pPr marL="0" indent="0">
              <a:buNone/>
            </a:pPr>
            <a:endParaRPr lang="en-IN" dirty="0"/>
          </a:p>
        </p:txBody>
      </p:sp>
    </p:spTree>
    <p:extLst>
      <p:ext uri="{BB962C8B-B14F-4D97-AF65-F5344CB8AC3E}">
        <p14:creationId xmlns:p14="http://schemas.microsoft.com/office/powerpoint/2010/main" val="372140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2516-BE44-67A2-1040-80AFF91E8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43B755-90E8-736E-381C-2F18F08E0D12}"/>
              </a:ext>
            </a:extLst>
          </p:cNvPr>
          <p:cNvSpPr>
            <a:spLocks noGrp="1"/>
          </p:cNvSpPr>
          <p:nvPr>
            <p:ph idx="1"/>
          </p:nvPr>
        </p:nvSpPr>
        <p:spPr/>
        <p:txBody>
          <a:bodyPr>
            <a:normAutofit fontScale="92500" lnSpcReduction="20000"/>
          </a:bodyPr>
          <a:lstStyle/>
          <a:p>
            <a:pPr marL="0" indent="0" algn="just">
              <a:buNone/>
            </a:pPr>
            <a:r>
              <a:rPr lang="en-US" b="0" i="0" dirty="0">
                <a:solidFill>
                  <a:srgbClr val="333333"/>
                </a:solidFill>
                <a:effectLst/>
                <a:highlight>
                  <a:srgbClr val="FAFAFA"/>
                </a:highlight>
                <a:latin typeface="Salesforce Sans"/>
              </a:rPr>
              <a:t>Publish your dashboard in seconds, making it easy for everyone in your organization to see your insights, ask questions, and make decisions.</a:t>
            </a:r>
          </a:p>
          <a:p>
            <a:pPr algn="just"/>
            <a:r>
              <a:rPr lang="en-US" dirty="0"/>
              <a:t>Fully hosted by Tableau: If you don’t want to install software or purchase hardware, choose analytics as a service with </a:t>
            </a:r>
            <a:r>
              <a:rPr lang="en-US" b="1" dirty="0"/>
              <a:t>Tableau Cloud</a:t>
            </a:r>
            <a:r>
              <a:rPr lang="en-US" dirty="0"/>
              <a:t>.</a:t>
            </a:r>
          </a:p>
          <a:p>
            <a:pPr algn="just"/>
            <a:r>
              <a:rPr lang="en-US" b="0" i="0" u="sng" dirty="0">
                <a:solidFill>
                  <a:srgbClr val="032D60"/>
                </a:solidFill>
                <a:effectLst/>
                <a:highlight>
                  <a:srgbClr val="FFFFFF"/>
                </a:highlight>
                <a:latin typeface="Avant Garde"/>
              </a:rPr>
              <a:t>Deploy on the public cloud: </a:t>
            </a:r>
            <a:r>
              <a:rPr lang="en-US" b="0" i="0" dirty="0">
                <a:solidFill>
                  <a:srgbClr val="333333"/>
                </a:solidFill>
                <a:effectLst/>
                <a:highlight>
                  <a:srgbClr val="FFFFFF"/>
                </a:highlight>
                <a:latin typeface="Salesforce Sans"/>
              </a:rPr>
              <a:t>If you prefer not to manage on-premises servers but want full control of your software, deploy </a:t>
            </a:r>
            <a:r>
              <a:rPr lang="en-US" b="1" i="0" dirty="0">
                <a:solidFill>
                  <a:srgbClr val="333333"/>
                </a:solidFill>
                <a:effectLst/>
                <a:highlight>
                  <a:srgbClr val="FFFFFF"/>
                </a:highlight>
                <a:latin typeface="Salesforce Sans"/>
              </a:rPr>
              <a:t>Tableau Server </a:t>
            </a:r>
            <a:r>
              <a:rPr lang="en-US" b="0" i="0" dirty="0">
                <a:solidFill>
                  <a:srgbClr val="333333"/>
                </a:solidFill>
                <a:effectLst/>
                <a:highlight>
                  <a:srgbClr val="FFFFFF"/>
                </a:highlight>
                <a:latin typeface="Salesforce Sans"/>
              </a:rPr>
              <a:t>(on Windows or Linux) on Amazon Web Services, Google Cloud Platform, or Microsoft Azure</a:t>
            </a:r>
          </a:p>
          <a:p>
            <a:pPr algn="just"/>
            <a:endParaRPr lang="en-IN" dirty="0"/>
          </a:p>
        </p:txBody>
      </p:sp>
    </p:spTree>
    <p:extLst>
      <p:ext uri="{BB962C8B-B14F-4D97-AF65-F5344CB8AC3E}">
        <p14:creationId xmlns:p14="http://schemas.microsoft.com/office/powerpoint/2010/main" val="267745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7. </a:t>
            </a:r>
            <a:r>
              <a:rPr lang="en-US" dirty="0"/>
              <a:t>Story Points and how to create them</a:t>
            </a:r>
            <a:endParaRPr lang="en-IN" dirty="0"/>
          </a:p>
        </p:txBody>
      </p:sp>
      <p:sp>
        <p:nvSpPr>
          <p:cNvPr id="3" name="Content Placeholder 2"/>
          <p:cNvSpPr>
            <a:spLocks noGrp="1"/>
          </p:cNvSpPr>
          <p:nvPr>
            <p:ph idx="1"/>
          </p:nvPr>
        </p:nvSpPr>
        <p:spPr/>
        <p:txBody>
          <a:bodyPr>
            <a:normAutofit/>
          </a:bodyPr>
          <a:lstStyle/>
          <a:p>
            <a:pPr algn="just"/>
            <a:r>
              <a:rPr lang="en-US" sz="2400" b="0" i="0" dirty="0">
                <a:solidFill>
                  <a:srgbClr val="333333"/>
                </a:solidFill>
                <a:effectLst/>
                <a:latin typeface="Merriweather" panose="00000500000000000000" pitchFamily="2" charset="0"/>
              </a:rPr>
              <a:t>Use stories to make your case more compelling by showing how facts are connected, and how decisions relate to outcomes. </a:t>
            </a:r>
          </a:p>
          <a:p>
            <a:pPr algn="just"/>
            <a:r>
              <a:rPr lang="en-US" sz="2400" b="0" i="0" dirty="0">
                <a:solidFill>
                  <a:srgbClr val="333333"/>
                </a:solidFill>
                <a:effectLst/>
                <a:latin typeface="Merriweather" panose="00000500000000000000" pitchFamily="2" charset="0"/>
              </a:rPr>
              <a:t>You can then publish your story to the web, or present it to an audience.</a:t>
            </a:r>
          </a:p>
          <a:p>
            <a:pPr algn="just"/>
            <a:r>
              <a:rPr lang="en-US" sz="2400" b="0" i="0" dirty="0">
                <a:solidFill>
                  <a:srgbClr val="333333"/>
                </a:solidFill>
                <a:effectLst/>
                <a:latin typeface="Merriweather" panose="00000500000000000000" pitchFamily="2" charset="0"/>
              </a:rPr>
              <a:t>Each story point can be based on a different view or dashboard, or the entire story can be based on the same visualization seen at different stages, with different filters and annotations.</a:t>
            </a:r>
          </a:p>
          <a:p>
            <a:pPr algn="just"/>
            <a:br>
              <a:rPr lang="en-US" sz="2400" b="0" i="0" dirty="0">
                <a:solidFill>
                  <a:srgbClr val="333333"/>
                </a:solidFill>
                <a:effectLst/>
                <a:latin typeface="Merriweather" panose="00000500000000000000" pitchFamily="2" charset="0"/>
              </a:rPr>
            </a:br>
            <a:endParaRPr lang="en-IN" sz="2400" dirty="0"/>
          </a:p>
        </p:txBody>
      </p:sp>
    </p:spTree>
    <p:extLst>
      <p:ext uri="{BB962C8B-B14F-4D97-AF65-F5344CB8AC3E}">
        <p14:creationId xmlns:p14="http://schemas.microsoft.com/office/powerpoint/2010/main" val="1050407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F27A5-A952-F863-C6AE-10FA661D40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BB5D82-C007-B009-9D2D-155CB635615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9535CD4-DE00-1AFD-3F9B-860A69BA2D95}"/>
              </a:ext>
            </a:extLst>
          </p:cNvPr>
          <p:cNvPicPr>
            <a:picLocks noChangeAspect="1"/>
          </p:cNvPicPr>
          <p:nvPr/>
        </p:nvPicPr>
        <p:blipFill>
          <a:blip r:embed="rId2"/>
          <a:stretch>
            <a:fillRect/>
          </a:stretch>
        </p:blipFill>
        <p:spPr>
          <a:xfrm>
            <a:off x="799573" y="170995"/>
            <a:ext cx="7544853" cy="6516009"/>
          </a:xfrm>
          <a:prstGeom prst="rect">
            <a:avLst/>
          </a:prstGeom>
        </p:spPr>
      </p:pic>
    </p:spTree>
    <p:extLst>
      <p:ext uri="{BB962C8B-B14F-4D97-AF65-F5344CB8AC3E}">
        <p14:creationId xmlns:p14="http://schemas.microsoft.com/office/powerpoint/2010/main" val="1968817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AD98-FAE7-61DC-498C-9EE01FAA4B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11B58B-4053-BCB7-6120-0540E2C36538}"/>
              </a:ext>
            </a:extLst>
          </p:cNvPr>
          <p:cNvSpPr>
            <a:spLocks noGrp="1"/>
          </p:cNvSpPr>
          <p:nvPr>
            <p:ph idx="1"/>
          </p:nvPr>
        </p:nvSpPr>
        <p:spPr/>
        <p:txBody>
          <a:bodyPr>
            <a:normAutofit/>
          </a:bodyPr>
          <a:lstStyle/>
          <a:p>
            <a:pPr algn="just"/>
            <a:r>
              <a:rPr lang="en-US" sz="2400" b="0" i="0" dirty="0">
                <a:solidFill>
                  <a:srgbClr val="333333"/>
                </a:solidFill>
                <a:effectLst/>
                <a:latin typeface="Merriweather" panose="00000500000000000000" pitchFamily="2" charset="0"/>
              </a:rPr>
              <a:t>When you add a sheet to a story point, that sheet remains connected to the original sheet. If you modify the original sheet, your changes will automatically be reflected on the story points that use it.</a:t>
            </a:r>
            <a:endParaRPr lang="en-IN" sz="2400" dirty="0"/>
          </a:p>
        </p:txBody>
      </p:sp>
    </p:spTree>
    <p:extLst>
      <p:ext uri="{BB962C8B-B14F-4D97-AF65-F5344CB8AC3E}">
        <p14:creationId xmlns:p14="http://schemas.microsoft.com/office/powerpoint/2010/main" val="2482319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8. </a:t>
            </a:r>
            <a:r>
              <a:rPr lang="en-US" dirty="0"/>
              <a:t>Designing effective slide presentations to showcase data story</a:t>
            </a:r>
            <a:endParaRPr lang="en-IN" dirty="0"/>
          </a:p>
        </p:txBody>
      </p:sp>
      <p:sp>
        <p:nvSpPr>
          <p:cNvPr id="3" name="Content Placeholder 2"/>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181E00"/>
                </a:solidFill>
                <a:effectLst/>
                <a:highlight>
                  <a:srgbClr val="FFFFFF"/>
                </a:highlight>
                <a:latin typeface="Google Sans"/>
              </a:rPr>
              <a:t>Start with the end in mind: Stakeholders are often impatient, so get to the point.</a:t>
            </a:r>
          </a:p>
          <a:p>
            <a:pPr algn="l">
              <a:buFont typeface="Arial" panose="020B0604020202020204" pitchFamily="34" charset="0"/>
              <a:buChar char="•"/>
            </a:pPr>
            <a:r>
              <a:rPr lang="en-US" b="0" i="0" dirty="0">
                <a:solidFill>
                  <a:srgbClr val="181E00"/>
                </a:solidFill>
                <a:effectLst/>
                <a:highlight>
                  <a:srgbClr val="FFFFFF"/>
                </a:highlight>
                <a:latin typeface="Google Sans"/>
              </a:rPr>
              <a:t>Use appropriate visualizations: Charts and graphs should clearly show the data without bias.</a:t>
            </a:r>
          </a:p>
          <a:p>
            <a:pPr algn="l">
              <a:buFont typeface="Arial" panose="020B0604020202020204" pitchFamily="34" charset="0"/>
              <a:buChar char="•"/>
            </a:pPr>
            <a:r>
              <a:rPr lang="en-US" b="0" i="0" dirty="0">
                <a:solidFill>
                  <a:srgbClr val="181E00"/>
                </a:solidFill>
                <a:effectLst/>
                <a:highlight>
                  <a:srgbClr val="FFFFFF"/>
                </a:highlight>
                <a:latin typeface="Google Sans"/>
              </a:rPr>
              <a:t>Apply effective design principles</a:t>
            </a:r>
          </a:p>
          <a:p>
            <a:pPr algn="l">
              <a:buFont typeface="Arial" panose="020B0604020202020204" pitchFamily="34" charset="0"/>
              <a:buChar char="•"/>
            </a:pPr>
            <a:r>
              <a:rPr lang="en-US" b="0" i="0" dirty="0">
                <a:solidFill>
                  <a:srgbClr val="181E00"/>
                </a:solidFill>
                <a:effectLst/>
                <a:highlight>
                  <a:srgbClr val="FFFFFF"/>
                </a:highlight>
                <a:latin typeface="Google Sans"/>
              </a:rPr>
              <a:t>Use stories to show how facts are connected: This can make your case more compelling</a:t>
            </a:r>
          </a:p>
          <a:p>
            <a:endParaRPr lang="en-IN" dirty="0"/>
          </a:p>
        </p:txBody>
      </p:sp>
    </p:spTree>
    <p:extLst>
      <p:ext uri="{BB962C8B-B14F-4D97-AF65-F5344CB8AC3E}">
        <p14:creationId xmlns:p14="http://schemas.microsoft.com/office/powerpoint/2010/main" val="1601007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5D7A-BFD7-9F47-7B9C-3CA9A21966A2}"/>
              </a:ext>
            </a:extLst>
          </p:cNvPr>
          <p:cNvSpPr>
            <a:spLocks noGrp="1"/>
          </p:cNvSpPr>
          <p:nvPr>
            <p:ph type="title"/>
          </p:nvPr>
        </p:nvSpPr>
        <p:spPr/>
        <p:txBody>
          <a:bodyPr/>
          <a:lstStyle/>
          <a:p>
            <a:r>
              <a:rPr lang="en-IN" dirty="0"/>
              <a:t>Presentation </a:t>
            </a:r>
            <a:r>
              <a:rPr lang="en-IN" b="0" i="0" dirty="0">
                <a:solidFill>
                  <a:srgbClr val="000000"/>
                </a:solidFill>
                <a:effectLst/>
                <a:latin typeface="Salesforce Sans"/>
              </a:rPr>
              <a:t>approach </a:t>
            </a:r>
            <a:endParaRPr lang="en-IN" dirty="0"/>
          </a:p>
        </p:txBody>
      </p:sp>
      <p:sp>
        <p:nvSpPr>
          <p:cNvPr id="3" name="Content Placeholder 2">
            <a:extLst>
              <a:ext uri="{FF2B5EF4-FFF2-40B4-BE49-F238E27FC236}">
                <a16:creationId xmlns:a16="http://schemas.microsoft.com/office/drawing/2014/main" id="{3BE0F046-684B-D733-38CB-32FC86F29080}"/>
              </a:ext>
            </a:extLst>
          </p:cNvPr>
          <p:cNvSpPr>
            <a:spLocks noGrp="1"/>
          </p:cNvSpPr>
          <p:nvPr>
            <p:ph idx="1"/>
          </p:nvPr>
        </p:nvSpPr>
        <p:spPr/>
        <p:txBody>
          <a:bodyPr>
            <a:normAutofit fontScale="70000" lnSpcReduction="20000"/>
          </a:bodyPr>
          <a:lstStyle/>
          <a:p>
            <a:pPr algn="just">
              <a:buFont typeface="Arial" panose="020B0604020202020204" pitchFamily="34" charset="0"/>
              <a:buChar char="•"/>
            </a:pPr>
            <a:r>
              <a:rPr lang="en-US" b="1" i="0" dirty="0">
                <a:solidFill>
                  <a:srgbClr val="000000"/>
                </a:solidFill>
                <a:effectLst/>
                <a:latin typeface="Salesforce Sans"/>
              </a:rPr>
              <a:t>Visualizations shown in the slides were not referenced:</a:t>
            </a:r>
            <a:r>
              <a:rPr lang="en-US" b="0" i="0" dirty="0">
                <a:solidFill>
                  <a:srgbClr val="000000"/>
                </a:solidFill>
                <a:effectLst/>
                <a:latin typeface="Salesforce Sans"/>
              </a:rPr>
              <a:t> The presenter talked over their charts and graphs without making explicit references to them.</a:t>
            </a:r>
          </a:p>
          <a:p>
            <a:pPr algn="just">
              <a:buFont typeface="Arial" panose="020B0604020202020204" pitchFamily="34" charset="0"/>
              <a:buChar char="•"/>
            </a:pPr>
            <a:r>
              <a:rPr lang="en-US" b="1" i="0" dirty="0">
                <a:solidFill>
                  <a:srgbClr val="000000"/>
                </a:solidFill>
                <a:effectLst/>
                <a:latin typeface="Salesforce Sans"/>
              </a:rPr>
              <a:t>No story or narrative:</a:t>
            </a:r>
            <a:r>
              <a:rPr lang="en-US" b="0" i="0" dirty="0">
                <a:solidFill>
                  <a:srgbClr val="000000"/>
                </a:solidFill>
                <a:effectLst/>
                <a:latin typeface="Salesforce Sans"/>
              </a:rPr>
              <a:t> The presentation was primarily informational and delivered as a report.</a:t>
            </a:r>
          </a:p>
          <a:p>
            <a:pPr algn="just">
              <a:buFont typeface="Arial" panose="020B0604020202020204" pitchFamily="34" charset="0"/>
              <a:buChar char="•"/>
            </a:pPr>
            <a:r>
              <a:rPr lang="en-US" b="1" i="0" dirty="0">
                <a:solidFill>
                  <a:srgbClr val="000000"/>
                </a:solidFill>
                <a:effectLst/>
                <a:latin typeface="Salesforce Sans"/>
              </a:rPr>
              <a:t>Lack of audience engagement:</a:t>
            </a:r>
            <a:r>
              <a:rPr lang="en-US" b="0" i="0" dirty="0">
                <a:solidFill>
                  <a:srgbClr val="000000"/>
                </a:solidFill>
                <a:effectLst/>
                <a:latin typeface="Salesforce Sans"/>
              </a:rPr>
              <a:t> The presenters did not include opportunities for audience interaction, questions, or dialogue.</a:t>
            </a:r>
          </a:p>
          <a:p>
            <a:pPr algn="just">
              <a:buFont typeface="Arial" panose="020B0604020202020204" pitchFamily="34" charset="0"/>
              <a:buChar char="•"/>
            </a:pPr>
            <a:r>
              <a:rPr lang="en-US" b="1" i="0" dirty="0">
                <a:solidFill>
                  <a:srgbClr val="000000"/>
                </a:solidFill>
                <a:effectLst/>
                <a:latin typeface="Salesforce Sans"/>
              </a:rPr>
              <a:t>Little or no audience eye contact:</a:t>
            </a:r>
            <a:r>
              <a:rPr lang="en-US" b="0" i="0" dirty="0">
                <a:solidFill>
                  <a:srgbClr val="000000"/>
                </a:solidFill>
                <a:effectLst/>
                <a:latin typeface="Salesforce Sans"/>
              </a:rPr>
              <a:t> Presenters looked past the audience or down at their notes instead of engaging with their addressees.</a:t>
            </a:r>
          </a:p>
          <a:p>
            <a:pPr algn="just">
              <a:buFont typeface="Arial" panose="020B0604020202020204" pitchFamily="34" charset="0"/>
              <a:buChar char="•"/>
            </a:pPr>
            <a:r>
              <a:rPr lang="en-US" b="1" i="0" dirty="0">
                <a:solidFill>
                  <a:srgbClr val="000000"/>
                </a:solidFill>
                <a:effectLst/>
                <a:latin typeface="Salesforce Sans"/>
              </a:rPr>
              <a:t>Over the time limit:</a:t>
            </a:r>
            <a:r>
              <a:rPr lang="en-US" b="0" i="0" dirty="0">
                <a:solidFill>
                  <a:srgbClr val="000000"/>
                </a:solidFill>
                <a:effectLst/>
                <a:latin typeface="Salesforce Sans"/>
              </a:rPr>
              <a:t> The presenters did not complete their presentation within the time allotted.</a:t>
            </a:r>
          </a:p>
          <a:p>
            <a:pPr algn="just">
              <a:buFont typeface="Arial" panose="020B0604020202020204" pitchFamily="34" charset="0"/>
              <a:buChar char="•"/>
            </a:pPr>
            <a:r>
              <a:rPr lang="en-US" b="1" i="0" dirty="0">
                <a:solidFill>
                  <a:srgbClr val="000000"/>
                </a:solidFill>
                <a:effectLst/>
                <a:latin typeface="Salesforce Sans"/>
              </a:rPr>
              <a:t>Too much information:</a:t>
            </a:r>
            <a:r>
              <a:rPr lang="en-US" b="0" i="0" dirty="0">
                <a:solidFill>
                  <a:srgbClr val="000000"/>
                </a:solidFill>
                <a:effectLst/>
                <a:latin typeface="Salesforce Sans"/>
              </a:rPr>
              <a:t> The presenters provided too much information on their slides. The guideline is six words per line, and no more than six lines of text.</a:t>
            </a:r>
          </a:p>
          <a:p>
            <a:pPr algn="just"/>
            <a:endParaRPr lang="en-IN" dirty="0"/>
          </a:p>
        </p:txBody>
      </p:sp>
    </p:spTree>
    <p:extLst>
      <p:ext uri="{BB962C8B-B14F-4D97-AF65-F5344CB8AC3E}">
        <p14:creationId xmlns:p14="http://schemas.microsoft.com/office/powerpoint/2010/main" val="939623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9. </a:t>
            </a:r>
            <a:r>
              <a:rPr lang="en-US" dirty="0"/>
              <a:t>Publish online business dashboards</a:t>
            </a:r>
            <a:endParaRPr lang="en-IN" dirty="0"/>
          </a:p>
        </p:txBody>
      </p:sp>
      <p:sp>
        <p:nvSpPr>
          <p:cNvPr id="3" name="Content Placeholder 2"/>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7EE90C-F843-37E5-A7C4-AF99D69BAC80}"/>
              </a:ext>
            </a:extLst>
          </p:cNvPr>
          <p:cNvPicPr>
            <a:picLocks noChangeAspect="1"/>
          </p:cNvPicPr>
          <p:nvPr/>
        </p:nvPicPr>
        <p:blipFill>
          <a:blip r:embed="rId2"/>
          <a:stretch>
            <a:fillRect/>
          </a:stretch>
        </p:blipFill>
        <p:spPr>
          <a:xfrm>
            <a:off x="457200" y="1657963"/>
            <a:ext cx="8229600" cy="3768437"/>
          </a:xfrm>
          <a:prstGeom prst="rect">
            <a:avLst/>
          </a:prstGeom>
        </p:spPr>
      </p:pic>
    </p:spTree>
    <p:extLst>
      <p:ext uri="{BB962C8B-B14F-4D97-AF65-F5344CB8AC3E}">
        <p14:creationId xmlns:p14="http://schemas.microsoft.com/office/powerpoint/2010/main" val="707725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14350" indent="-514350"/>
            <a:r>
              <a:rPr lang="en-IN" dirty="0"/>
              <a:t>10. </a:t>
            </a:r>
            <a:r>
              <a:rPr lang="en-US" dirty="0"/>
              <a:t>Exporting </a:t>
            </a:r>
            <a:r>
              <a:rPr lang="en-US" dirty="0" err="1"/>
              <a:t>Pdfs</a:t>
            </a:r>
            <a:r>
              <a:rPr lang="en-US" dirty="0"/>
              <a:t>, Sharing Dashboard Securely</a:t>
            </a:r>
            <a:endParaRPr lang="en-IN" dirty="0"/>
          </a:p>
        </p:txBody>
      </p:sp>
      <p:sp>
        <p:nvSpPr>
          <p:cNvPr id="3" name="Content Placeholder 2"/>
          <p:cNvSpPr>
            <a:spLocks noGrp="1"/>
          </p:cNvSpPr>
          <p:nvPr>
            <p:ph idx="1"/>
          </p:nvPr>
        </p:nvSpPr>
        <p:spPr/>
        <p:txBody>
          <a:bodyPr>
            <a:normAutofit fontScale="70000" lnSpcReduction="20000"/>
          </a:bodyPr>
          <a:lstStyle/>
          <a:p>
            <a:r>
              <a:rPr lang="en-US" b="0" dirty="0">
                <a:effectLst/>
                <a:latin typeface="Benton Sans Book"/>
              </a:rPr>
              <a:t>To publish to PDF:</a:t>
            </a:r>
          </a:p>
          <a:p>
            <a:pPr>
              <a:buFont typeface="+mj-lt"/>
              <a:buAutoNum type="arabicPeriod"/>
            </a:pPr>
            <a:r>
              <a:rPr lang="en-US" dirty="0">
                <a:effectLst/>
              </a:rPr>
              <a:t>If you want to specify which elements are printed to the PDF file, and how they're laid out, select </a:t>
            </a:r>
            <a:r>
              <a:rPr lang="en-US" b="1" dirty="0">
                <a:effectLst/>
              </a:rPr>
              <a:t>File</a:t>
            </a:r>
            <a:r>
              <a:rPr lang="en-US" dirty="0">
                <a:effectLst/>
              </a:rPr>
              <a:t> &gt; </a:t>
            </a:r>
            <a:r>
              <a:rPr lang="en-US" b="1" dirty="0">
                <a:effectLst/>
              </a:rPr>
              <a:t>Page Setup</a:t>
            </a:r>
            <a:r>
              <a:rPr lang="en-US" dirty="0">
                <a:effectLst/>
              </a:rPr>
              <a:t>. For more information, see </a:t>
            </a:r>
            <a:r>
              <a:rPr lang="en-US" u="none" strike="noStrike" dirty="0">
                <a:solidFill>
                  <a:srgbClr val="0B5CAB"/>
                </a:solidFill>
                <a:effectLst/>
                <a:hlinkClick r:id="rId2"/>
              </a:rPr>
              <a:t>Printing Worksheets</a:t>
            </a:r>
            <a:r>
              <a:rPr lang="en-US" dirty="0">
                <a:effectLst/>
              </a:rPr>
              <a:t>.</a:t>
            </a:r>
          </a:p>
          <a:p>
            <a:pPr>
              <a:buFont typeface="+mj-lt"/>
              <a:buAutoNum type="arabicPeriod" startAt="2"/>
            </a:pPr>
            <a:r>
              <a:rPr lang="en-US" dirty="0">
                <a:effectLst/>
              </a:rPr>
              <a:t>Select </a:t>
            </a:r>
            <a:r>
              <a:rPr lang="en-US" b="1" dirty="0">
                <a:effectLst/>
              </a:rPr>
              <a:t>File</a:t>
            </a:r>
            <a:r>
              <a:rPr lang="en-US" dirty="0">
                <a:effectLst/>
              </a:rPr>
              <a:t> &gt; </a:t>
            </a:r>
            <a:r>
              <a:rPr lang="en-US" b="1" dirty="0">
                <a:effectLst/>
              </a:rPr>
              <a:t>Print to PDF</a:t>
            </a:r>
            <a:r>
              <a:rPr lang="en-US" dirty="0">
                <a:effectLst/>
              </a:rPr>
              <a:t>.</a:t>
            </a:r>
          </a:p>
          <a:p>
            <a:pPr algn="l">
              <a:buFont typeface="+mj-lt"/>
              <a:buAutoNum type="arabicPeriod" startAt="3"/>
            </a:pPr>
            <a:r>
              <a:rPr lang="en-US" b="0" i="0" dirty="0">
                <a:solidFill>
                  <a:srgbClr val="333333"/>
                </a:solidFill>
                <a:effectLst/>
                <a:latin typeface="Merriweather" panose="00000500000000000000" pitchFamily="2" charset="0"/>
              </a:rPr>
              <a:t>In the Print to PDF dialog box, select the print range:</a:t>
            </a:r>
          </a:p>
          <a:p>
            <a:pPr marL="742950" lvl="1" indent="-285750" algn="l">
              <a:buFont typeface="+mj-lt"/>
              <a:buAutoNum type="arabicPeriod" startAt="3"/>
            </a:pPr>
            <a:r>
              <a:rPr lang="en-US" b="1" i="0" dirty="0">
                <a:solidFill>
                  <a:srgbClr val="333333"/>
                </a:solidFill>
                <a:effectLst/>
                <a:latin typeface="Merriweather" panose="00000500000000000000" pitchFamily="2" charset="0"/>
              </a:rPr>
              <a:t>Entire Workbook</a:t>
            </a:r>
            <a:r>
              <a:rPr lang="en-US" b="0" i="0" dirty="0">
                <a:solidFill>
                  <a:srgbClr val="333333"/>
                </a:solidFill>
                <a:effectLst/>
                <a:latin typeface="Merriweather" panose="00000500000000000000" pitchFamily="2" charset="0"/>
              </a:rPr>
              <a:t> - publishes all the sheets in the workbook.</a:t>
            </a:r>
          </a:p>
          <a:p>
            <a:pPr marL="742950" lvl="1" indent="-285750" algn="l">
              <a:buFont typeface="+mj-lt"/>
              <a:buAutoNum type="arabicPeriod" startAt="3"/>
            </a:pPr>
            <a:r>
              <a:rPr lang="en-US" b="1" i="0" dirty="0">
                <a:solidFill>
                  <a:srgbClr val="333333"/>
                </a:solidFill>
                <a:effectLst/>
                <a:latin typeface="Merriweather" panose="00000500000000000000" pitchFamily="2" charset="0"/>
              </a:rPr>
              <a:t>Active Sheet</a:t>
            </a:r>
            <a:r>
              <a:rPr lang="en-US" b="0" i="0" dirty="0">
                <a:solidFill>
                  <a:srgbClr val="333333"/>
                </a:solidFill>
                <a:effectLst/>
                <a:latin typeface="Merriweather" panose="00000500000000000000" pitchFamily="2" charset="0"/>
              </a:rPr>
              <a:t> - publishes only the sheet currently displayed in the workbook.</a:t>
            </a:r>
          </a:p>
          <a:p>
            <a:pPr marL="742950" lvl="1" indent="-285750" algn="l">
              <a:buFont typeface="+mj-lt"/>
              <a:buAutoNum type="arabicPeriod" startAt="3"/>
            </a:pPr>
            <a:r>
              <a:rPr lang="en-US" b="1" i="0" dirty="0">
                <a:solidFill>
                  <a:srgbClr val="333333"/>
                </a:solidFill>
                <a:effectLst/>
                <a:latin typeface="Merriweather" panose="00000500000000000000" pitchFamily="2" charset="0"/>
              </a:rPr>
              <a:t>Selected Sheets</a:t>
            </a:r>
            <a:r>
              <a:rPr lang="en-US" b="0" i="0" dirty="0">
                <a:solidFill>
                  <a:srgbClr val="333333"/>
                </a:solidFill>
                <a:effectLst/>
                <a:latin typeface="Merriweather" panose="00000500000000000000" pitchFamily="2" charset="0"/>
              </a:rPr>
              <a:t> - publishes the selected sheets.</a:t>
            </a:r>
          </a:p>
          <a:p>
            <a:br>
              <a:rPr lang="en-US" dirty="0">
                <a:effectLst/>
              </a:rPr>
            </a:br>
            <a:endParaRPr lang="en-IN" dirty="0"/>
          </a:p>
        </p:txBody>
      </p:sp>
    </p:spTree>
    <p:extLst>
      <p:ext uri="{BB962C8B-B14F-4D97-AF65-F5344CB8AC3E}">
        <p14:creationId xmlns:p14="http://schemas.microsoft.com/office/powerpoint/2010/main" val="1719461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3333009-7684-E8A7-51BA-069552218559}"/>
              </a:ext>
            </a:extLst>
          </p:cNvPr>
          <p:cNvSpPr>
            <a:spLocks noChangeArrowheads="1"/>
          </p:cNvSpPr>
          <p:nvPr/>
        </p:nvSpPr>
        <p:spPr bwMode="auto">
          <a:xfrm>
            <a:off x="323528" y="2708920"/>
            <a:ext cx="849796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33333"/>
                </a:solidFill>
                <a:effectLst/>
                <a:latin typeface="Merriweather" panose="00000500000000000000" pitchFamily="2" charset="0"/>
              </a:rPr>
              <a:t>Select a paper size and orientation. If you select unspecified, the paper size will be as large as necessary to show the entire view on a single page.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rgbClr val="333333"/>
                </a:solidFill>
                <a:effectLst/>
                <a:latin typeface="Merriweather" panose="00000500000000000000" pitchFamily="2" charset="0"/>
              </a:rPr>
              <a:t>Optionally select </a:t>
            </a:r>
            <a:r>
              <a:rPr kumimoji="0" lang="en-US" altLang="en-US" sz="2000" b="1" i="0" u="none" strike="noStrike" cap="none" normalizeH="0" baseline="0" dirty="0">
                <a:ln>
                  <a:noFill/>
                </a:ln>
                <a:solidFill>
                  <a:srgbClr val="333333"/>
                </a:solidFill>
                <a:effectLst/>
                <a:latin typeface="Merriweather" panose="00000500000000000000" pitchFamily="2" charset="0"/>
              </a:rPr>
              <a:t>View PDF File After Printing</a:t>
            </a:r>
            <a:r>
              <a:rPr kumimoji="0" lang="en-US" altLang="en-US" sz="2000" b="0" i="0" u="none" strike="noStrike" cap="none" normalizeH="0" baseline="0" dirty="0">
                <a:ln>
                  <a:noFill/>
                </a:ln>
                <a:solidFill>
                  <a:srgbClr val="333333"/>
                </a:solidFill>
                <a:effectLst/>
                <a:latin typeface="Merriweather" panose="00000500000000000000" pitchFamily="2" charset="0"/>
              </a:rPr>
              <a:t> if you want to automatically open the PDF when you are done printing. This option is only available if you have Adobe Acrobat Reader or Adobe Acrobat installed on your computer.</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rgbClr val="333333"/>
                </a:solidFill>
                <a:effectLst/>
                <a:latin typeface="Merriweather" panose="00000500000000000000" pitchFamily="2" charset="0"/>
              </a:rPr>
              <a:t>Optionally select </a:t>
            </a:r>
            <a:r>
              <a:rPr kumimoji="0" lang="en-US" altLang="en-US" sz="2000" b="1" i="0" u="none" strike="noStrike" cap="none" normalizeH="0" baseline="0" dirty="0">
                <a:ln>
                  <a:noFill/>
                </a:ln>
                <a:solidFill>
                  <a:srgbClr val="333333"/>
                </a:solidFill>
                <a:effectLst/>
                <a:latin typeface="Merriweather" panose="00000500000000000000" pitchFamily="2" charset="0"/>
              </a:rPr>
              <a:t>Show Selections</a:t>
            </a:r>
            <a:r>
              <a:rPr kumimoji="0" lang="en-US" altLang="en-US" sz="2000" b="0" i="0" u="none" strike="noStrike" cap="none" normalizeH="0" baseline="0" dirty="0">
                <a:ln>
                  <a:noFill/>
                </a:ln>
                <a:solidFill>
                  <a:srgbClr val="333333"/>
                </a:solidFill>
                <a:effectLst/>
                <a:latin typeface="Merriweather" panose="00000500000000000000" pitchFamily="2" charset="0"/>
              </a:rPr>
              <a:t> if you want to include selected marks and highlighting in the PDF.</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rgbClr val="333333"/>
                </a:solidFill>
                <a:effectLst/>
                <a:latin typeface="Merriweather" panose="00000500000000000000" pitchFamily="2" charset="0"/>
              </a:rPr>
              <a:t>Click </a:t>
            </a:r>
            <a:r>
              <a:rPr kumimoji="0" lang="en-US" altLang="en-US" sz="2000" b="1" i="0" u="none" strike="noStrike" cap="none" normalizeH="0" baseline="0" dirty="0">
                <a:ln>
                  <a:noFill/>
                </a:ln>
                <a:solidFill>
                  <a:srgbClr val="333333"/>
                </a:solidFill>
                <a:effectLst/>
                <a:latin typeface="Merriweather" panose="00000500000000000000" pitchFamily="2" charset="0"/>
              </a:rPr>
              <a:t>OK</a:t>
            </a:r>
            <a:r>
              <a:rPr kumimoji="0" lang="en-US" altLang="en-US" sz="2000" b="0" i="0" u="none" strike="noStrike" cap="none" normalizeH="0" baseline="0" dirty="0">
                <a:ln>
                  <a:noFill/>
                </a:ln>
                <a:solidFill>
                  <a:srgbClr val="333333"/>
                </a:solidFill>
                <a:effectLst/>
                <a:latin typeface="Merriweather" panose="00000500000000000000" pitchFamily="2" charset="0"/>
              </a:rPr>
              <a:t> and select where you want to save the PDF. Then click </a:t>
            </a:r>
            <a:r>
              <a:rPr kumimoji="0" lang="en-US" altLang="en-US" sz="2000" b="1" i="0" u="none" strike="noStrike" cap="none" normalizeH="0" baseline="0" dirty="0">
                <a:ln>
                  <a:noFill/>
                </a:ln>
                <a:solidFill>
                  <a:srgbClr val="333333"/>
                </a:solidFill>
                <a:effectLst/>
                <a:latin typeface="Merriweather" panose="00000500000000000000" pitchFamily="2" charset="0"/>
              </a:rPr>
              <a:t>Save</a:t>
            </a:r>
            <a:r>
              <a:rPr kumimoji="0" lang="en-US" altLang="en-US" sz="2000" b="0" i="0" u="none" strike="noStrike" cap="none" normalizeH="0" baseline="0" dirty="0">
                <a:ln>
                  <a:noFill/>
                </a:ln>
                <a:solidFill>
                  <a:srgbClr val="333333"/>
                </a:solidFill>
                <a:effectLst/>
                <a:latin typeface="Merriweather"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rgbClr val="333333"/>
                </a:solidFill>
                <a:effectLst/>
                <a:latin typeface="Merriweather" panose="00000500000000000000" pitchFamily="2" charset="0"/>
              </a:rPr>
              <a:t>Optionally specify the </a:t>
            </a:r>
            <a:r>
              <a:rPr kumimoji="0" lang="en-US" altLang="en-US" sz="2000" b="0" i="0" u="none" strike="noStrike" cap="none" normalizeH="0" baseline="0" dirty="0">
                <a:ln>
                  <a:noFill/>
                </a:ln>
                <a:solidFill>
                  <a:srgbClr val="0B5CAB"/>
                </a:solidFill>
                <a:effectLst/>
                <a:latin typeface="Merriweather" panose="00000500000000000000" pitchFamily="2" charset="0"/>
                <a:hlinkClick r:id="rId2"/>
              </a:rPr>
              <a:t>Page Setup</a:t>
            </a:r>
            <a:r>
              <a:rPr kumimoji="0" lang="en-US" altLang="en-US" sz="2000" b="0" i="0" u="none" strike="noStrike" cap="none" normalizeH="0" baseline="0" dirty="0">
                <a:ln>
                  <a:noFill/>
                </a:ln>
                <a:solidFill>
                  <a:srgbClr val="333333"/>
                </a:solidFill>
                <a:effectLst/>
                <a:latin typeface="Merriweather" panose="00000500000000000000" pitchFamily="2" charset="0"/>
              </a:rPr>
              <a:t> for each sheet in the workbook before publishing to PDF.</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pic>
        <p:nvPicPr>
          <p:cNvPr id="6150" name="Picture 6">
            <a:extLst>
              <a:ext uri="{FF2B5EF4-FFF2-40B4-BE49-F238E27FC236}">
                <a16:creationId xmlns:a16="http://schemas.microsoft.com/office/drawing/2014/main" id="{EA9E33CB-6CF9-C0DA-97CF-524375E10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162" y="55652"/>
            <a:ext cx="6543675" cy="2695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399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fontAlgn="base"/>
            <a:r>
              <a:rPr lang="en-US" b="1" dirty="0"/>
              <a:t>Be consistent</a:t>
            </a:r>
            <a:r>
              <a:rPr lang="en-US" dirty="0"/>
              <a:t> – using the same visualizations and layouts makes comparing easier</a:t>
            </a:r>
          </a:p>
          <a:p>
            <a:pPr algn="just" fontAlgn="base"/>
            <a:r>
              <a:rPr lang="en-US" b="1" dirty="0"/>
              <a:t>Use size and position to show hierarchy</a:t>
            </a:r>
            <a:r>
              <a:rPr lang="en-US" dirty="0"/>
              <a:t> – make it clear to the viewer what’s most important</a:t>
            </a:r>
          </a:p>
          <a:p>
            <a:pPr algn="just" fontAlgn="base"/>
            <a:r>
              <a:rPr lang="en-US" b="1" dirty="0"/>
              <a:t>Give your numbers context</a:t>
            </a:r>
            <a:r>
              <a:rPr lang="en-US" dirty="0"/>
              <a:t> – help your viewers know if a number is good, bad, normal or unusual</a:t>
            </a:r>
          </a:p>
          <a:p>
            <a:pPr algn="just" fontAlgn="base"/>
            <a:r>
              <a:rPr lang="en-US" b="1" dirty="0"/>
              <a:t>Use clear labels for your audience</a:t>
            </a:r>
            <a:r>
              <a:rPr lang="en-US" dirty="0"/>
              <a:t> – keep them short and self explanatory</a:t>
            </a:r>
          </a:p>
          <a:p>
            <a:pPr algn="just" fontAlgn="base"/>
            <a:r>
              <a:rPr lang="en-US" b="1" dirty="0"/>
              <a:t>Remember it’s for people</a:t>
            </a:r>
            <a:r>
              <a:rPr lang="en-US" dirty="0"/>
              <a:t> – it’s ok to break the rules if it increases engagement</a:t>
            </a:r>
          </a:p>
          <a:p>
            <a:pPr algn="just" fontAlgn="base"/>
            <a:r>
              <a:rPr lang="en-US" b="1" dirty="0"/>
              <a:t>Keep evolving your dashboards</a:t>
            </a:r>
            <a:r>
              <a:rPr lang="en-US" dirty="0"/>
              <a:t> – check that your dashboard is encouraging the right </a:t>
            </a:r>
            <a:r>
              <a:rPr lang="en-US" dirty="0" err="1"/>
              <a:t>behaviour</a:t>
            </a:r>
            <a:endParaRPr lang="en-US" dirty="0"/>
          </a:p>
        </p:txBody>
      </p:sp>
    </p:spTree>
    <p:extLst>
      <p:ext uri="{BB962C8B-B14F-4D97-AF65-F5344CB8AC3E}">
        <p14:creationId xmlns:p14="http://schemas.microsoft.com/office/powerpoint/2010/main" val="4195277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Include only the most important content</a:t>
            </a:r>
          </a:p>
          <a:p>
            <a:pPr lvl="1"/>
            <a:r>
              <a:rPr lang="en-US" dirty="0"/>
              <a:t>Content is key when it comes to </a:t>
            </a:r>
            <a:r>
              <a:rPr lang="en-US" dirty="0" err="1"/>
              <a:t>dashboarding</a:t>
            </a:r>
            <a:r>
              <a:rPr lang="en-US" dirty="0"/>
              <a:t>. If you’re not showing useful metrics then it doesn’t matter how you arrange them.</a:t>
            </a:r>
            <a:endParaRPr lang="en-IN" dirty="0"/>
          </a:p>
        </p:txBody>
      </p:sp>
      <p:pic>
        <p:nvPicPr>
          <p:cNvPr id="2050" name="Picture 2" descr="Dashboard design diagram showing that less is mo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3474005"/>
            <a:ext cx="6480720" cy="30513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96144" y="6372036"/>
            <a:ext cx="6444208" cy="369332"/>
          </a:xfrm>
          <a:prstGeom prst="rect">
            <a:avLst/>
          </a:prstGeom>
        </p:spPr>
        <p:txBody>
          <a:bodyPr wrap="square">
            <a:spAutoFit/>
          </a:bodyPr>
          <a:lstStyle/>
          <a:p>
            <a:r>
              <a:rPr lang="en-IN" dirty="0">
                <a:hlinkClick r:id="rId3"/>
              </a:rPr>
              <a:t>https://www.geckoboard.com/best-practice/dashboard-design/</a:t>
            </a:r>
            <a:r>
              <a:rPr lang="en-IN" dirty="0"/>
              <a:t> </a:t>
            </a:r>
          </a:p>
        </p:txBody>
      </p:sp>
    </p:spTree>
    <p:extLst>
      <p:ext uri="{BB962C8B-B14F-4D97-AF65-F5344CB8AC3E}">
        <p14:creationId xmlns:p14="http://schemas.microsoft.com/office/powerpoint/2010/main" val="298247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Consider data ink ratio</a:t>
            </a:r>
          </a:p>
          <a:p>
            <a:pPr lvl="1" fontAlgn="base"/>
            <a:r>
              <a:rPr lang="en-US" sz="2400" dirty="0"/>
              <a:t>Another way to improve your dashboard design is by reducing the amount of visual noise. The American statistician, Edward </a:t>
            </a:r>
            <a:r>
              <a:rPr lang="en-US" sz="2400" dirty="0" err="1"/>
              <a:t>Tufte</a:t>
            </a:r>
            <a:r>
              <a:rPr lang="en-US" sz="2400" dirty="0"/>
              <a:t> coined a term for this: data ink ratio.</a:t>
            </a:r>
          </a:p>
          <a:p>
            <a:pPr marL="0" indent="0">
              <a:buNone/>
            </a:pPr>
            <a:endParaRPr lang="en-IN" dirty="0"/>
          </a:p>
        </p:txBody>
      </p:sp>
      <p:pic>
        <p:nvPicPr>
          <p:cNvPr id="3074" name="Picture 2" descr="Dashboard design diagram showing how to reduce data ink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789040"/>
            <a:ext cx="6310735" cy="297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24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Round your numbers</a:t>
            </a:r>
          </a:p>
          <a:p>
            <a:pPr lvl="1"/>
            <a:r>
              <a:rPr lang="en-US" dirty="0"/>
              <a:t>When displaying numbers, try not to be overly precise.</a:t>
            </a:r>
            <a:endParaRPr lang="en-IN" dirty="0"/>
          </a:p>
          <a:p>
            <a:endParaRPr lang="en-IN" dirty="0"/>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3645024"/>
            <a:ext cx="6216224" cy="292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14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Use the most efficient visualization</a:t>
            </a:r>
          </a:p>
          <a:p>
            <a:pPr lvl="1"/>
            <a:r>
              <a:rPr lang="en-US" dirty="0"/>
              <a:t>When selecting a visualization, you should choose the one which most clearly and efficiently communicates your data.</a:t>
            </a:r>
            <a:endParaRPr lang="en-IN"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3645024"/>
            <a:ext cx="5250870" cy="247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1604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Group your related metrics</a:t>
            </a:r>
          </a:p>
          <a:p>
            <a:pPr lvl="1"/>
            <a:r>
              <a:rPr lang="en-US" dirty="0"/>
              <a:t>It’s important to position the information on your dashboard logically.</a:t>
            </a:r>
            <a:br>
              <a:rPr lang="en-IN" dirty="0"/>
            </a:br>
            <a:endParaRPr lang="en-IN" dirty="0"/>
          </a:p>
        </p:txBody>
      </p:sp>
      <p:pic>
        <p:nvPicPr>
          <p:cNvPr id="6146" name="Picture 2" descr="Dashboard design diagram showing how to group related metric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7225" y="3356992"/>
            <a:ext cx="6550696" cy="308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016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2819</TotalTime>
  <Words>1689</Words>
  <Application>Microsoft Office PowerPoint</Application>
  <PresentationFormat>On-screen Show (4:3)</PresentationFormat>
  <Paragraphs>130</Paragraphs>
  <Slides>38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Arial</vt:lpstr>
      <vt:lpstr>Avant Garde</vt:lpstr>
      <vt:lpstr>Benton Sans Book</vt:lpstr>
      <vt:lpstr>Calibri</vt:lpstr>
      <vt:lpstr>Google Sans</vt:lpstr>
      <vt:lpstr>Merriweather</vt:lpstr>
      <vt:lpstr>Open Sans</vt:lpstr>
      <vt:lpstr>proxima-nova</vt:lpstr>
      <vt:lpstr>Salesforce Sans</vt:lpstr>
      <vt:lpstr>source-serif-pro</vt:lpstr>
      <vt:lpstr>Office Theme</vt:lpstr>
      <vt:lpstr>Unit VI INTERACTIVE DASHBOARDS AND STORY POINTS IN TABLEAU</vt:lpstr>
      <vt:lpstr>PowerPoint Presentation</vt:lpstr>
      <vt:lpstr>1. Creating &amp; Designing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Add motions</vt:lpstr>
      <vt:lpstr>3. Adding interactivity with actions</vt:lpstr>
      <vt:lpstr>PowerPoint Presentation</vt:lpstr>
      <vt:lpstr>PowerPoint Presentation</vt:lpstr>
      <vt:lpstr>PowerPoint Presentation</vt:lpstr>
      <vt:lpstr>PowerPoint Presentation</vt:lpstr>
      <vt:lpstr>4. Dashboard layout and formatting</vt:lpstr>
      <vt:lpstr>4.1 Set overall dashboard size</vt:lpstr>
      <vt:lpstr>PowerPoint Presentation</vt:lpstr>
      <vt:lpstr>PowerPoint Presentation</vt:lpstr>
      <vt:lpstr>PowerPoint Presentation</vt:lpstr>
      <vt:lpstr>PowerPoint Presentation</vt:lpstr>
      <vt:lpstr>5. Add extra detail to visualization using Marks Shelf</vt:lpstr>
      <vt:lpstr>PowerPoint Presentation</vt:lpstr>
      <vt:lpstr>6. Sharing and collaborating dashboards</vt:lpstr>
      <vt:lpstr>PowerPoint Presentation</vt:lpstr>
      <vt:lpstr>7. Story Points and how to create them</vt:lpstr>
      <vt:lpstr>PowerPoint Presentation</vt:lpstr>
      <vt:lpstr>PowerPoint Presentation</vt:lpstr>
      <vt:lpstr>8. Designing effective slide presentations to showcase data story</vt:lpstr>
      <vt:lpstr>Presentation approach </vt:lpstr>
      <vt:lpstr>9. Publish online business dashboards</vt:lpstr>
      <vt:lpstr>10. Exporting Pdfs, Sharing Dashboard Securely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INTERACTIVE DASHBOARDS AND STORY POINTS IN TABLEAU</dc:title>
  <dc:creator>Aman</dc:creator>
  <cp:lastModifiedBy>Aman</cp:lastModifiedBy>
  <cp:revision>21</cp:revision>
  <dcterms:created xsi:type="dcterms:W3CDTF">2024-03-14T16:22:50Z</dcterms:created>
  <dcterms:modified xsi:type="dcterms:W3CDTF">2024-04-18T04:27:45Z</dcterms:modified>
</cp:coreProperties>
</file>