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0" r:id="rId8"/>
    <p:sldId id="271" r:id="rId9"/>
    <p:sldId id="260" r:id="rId10"/>
    <p:sldId id="261" r:id="rId11"/>
    <p:sldId id="262" r:id="rId12"/>
    <p:sldId id="263" r:id="rId13"/>
    <p:sldId id="256" r:id="rId14"/>
    <p:sldId id="257"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8" y="3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196A09-91BE-4786-B5FD-3FD68E54A0D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373633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96A09-91BE-4786-B5FD-3FD68E54A0D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427363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96A09-91BE-4786-B5FD-3FD68E54A0D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261887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96A09-91BE-4786-B5FD-3FD68E54A0D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218987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96A09-91BE-4786-B5FD-3FD68E54A0D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17055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196A09-91BE-4786-B5FD-3FD68E54A0DF}"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10960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196A09-91BE-4786-B5FD-3FD68E54A0DF}"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2109255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196A09-91BE-4786-B5FD-3FD68E54A0DF}"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217405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96A09-91BE-4786-B5FD-3FD68E54A0DF}"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213413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96A09-91BE-4786-B5FD-3FD68E54A0DF}"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338068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96A09-91BE-4786-B5FD-3FD68E54A0DF}"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F718C-F256-4B92-961B-74C28AC3E897}" type="slidenum">
              <a:rPr lang="en-US" smtClean="0"/>
              <a:t>‹#›</a:t>
            </a:fld>
            <a:endParaRPr lang="en-US"/>
          </a:p>
        </p:txBody>
      </p:sp>
    </p:spTree>
    <p:extLst>
      <p:ext uri="{BB962C8B-B14F-4D97-AF65-F5344CB8AC3E}">
        <p14:creationId xmlns:p14="http://schemas.microsoft.com/office/powerpoint/2010/main" val="340250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96A09-91BE-4786-B5FD-3FD68E54A0DF}" type="datetimeFigureOut">
              <a:rPr lang="en-US" smtClean="0"/>
              <a:t>8/5/2019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F718C-F256-4B92-961B-74C28AC3E897}" type="slidenum">
              <a:rPr lang="en-US" smtClean="0"/>
              <a:t>‹#›</a:t>
            </a:fld>
            <a:endParaRPr lang="en-US"/>
          </a:p>
        </p:txBody>
      </p:sp>
    </p:spTree>
    <p:extLst>
      <p:ext uri="{BB962C8B-B14F-4D97-AF65-F5344CB8AC3E}">
        <p14:creationId xmlns:p14="http://schemas.microsoft.com/office/powerpoint/2010/main" val="1385283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1099581"/>
              </p:ext>
            </p:extLst>
          </p:nvPr>
        </p:nvGraphicFramePr>
        <p:xfrm>
          <a:off x="1516805" y="2081720"/>
          <a:ext cx="4352925" cy="2446814"/>
        </p:xfrm>
        <a:graphic>
          <a:graphicData uri="http://schemas.openxmlformats.org/drawingml/2006/table">
            <a:tbl>
              <a:tblPr/>
              <a:tblGrid>
                <a:gridCol w="1666875"/>
                <a:gridCol w="1304925"/>
                <a:gridCol w="1381125"/>
              </a:tblGrid>
              <a:tr h="983774">
                <a:tc>
                  <a:txBody>
                    <a:bodyPr/>
                    <a:lstStyle/>
                    <a:p>
                      <a:pPr fontAlgn="t"/>
                      <a:r>
                        <a:rPr lang="en-US" b="1" dirty="0">
                          <a:effectLst/>
                          <a:latin typeface="verdana, sans-serif"/>
                        </a:rPr>
                        <a:t> Column name</a:t>
                      </a:r>
                      <a:r>
                        <a:rPr lang="en-US" dirty="0">
                          <a:effectLst/>
                        </a:rPr>
                        <a:t/>
                      </a:r>
                      <a:br>
                        <a:rPr lang="en-US" dirty="0">
                          <a:effectLst/>
                        </a:rPr>
                      </a:br>
                      <a:endParaRPr lang="en-US" dirty="0">
                        <a:effectLst/>
                      </a:endParaRPr>
                    </a:p>
                  </a:txBody>
                  <a:tcPr>
                    <a:lnL>
                      <a:noFill/>
                    </a:lnL>
                    <a:lnR>
                      <a:noFill/>
                    </a:lnR>
                    <a:lnT>
                      <a:noFill/>
                    </a:lnT>
                    <a:lnB>
                      <a:noFill/>
                    </a:lnB>
                  </a:tcPr>
                </a:tc>
                <a:tc>
                  <a:txBody>
                    <a:bodyPr/>
                    <a:lstStyle/>
                    <a:p>
                      <a:pPr fontAlgn="t"/>
                      <a:r>
                        <a:rPr lang="en-US" b="1">
                          <a:effectLst/>
                          <a:latin typeface="verdana, sans-serif"/>
                        </a:rPr>
                        <a:t>Data type</a:t>
                      </a:r>
                      <a:r>
                        <a:rPr lang="en-US" b="1">
                          <a:effectLst/>
                        </a:rPr>
                        <a:t/>
                      </a:r>
                      <a:br>
                        <a:rPr lang="en-US" b="1">
                          <a:effectLst/>
                        </a:rPr>
                      </a:br>
                      <a:endParaRPr lang="en-US">
                        <a:effectLst/>
                      </a:endParaRPr>
                    </a:p>
                  </a:txBody>
                  <a:tcPr>
                    <a:lnL>
                      <a:noFill/>
                    </a:lnL>
                    <a:lnR>
                      <a:noFill/>
                    </a:lnR>
                    <a:lnT>
                      <a:noFill/>
                    </a:lnT>
                    <a:lnB>
                      <a:noFill/>
                    </a:lnB>
                  </a:tcPr>
                </a:tc>
                <a:tc>
                  <a:txBody>
                    <a:bodyPr/>
                    <a:lstStyle/>
                    <a:p>
                      <a:pPr fontAlgn="t"/>
                      <a:r>
                        <a:rPr lang="en-US" b="1">
                          <a:effectLst/>
                          <a:latin typeface="verdana, sans-serif"/>
                        </a:rPr>
                        <a:t> Size</a:t>
                      </a:r>
                      <a:endParaRPr lang="en-US">
                        <a:effectLst/>
                      </a:endParaRPr>
                    </a:p>
                  </a:txBody>
                  <a:tcPr>
                    <a:lnL>
                      <a:noFill/>
                    </a:lnL>
                    <a:lnR>
                      <a:noFill/>
                    </a:lnR>
                    <a:lnT>
                      <a:noFill/>
                    </a:lnT>
                    <a:lnB>
                      <a:noFill/>
                    </a:lnB>
                  </a:tcPr>
                </a:tc>
              </a:tr>
              <a:tr h="180975">
                <a:tc>
                  <a:txBody>
                    <a:bodyPr/>
                    <a:lstStyle/>
                    <a:p>
                      <a:pPr fontAlgn="t"/>
                      <a:r>
                        <a:rPr lang="en-US">
                          <a:effectLst/>
                          <a:latin typeface="verdana" panose="020B0604030504040204" pitchFamily="34" charset="0"/>
                        </a:rPr>
                        <a:t> Reg_no</a:t>
                      </a:r>
                    </a:p>
                  </a:txBody>
                  <a:tcPr>
                    <a:lnL>
                      <a:noFill/>
                    </a:lnL>
                    <a:lnR>
                      <a:noFill/>
                    </a:lnR>
                    <a:lnT>
                      <a:noFill/>
                    </a:lnT>
                    <a:lnB>
                      <a:noFill/>
                    </a:lnB>
                  </a:tcPr>
                </a:tc>
                <a:tc>
                  <a:txBody>
                    <a:bodyPr/>
                    <a:lstStyle/>
                    <a:p>
                      <a:pPr fontAlgn="t"/>
                      <a:r>
                        <a:rPr lang="en-US">
                          <a:effectLst/>
                          <a:latin typeface="verdana" panose="020B0604030504040204" pitchFamily="34" charset="0"/>
                        </a:rPr>
                        <a:t> varchar2</a:t>
                      </a:r>
                    </a:p>
                  </a:txBody>
                  <a:tcPr>
                    <a:lnL>
                      <a:noFill/>
                    </a:lnL>
                    <a:lnR>
                      <a:noFill/>
                    </a:lnR>
                    <a:lnT>
                      <a:noFill/>
                    </a:lnT>
                    <a:lnB>
                      <a:noFill/>
                    </a:lnB>
                  </a:tcPr>
                </a:tc>
                <a:tc>
                  <a:txBody>
                    <a:bodyPr/>
                    <a:lstStyle/>
                    <a:p>
                      <a:pPr fontAlgn="t"/>
                      <a:r>
                        <a:rPr lang="en-US">
                          <a:effectLst/>
                          <a:latin typeface="verdana" panose="020B0604030504040204" pitchFamily="34" charset="0"/>
                        </a:rPr>
                        <a:t> 10</a:t>
                      </a:r>
                    </a:p>
                  </a:txBody>
                  <a:tcPr>
                    <a:lnL>
                      <a:noFill/>
                    </a:lnL>
                    <a:lnR>
                      <a:noFill/>
                    </a:lnR>
                    <a:lnT>
                      <a:noFill/>
                    </a:lnT>
                    <a:lnB>
                      <a:noFill/>
                    </a:lnB>
                  </a:tcPr>
                </a:tc>
              </a:tr>
              <a:tr h="180975">
                <a:tc>
                  <a:txBody>
                    <a:bodyPr/>
                    <a:lstStyle/>
                    <a:p>
                      <a:pPr fontAlgn="t"/>
                      <a:r>
                        <a:rPr lang="en-US">
                          <a:effectLst/>
                          <a:latin typeface="verdana" panose="020B0604030504040204" pitchFamily="34" charset="0"/>
                        </a:rPr>
                        <a:t> Name</a:t>
                      </a:r>
                    </a:p>
                  </a:txBody>
                  <a:tcPr>
                    <a:lnL>
                      <a:noFill/>
                    </a:lnL>
                    <a:lnR>
                      <a:noFill/>
                    </a:lnR>
                    <a:lnT>
                      <a:noFill/>
                    </a:lnT>
                    <a:lnB>
                      <a:noFill/>
                    </a:lnB>
                  </a:tcPr>
                </a:tc>
                <a:tc>
                  <a:txBody>
                    <a:bodyPr/>
                    <a:lstStyle/>
                    <a:p>
                      <a:pPr fontAlgn="t"/>
                      <a:r>
                        <a:rPr lang="en-US">
                          <a:effectLst/>
                          <a:latin typeface="verdana" panose="020B0604030504040204" pitchFamily="34" charset="0"/>
                        </a:rPr>
                        <a:t> char</a:t>
                      </a:r>
                    </a:p>
                  </a:txBody>
                  <a:tcPr>
                    <a:lnL>
                      <a:noFill/>
                    </a:lnL>
                    <a:lnR>
                      <a:noFill/>
                    </a:lnR>
                    <a:lnT>
                      <a:noFill/>
                    </a:lnT>
                    <a:lnB>
                      <a:noFill/>
                    </a:lnB>
                  </a:tcPr>
                </a:tc>
                <a:tc>
                  <a:txBody>
                    <a:bodyPr/>
                    <a:lstStyle/>
                    <a:p>
                      <a:pPr fontAlgn="t"/>
                      <a:r>
                        <a:rPr lang="en-US">
                          <a:effectLst/>
                          <a:latin typeface="verdana" panose="020B0604030504040204" pitchFamily="34" charset="0"/>
                        </a:rPr>
                        <a:t> 30</a:t>
                      </a:r>
                    </a:p>
                  </a:txBody>
                  <a:tcPr>
                    <a:lnL>
                      <a:noFill/>
                    </a:lnL>
                    <a:lnR>
                      <a:noFill/>
                    </a:lnR>
                    <a:lnT>
                      <a:noFill/>
                    </a:lnT>
                    <a:lnB>
                      <a:noFill/>
                    </a:lnB>
                  </a:tcPr>
                </a:tc>
              </a:tr>
              <a:tr h="180975">
                <a:tc>
                  <a:txBody>
                    <a:bodyPr/>
                    <a:lstStyle/>
                    <a:p>
                      <a:pPr fontAlgn="t"/>
                      <a:r>
                        <a:rPr lang="en-US">
                          <a:effectLst/>
                          <a:latin typeface="verdana" panose="020B0604030504040204" pitchFamily="34" charset="0"/>
                        </a:rPr>
                        <a:t> DOB    </a:t>
                      </a:r>
                    </a:p>
                  </a:txBody>
                  <a:tcPr>
                    <a:lnL>
                      <a:noFill/>
                    </a:lnL>
                    <a:lnR>
                      <a:noFill/>
                    </a:lnR>
                    <a:lnT>
                      <a:noFill/>
                    </a:lnT>
                    <a:lnB>
                      <a:noFill/>
                    </a:lnB>
                  </a:tcPr>
                </a:tc>
                <a:tc>
                  <a:txBody>
                    <a:bodyPr/>
                    <a:lstStyle/>
                    <a:p>
                      <a:pPr fontAlgn="t"/>
                      <a:r>
                        <a:rPr lang="en-US">
                          <a:effectLst/>
                          <a:latin typeface="verdana" panose="020B0604030504040204" pitchFamily="34" charset="0"/>
                        </a:rPr>
                        <a:t> date</a:t>
                      </a:r>
                    </a:p>
                  </a:txBody>
                  <a:tcPr>
                    <a:lnL>
                      <a:noFill/>
                    </a:lnL>
                    <a:lnR>
                      <a:noFill/>
                    </a:lnR>
                    <a:lnT>
                      <a:noFill/>
                    </a:lnT>
                    <a:lnB>
                      <a:noFill/>
                    </a:lnB>
                  </a:tcPr>
                </a:tc>
                <a:tc>
                  <a:txBody>
                    <a:bodyPr/>
                    <a:lstStyle/>
                    <a:p>
                      <a:pPr fontAlgn="t"/>
                      <a:r>
                        <a:rPr lang="en-US">
                          <a:effectLst/>
                          <a:latin typeface="verdana" panose="020B0604030504040204" pitchFamily="34" charset="0"/>
                        </a:rPr>
                        <a:t> </a:t>
                      </a:r>
                    </a:p>
                  </a:txBody>
                  <a:tcPr>
                    <a:lnL>
                      <a:noFill/>
                    </a:lnL>
                    <a:lnR>
                      <a:noFill/>
                    </a:lnR>
                    <a:lnT>
                      <a:noFill/>
                    </a:lnT>
                    <a:lnB>
                      <a:noFill/>
                    </a:lnB>
                  </a:tcPr>
                </a:tc>
              </a:tr>
              <a:tr h="180975">
                <a:tc>
                  <a:txBody>
                    <a:bodyPr/>
                    <a:lstStyle/>
                    <a:p>
                      <a:pPr fontAlgn="t"/>
                      <a:r>
                        <a:rPr lang="en-US">
                          <a:effectLst/>
                          <a:latin typeface="verdana" panose="020B0604030504040204" pitchFamily="34" charset="0"/>
                        </a:rPr>
                        <a:t> Address</a:t>
                      </a:r>
                    </a:p>
                  </a:txBody>
                  <a:tcPr>
                    <a:lnL>
                      <a:noFill/>
                    </a:lnL>
                    <a:lnR>
                      <a:noFill/>
                    </a:lnR>
                    <a:lnT>
                      <a:noFill/>
                    </a:lnT>
                    <a:lnB>
                      <a:noFill/>
                    </a:lnB>
                  </a:tcPr>
                </a:tc>
                <a:tc>
                  <a:txBody>
                    <a:bodyPr/>
                    <a:lstStyle/>
                    <a:p>
                      <a:pPr fontAlgn="t"/>
                      <a:r>
                        <a:rPr lang="en-US">
                          <a:effectLst/>
                          <a:latin typeface="verdana" panose="020B0604030504040204" pitchFamily="34" charset="0"/>
                        </a:rPr>
                        <a:t> varchar2</a:t>
                      </a:r>
                    </a:p>
                  </a:txBody>
                  <a:tcPr>
                    <a:lnL>
                      <a:noFill/>
                    </a:lnL>
                    <a:lnR>
                      <a:noFill/>
                    </a:lnR>
                    <a:lnT>
                      <a:noFill/>
                    </a:lnT>
                    <a:lnB>
                      <a:noFill/>
                    </a:lnB>
                  </a:tcPr>
                </a:tc>
                <a:tc>
                  <a:txBody>
                    <a:bodyPr/>
                    <a:lstStyle/>
                    <a:p>
                      <a:pPr fontAlgn="t"/>
                      <a:r>
                        <a:rPr lang="en-US" dirty="0">
                          <a:effectLst/>
                          <a:latin typeface="verdana" panose="020B0604030504040204" pitchFamily="34" charset="0"/>
                        </a:rPr>
                        <a:t> 50</a:t>
                      </a:r>
                    </a:p>
                  </a:txBody>
                  <a:tcPr>
                    <a:lnL>
                      <a:noFill/>
                    </a:lnL>
                    <a:lnR>
                      <a:noFill/>
                    </a:lnR>
                    <a:lnT>
                      <a:noFill/>
                    </a:lnT>
                    <a:lnB>
                      <a:noFill/>
                    </a:lnB>
                  </a:tcPr>
                </a:tc>
              </a:tr>
            </a:tbl>
          </a:graphicData>
        </a:graphic>
      </p:graphicFrame>
      <p:sp>
        <p:nvSpPr>
          <p:cNvPr id="7" name="Rectangle 2"/>
          <p:cNvSpPr>
            <a:spLocks noChangeArrowheads="1"/>
          </p:cNvSpPr>
          <p:nvPr/>
        </p:nvSpPr>
        <p:spPr bwMode="auto">
          <a:xfrm>
            <a:off x="-2402732" y="-661481"/>
            <a:ext cx="12192000" cy="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erdana" panose="020B0604030504040204" pitchFamily="34" charset="0"/>
              </a:rPr>
              <a:t>Table name is Student</a:t>
            </a:r>
            <a:r>
              <a:rPr kumimoji="0" lang="en-US" sz="900" b="0" i="0" u="none" strike="noStrike" cap="none" normalizeH="0" baseline="0" smtClean="0">
                <a:ln>
                  <a:noFill/>
                </a:ln>
                <a:solidFill>
                  <a:schemeClr val="tx1"/>
                </a:solidFill>
                <a:effectLst/>
              </a:rPr>
              <a:t/>
            </a:r>
            <a:br>
              <a:rPr kumimoji="0" lang="en-US" sz="9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441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State Definitions</a:t>
            </a:r>
            <a:endParaRPr lang="en-US" dirty="0"/>
          </a:p>
        </p:txBody>
      </p:sp>
      <p:graphicFrame>
        <p:nvGraphicFramePr>
          <p:cNvPr id="6" name="Content Placeholder 5"/>
          <p:cNvGraphicFramePr>
            <a:graphicFrameLocks noGrp="1"/>
          </p:cNvGraphicFramePr>
          <p:nvPr>
            <p:ph idx="1"/>
          </p:nvPr>
        </p:nvGraphicFramePr>
        <p:xfrm>
          <a:off x="2124075" y="1943894"/>
          <a:ext cx="7943850" cy="4114800"/>
        </p:xfrm>
        <a:graphic>
          <a:graphicData uri="http://schemas.openxmlformats.org/drawingml/2006/table">
            <a:tbl>
              <a:tblPr/>
              <a:tblGrid>
                <a:gridCol w="3971925"/>
                <a:gridCol w="3971925"/>
              </a:tblGrid>
              <a:tr h="0">
                <a:tc>
                  <a:txBody>
                    <a:bodyPr/>
                    <a:lstStyle/>
                    <a:p>
                      <a:pPr algn="l" fontAlgn="t"/>
                      <a:r>
                        <a:rPr lang="en-US">
                          <a:effectLst/>
                        </a:rPr>
                        <a:t>RESTORING</a:t>
                      </a:r>
                    </a:p>
                  </a:txBody>
                  <a:tcPr marL="152400" marR="152400" marT="114300" marB="114300">
                    <a:lnL w="12700" cap="flat" cmpd="sng" algn="ctr">
                      <a:solidFill>
                        <a:srgbClr val="28F252"/>
                      </a:solidFill>
                      <a:prstDash val="solid"/>
                      <a:round/>
                      <a:headEnd type="none" w="med" len="med"/>
                      <a:tailEnd type="none" w="med" len="med"/>
                    </a:lnL>
                    <a:lnR w="12700" cap="flat" cmpd="sng" algn="ctr">
                      <a:solidFill>
                        <a:srgbClr val="98F552"/>
                      </a:solidFill>
                      <a:prstDash val="solid"/>
                      <a:round/>
                      <a:headEnd type="none" w="med" len="med"/>
                      <a:tailEnd type="none" w="med" len="med"/>
                    </a:lnR>
                    <a:lnT w="9525" cap="flat" cmpd="sng" algn="ctr">
                      <a:solidFill>
                        <a:srgbClr val="28F252"/>
                      </a:solidFill>
                      <a:prstDash val="solid"/>
                      <a:round/>
                      <a:headEnd type="none" w="med" len="med"/>
                      <a:tailEnd type="none" w="med" len="med"/>
                    </a:lnT>
                    <a:lnB w="9525" cap="flat" cmpd="sng" algn="ctr">
                      <a:solidFill>
                        <a:srgbClr val="780653"/>
                      </a:solidFill>
                      <a:prstDash val="solid"/>
                      <a:round/>
                      <a:headEnd type="none" w="med" len="med"/>
                      <a:tailEnd type="none" w="med" len="med"/>
                    </a:lnB>
                    <a:solidFill>
                      <a:srgbClr val="FFFFFF"/>
                    </a:solidFill>
                  </a:tcPr>
                </a:tc>
                <a:tc>
                  <a:txBody>
                    <a:bodyPr/>
                    <a:lstStyle/>
                    <a:p>
                      <a:pPr algn="l" fontAlgn="t"/>
                      <a:r>
                        <a:rPr lang="en-US">
                          <a:effectLst/>
                        </a:rPr>
                        <a:t>One or more files of the primary filegroup are being restored, or one or more secondary files are being restored offline. The database is unavailable.</a:t>
                      </a:r>
                    </a:p>
                  </a:txBody>
                  <a:tcPr marL="152400" marR="152400" marT="114300" marB="114300">
                    <a:lnL w="12700" cap="flat" cmpd="sng" algn="ctr">
                      <a:solidFill>
                        <a:srgbClr val="98F552"/>
                      </a:solidFill>
                      <a:prstDash val="solid"/>
                      <a:round/>
                      <a:headEnd type="none" w="med" len="med"/>
                      <a:tailEnd type="none" w="med" len="med"/>
                    </a:lnL>
                    <a:lnR w="12700" cap="flat" cmpd="sng" algn="ctr">
                      <a:solidFill>
                        <a:srgbClr val="98F552"/>
                      </a:solidFill>
                      <a:prstDash val="solid"/>
                      <a:round/>
                      <a:headEnd type="none" w="med" len="med"/>
                      <a:tailEnd type="none" w="med" len="med"/>
                    </a:lnR>
                    <a:lnT w="9525" cap="flat" cmpd="sng" algn="ctr">
                      <a:solidFill>
                        <a:srgbClr val="98F552"/>
                      </a:solidFill>
                      <a:prstDash val="solid"/>
                      <a:round/>
                      <a:headEnd type="none" w="med" len="med"/>
                      <a:tailEnd type="none" w="med" len="med"/>
                    </a:lnT>
                    <a:lnB w="9525" cap="flat" cmpd="sng" algn="ctr">
                      <a:solidFill>
                        <a:srgbClr val="A00653"/>
                      </a:solidFill>
                      <a:prstDash val="solid"/>
                      <a:round/>
                      <a:headEnd type="none" w="med" len="med"/>
                      <a:tailEnd type="none" w="med" len="med"/>
                    </a:lnB>
                    <a:solidFill>
                      <a:srgbClr val="FFFFFF"/>
                    </a:solidFill>
                  </a:tcPr>
                </a:tc>
              </a:tr>
              <a:tr h="0">
                <a:tc>
                  <a:txBody>
                    <a:bodyPr/>
                    <a:lstStyle/>
                    <a:p>
                      <a:pPr algn="l" fontAlgn="t"/>
                      <a:r>
                        <a:rPr lang="en-US">
                          <a:effectLst/>
                        </a:rPr>
                        <a:t>RECOVERING</a:t>
                      </a:r>
                    </a:p>
                  </a:txBody>
                  <a:tcPr marL="152400" marR="152400" marT="114300" marB="114300">
                    <a:lnL w="12700" cap="flat" cmpd="sng" algn="ctr">
                      <a:solidFill>
                        <a:srgbClr val="780653"/>
                      </a:solidFill>
                      <a:prstDash val="solid"/>
                      <a:round/>
                      <a:headEnd type="none" w="med" len="med"/>
                      <a:tailEnd type="none" w="med" len="med"/>
                    </a:lnL>
                    <a:lnR w="12700" cap="flat" cmpd="sng" algn="ctr">
                      <a:solidFill>
                        <a:srgbClr val="A00653"/>
                      </a:solidFill>
                      <a:prstDash val="solid"/>
                      <a:round/>
                      <a:headEnd type="none" w="med" len="med"/>
                      <a:tailEnd type="none" w="med" len="med"/>
                    </a:lnR>
                    <a:lnT w="9525" cap="flat" cmpd="sng" algn="ctr">
                      <a:solidFill>
                        <a:srgbClr val="780653"/>
                      </a:solidFill>
                      <a:prstDash val="solid"/>
                      <a:round/>
                      <a:headEnd type="none" w="med" len="med"/>
                      <a:tailEnd type="none" w="med" len="med"/>
                    </a:lnT>
                    <a:lnB w="12700" cap="flat" cmpd="sng" algn="ctr">
                      <a:solidFill>
                        <a:srgbClr val="780653"/>
                      </a:solidFill>
                      <a:prstDash val="solid"/>
                      <a:round/>
                      <a:headEnd type="none" w="med" len="med"/>
                      <a:tailEnd type="none" w="med" len="med"/>
                    </a:lnB>
                    <a:solidFill>
                      <a:srgbClr val="FFFFFF"/>
                    </a:solidFill>
                  </a:tcPr>
                </a:tc>
                <a:tc>
                  <a:txBody>
                    <a:bodyPr/>
                    <a:lstStyle/>
                    <a:p>
                      <a:pPr algn="l" fontAlgn="t"/>
                      <a:r>
                        <a:rPr lang="en-US">
                          <a:effectLst/>
                        </a:rPr>
                        <a:t>Database is being recovered. The recovering process is a transient state; the database will automatically become online if the recovery succeeds. If the recovery fails, the database will become suspect. The database is unavailable.</a:t>
                      </a:r>
                    </a:p>
                  </a:txBody>
                  <a:tcPr marL="152400" marR="152400" marT="114300" marB="114300">
                    <a:lnL w="12700" cap="flat" cmpd="sng" algn="ctr">
                      <a:solidFill>
                        <a:srgbClr val="A00653"/>
                      </a:solidFill>
                      <a:prstDash val="solid"/>
                      <a:round/>
                      <a:headEnd type="none" w="med" len="med"/>
                      <a:tailEnd type="none" w="med" len="med"/>
                    </a:lnL>
                    <a:lnR w="12700" cap="flat" cmpd="sng" algn="ctr">
                      <a:solidFill>
                        <a:srgbClr val="A00653"/>
                      </a:solidFill>
                      <a:prstDash val="solid"/>
                      <a:round/>
                      <a:headEnd type="none" w="med" len="med"/>
                      <a:tailEnd type="none" w="med" len="med"/>
                    </a:lnR>
                    <a:lnT w="9525" cap="flat" cmpd="sng" algn="ctr">
                      <a:solidFill>
                        <a:srgbClr val="A00653"/>
                      </a:solidFill>
                      <a:prstDash val="solid"/>
                      <a:round/>
                      <a:headEnd type="none" w="med" len="med"/>
                      <a:tailEnd type="none" w="med" len="med"/>
                    </a:lnT>
                    <a:lnB w="12700" cap="flat" cmpd="sng" algn="ctr">
                      <a:solidFill>
                        <a:srgbClr val="A00653"/>
                      </a:solidFill>
                      <a:prstDash val="solid"/>
                      <a:round/>
                      <a:headEnd type="none" w="med" len="med"/>
                      <a:tailEnd type="none" w="med" len="med"/>
                    </a:lnB>
                    <a:solidFill>
                      <a:srgbClr val="FFFFFF"/>
                    </a:solidFill>
                  </a:tcPr>
                </a:tc>
              </a:tr>
              <a:tr h="0">
                <a:tc>
                  <a:txBody>
                    <a:bodyPr/>
                    <a:lstStyle/>
                    <a:p>
                      <a:endParaRPr lang="en-US"/>
                    </a:p>
                  </a:txBody>
                  <a:tcPr>
                    <a:lnT w="12700" cap="flat" cmpd="sng" algn="ctr">
                      <a:solidFill>
                        <a:srgbClr val="780653"/>
                      </a:solidFill>
                      <a:prstDash val="solid"/>
                      <a:round/>
                      <a:headEnd type="none" w="med" len="med"/>
                      <a:tailEnd type="none" w="med" len="med"/>
                    </a:lnT>
                  </a:tcPr>
                </a:tc>
                <a:tc>
                  <a:txBody>
                    <a:bodyPr/>
                    <a:lstStyle/>
                    <a:p>
                      <a:endParaRPr lang="en-US" dirty="0"/>
                    </a:p>
                  </a:txBody>
                  <a:tcPr>
                    <a:lnT w="12700" cap="flat" cmpd="sng" algn="ctr">
                      <a:solidFill>
                        <a:srgbClr val="A00653"/>
                      </a:solidFill>
                      <a:prstDash val="solid"/>
                      <a:round/>
                      <a:headEnd type="none" w="med" len="med"/>
                      <a:tailEnd type="none" w="med" len="med"/>
                    </a:lnT>
                  </a:tcPr>
                </a:tc>
              </a:tr>
            </a:tbl>
          </a:graphicData>
        </a:graphic>
      </p:graphicFrame>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734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State Definitions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1022183"/>
              </p:ext>
            </p:extLst>
          </p:nvPr>
        </p:nvGraphicFramePr>
        <p:xfrm>
          <a:off x="1575881" y="1825625"/>
          <a:ext cx="7836106" cy="4351338"/>
        </p:xfrm>
        <a:graphic>
          <a:graphicData uri="http://schemas.openxmlformats.org/drawingml/2006/table">
            <a:tbl>
              <a:tblPr/>
              <a:tblGrid>
                <a:gridCol w="3918053"/>
                <a:gridCol w="3918053"/>
              </a:tblGrid>
              <a:tr h="2252008">
                <a:tc>
                  <a:txBody>
                    <a:bodyPr/>
                    <a:lstStyle/>
                    <a:p>
                      <a:pPr algn="l" fontAlgn="t"/>
                      <a:r>
                        <a:rPr lang="en-US" sz="1500" dirty="0">
                          <a:effectLst/>
                        </a:rPr>
                        <a:t>RECOVERY PENDING</a:t>
                      </a:r>
                    </a:p>
                  </a:txBody>
                  <a:tcPr marL="127232" marR="127232" marT="95424" marB="95424">
                    <a:lnL w="12700" cap="flat" cmpd="sng" algn="ctr">
                      <a:solidFill>
                        <a:srgbClr val="F00B53"/>
                      </a:solidFill>
                      <a:prstDash val="solid"/>
                      <a:round/>
                      <a:headEnd type="none" w="med" len="med"/>
                      <a:tailEnd type="none" w="med" len="med"/>
                    </a:lnL>
                    <a:lnR w="12700" cap="flat" cmpd="sng" algn="ctr">
                      <a:solidFill>
                        <a:srgbClr val="D81E53"/>
                      </a:solidFill>
                      <a:prstDash val="solid"/>
                      <a:round/>
                      <a:headEnd type="none" w="med" len="med"/>
                      <a:tailEnd type="none" w="med" len="med"/>
                    </a:lnR>
                    <a:lnT w="9525" cap="flat" cmpd="sng" algn="ctr">
                      <a:solidFill>
                        <a:srgbClr val="F00B53"/>
                      </a:solidFill>
                      <a:prstDash val="solid"/>
                      <a:round/>
                      <a:headEnd type="none" w="med" len="med"/>
                      <a:tailEnd type="none" w="med" len="med"/>
                    </a:lnT>
                    <a:lnB w="9525" cap="flat" cmpd="sng" algn="ctr">
                      <a:solidFill>
                        <a:srgbClr val="907F53"/>
                      </a:solidFill>
                      <a:prstDash val="solid"/>
                      <a:round/>
                      <a:headEnd type="none" w="med" len="med"/>
                      <a:tailEnd type="none" w="med" len="med"/>
                    </a:lnB>
                    <a:solidFill>
                      <a:srgbClr val="FFFFFF"/>
                    </a:solidFill>
                  </a:tcPr>
                </a:tc>
                <a:tc>
                  <a:txBody>
                    <a:bodyPr/>
                    <a:lstStyle/>
                    <a:p>
                      <a:pPr algn="l" fontAlgn="t"/>
                      <a:r>
                        <a:rPr lang="en-US" sz="1500">
                          <a:effectLst/>
                        </a:rPr>
                        <a:t>SQL Server has encountered a resource-related error during recovery. The database is not damaged, but files may be missing or system resource limitations may be preventing it from starting. The database is unavailable. Additional action by the user is required to resolve the error and let the recovery process be completed.</a:t>
                      </a:r>
                    </a:p>
                  </a:txBody>
                  <a:tcPr marL="127232" marR="127232" marT="95424" marB="95424">
                    <a:lnL w="12700" cap="flat" cmpd="sng" algn="ctr">
                      <a:solidFill>
                        <a:srgbClr val="D81E53"/>
                      </a:solidFill>
                      <a:prstDash val="solid"/>
                      <a:round/>
                      <a:headEnd type="none" w="med" len="med"/>
                      <a:tailEnd type="none" w="med" len="med"/>
                    </a:lnL>
                    <a:lnR w="12700" cap="flat" cmpd="sng" algn="ctr">
                      <a:solidFill>
                        <a:srgbClr val="D81E53"/>
                      </a:solidFill>
                      <a:prstDash val="solid"/>
                      <a:round/>
                      <a:headEnd type="none" w="med" len="med"/>
                      <a:tailEnd type="none" w="med" len="med"/>
                    </a:lnR>
                    <a:lnT w="9525" cap="flat" cmpd="sng" algn="ctr">
                      <a:solidFill>
                        <a:srgbClr val="D81E53"/>
                      </a:solidFill>
                      <a:prstDash val="solid"/>
                      <a:round/>
                      <a:headEnd type="none" w="med" len="med"/>
                      <a:tailEnd type="none" w="med" len="med"/>
                    </a:lnT>
                    <a:lnB w="9525" cap="flat" cmpd="sng" algn="ctr">
                      <a:solidFill>
                        <a:srgbClr val="808553"/>
                      </a:solidFill>
                      <a:prstDash val="solid"/>
                      <a:round/>
                      <a:headEnd type="none" w="med" len="med"/>
                      <a:tailEnd type="none" w="med" len="med"/>
                    </a:lnB>
                    <a:solidFill>
                      <a:srgbClr val="FFFFFF"/>
                    </a:solidFill>
                  </a:tcPr>
                </a:tc>
              </a:tr>
              <a:tr h="1793973">
                <a:tc>
                  <a:txBody>
                    <a:bodyPr/>
                    <a:lstStyle/>
                    <a:p>
                      <a:pPr algn="l" fontAlgn="t"/>
                      <a:r>
                        <a:rPr lang="en-US" sz="1500">
                          <a:effectLst/>
                        </a:rPr>
                        <a:t>SUSPECT</a:t>
                      </a:r>
                    </a:p>
                  </a:txBody>
                  <a:tcPr marL="127232" marR="127232" marT="95424" marB="95424">
                    <a:lnL w="12700" cap="flat" cmpd="sng" algn="ctr">
                      <a:solidFill>
                        <a:srgbClr val="907F53"/>
                      </a:solidFill>
                      <a:prstDash val="solid"/>
                      <a:round/>
                      <a:headEnd type="none" w="med" len="med"/>
                      <a:tailEnd type="none" w="med" len="med"/>
                    </a:lnL>
                    <a:lnR w="12700" cap="flat" cmpd="sng" algn="ctr">
                      <a:solidFill>
                        <a:srgbClr val="808553"/>
                      </a:solidFill>
                      <a:prstDash val="solid"/>
                      <a:round/>
                      <a:headEnd type="none" w="med" len="med"/>
                      <a:tailEnd type="none" w="med" len="med"/>
                    </a:lnR>
                    <a:lnT w="9525" cap="flat" cmpd="sng" algn="ctr">
                      <a:solidFill>
                        <a:srgbClr val="907F53"/>
                      </a:solidFill>
                      <a:prstDash val="solid"/>
                      <a:round/>
                      <a:headEnd type="none" w="med" len="med"/>
                      <a:tailEnd type="none" w="med" len="med"/>
                    </a:lnT>
                    <a:lnB w="12700" cap="flat" cmpd="sng" algn="ctr">
                      <a:solidFill>
                        <a:srgbClr val="907F53"/>
                      </a:solidFill>
                      <a:prstDash val="solid"/>
                      <a:round/>
                      <a:headEnd type="none" w="med" len="med"/>
                      <a:tailEnd type="none" w="med" len="med"/>
                    </a:lnB>
                    <a:solidFill>
                      <a:srgbClr val="FFFFFF"/>
                    </a:solidFill>
                  </a:tcPr>
                </a:tc>
                <a:tc>
                  <a:txBody>
                    <a:bodyPr/>
                    <a:lstStyle/>
                    <a:p>
                      <a:pPr algn="l" fontAlgn="t"/>
                      <a:r>
                        <a:rPr lang="en-US" sz="1500">
                          <a:effectLst/>
                        </a:rPr>
                        <a:t>At least the primary filegroup is suspect and may be damaged. The database cannot be recovered during startup of SQL Server. The database is unavailable. Additional action by the user is required to resolve the problem.</a:t>
                      </a:r>
                    </a:p>
                  </a:txBody>
                  <a:tcPr marL="127232" marR="127232" marT="95424" marB="95424">
                    <a:lnL w="12700" cap="flat" cmpd="sng" algn="ctr">
                      <a:solidFill>
                        <a:srgbClr val="808553"/>
                      </a:solidFill>
                      <a:prstDash val="solid"/>
                      <a:round/>
                      <a:headEnd type="none" w="med" len="med"/>
                      <a:tailEnd type="none" w="med" len="med"/>
                    </a:lnL>
                    <a:lnR w="12700" cap="flat" cmpd="sng" algn="ctr">
                      <a:solidFill>
                        <a:srgbClr val="808553"/>
                      </a:solidFill>
                      <a:prstDash val="solid"/>
                      <a:round/>
                      <a:headEnd type="none" w="med" len="med"/>
                      <a:tailEnd type="none" w="med" len="med"/>
                    </a:lnR>
                    <a:lnT w="9525" cap="flat" cmpd="sng" algn="ctr">
                      <a:solidFill>
                        <a:srgbClr val="808553"/>
                      </a:solidFill>
                      <a:prstDash val="solid"/>
                      <a:round/>
                      <a:headEnd type="none" w="med" len="med"/>
                      <a:tailEnd type="none" w="med" len="med"/>
                    </a:lnT>
                    <a:lnB w="12700" cap="flat" cmpd="sng" algn="ctr">
                      <a:solidFill>
                        <a:srgbClr val="808553"/>
                      </a:solidFill>
                      <a:prstDash val="solid"/>
                      <a:round/>
                      <a:headEnd type="none" w="med" len="med"/>
                      <a:tailEnd type="none" w="med" len="med"/>
                    </a:lnB>
                    <a:solidFill>
                      <a:srgbClr val="FFFFFF"/>
                    </a:solidFill>
                  </a:tcPr>
                </a:tc>
              </a:tr>
              <a:tr h="305357">
                <a:tc>
                  <a:txBody>
                    <a:bodyPr/>
                    <a:lstStyle/>
                    <a:p>
                      <a:endParaRPr lang="en-US" sz="1500"/>
                    </a:p>
                  </a:txBody>
                  <a:tcPr marL="76339" marR="76339" marT="38170" marB="38170">
                    <a:lnT w="12700" cap="flat" cmpd="sng" algn="ctr">
                      <a:solidFill>
                        <a:srgbClr val="907F53"/>
                      </a:solidFill>
                      <a:prstDash val="solid"/>
                      <a:round/>
                      <a:headEnd type="none" w="med" len="med"/>
                      <a:tailEnd type="none" w="med" len="med"/>
                    </a:lnT>
                  </a:tcPr>
                </a:tc>
                <a:tc>
                  <a:txBody>
                    <a:bodyPr/>
                    <a:lstStyle/>
                    <a:p>
                      <a:endParaRPr lang="en-US" sz="1500" dirty="0"/>
                    </a:p>
                  </a:txBody>
                  <a:tcPr marL="76339" marR="76339" marT="38170" marB="38170">
                    <a:lnT w="12700" cap="flat" cmpd="sng" algn="ctr">
                      <a:solidFill>
                        <a:srgbClr val="808553"/>
                      </a:solidFill>
                      <a:prstDash val="solid"/>
                      <a:round/>
                      <a:headEnd type="none" w="med" len="med"/>
                      <a:tailEnd type="none" w="med" len="med"/>
                    </a:lnT>
                  </a:tcPr>
                </a:tc>
              </a:tr>
            </a:tbl>
          </a:graphicData>
        </a:graphic>
      </p:graphicFrame>
      <p:sp>
        <p:nvSpPr>
          <p:cNvPr id="5" name="Rectangle 1"/>
          <p:cNvSpPr>
            <a:spLocks noChangeArrowheads="1"/>
          </p:cNvSpPr>
          <p:nvPr/>
        </p:nvSpPr>
        <p:spPr bwMode="auto">
          <a:xfrm>
            <a:off x="-2213636" y="-323165"/>
            <a:ext cx="144056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57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State Definitions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2489174"/>
              </p:ext>
            </p:extLst>
          </p:nvPr>
        </p:nvGraphicFramePr>
        <p:xfrm>
          <a:off x="838200" y="1825625"/>
          <a:ext cx="8790720" cy="4351338"/>
        </p:xfrm>
        <a:graphic>
          <a:graphicData uri="http://schemas.openxmlformats.org/drawingml/2006/table">
            <a:tbl>
              <a:tblPr/>
              <a:tblGrid>
                <a:gridCol w="4395360"/>
                <a:gridCol w="4395360"/>
              </a:tblGrid>
              <a:tr h="4351338">
                <a:tc>
                  <a:txBody>
                    <a:bodyPr/>
                    <a:lstStyle/>
                    <a:p>
                      <a:pPr algn="l" fontAlgn="t"/>
                      <a:r>
                        <a:rPr lang="en-US" sz="1600">
                          <a:effectLst/>
                        </a:rPr>
                        <a:t>EMERGENCY</a:t>
                      </a:r>
                    </a:p>
                  </a:txBody>
                  <a:tcPr marL="135556" marR="135556" marT="101667" marB="101667">
                    <a:lnL w="12700" cap="flat" cmpd="sng" algn="ctr">
                      <a:solidFill>
                        <a:srgbClr val="50CFEB"/>
                      </a:solidFill>
                      <a:prstDash val="solid"/>
                      <a:round/>
                      <a:headEnd type="none" w="med" len="med"/>
                      <a:tailEnd type="none" w="med" len="med"/>
                    </a:lnL>
                    <a:lnR w="12700" cap="flat" cmpd="sng" algn="ctr">
                      <a:solidFill>
                        <a:srgbClr val="B8D0EB"/>
                      </a:solidFill>
                      <a:prstDash val="solid"/>
                      <a:round/>
                      <a:headEnd type="none" w="med" len="med"/>
                      <a:tailEnd type="none" w="med" len="med"/>
                    </a:lnR>
                    <a:lnT w="9525" cap="flat" cmpd="sng" algn="ctr">
                      <a:solidFill>
                        <a:srgbClr val="50CFEB"/>
                      </a:solidFill>
                      <a:prstDash val="solid"/>
                      <a:round/>
                      <a:headEnd type="none" w="med" len="med"/>
                      <a:tailEnd type="none" w="med" len="med"/>
                    </a:lnT>
                    <a:lnB w="12700" cap="flat" cmpd="sng" algn="ctr">
                      <a:solidFill>
                        <a:srgbClr val="50CFEB"/>
                      </a:solidFill>
                      <a:prstDash val="solid"/>
                      <a:round/>
                      <a:headEnd type="none" w="med" len="med"/>
                      <a:tailEnd type="none" w="med" len="med"/>
                    </a:lnB>
                  </a:tcPr>
                </a:tc>
                <a:tc>
                  <a:txBody>
                    <a:bodyPr/>
                    <a:lstStyle/>
                    <a:p>
                      <a:pPr algn="l" fontAlgn="t"/>
                      <a:r>
                        <a:rPr lang="en-US" sz="1600" dirty="0">
                          <a:effectLst/>
                        </a:rPr>
                        <a:t>User has changed the database and set the status to EMERGENCY. The database is in single-user mode and may be repaired or restored. The database is marked READ_ONLY, logging is disabled, and access is limited to members of the </a:t>
                      </a:r>
                      <a:r>
                        <a:rPr lang="en-US" sz="1600" b="1" dirty="0" err="1">
                          <a:effectLst/>
                        </a:rPr>
                        <a:t>sysadmin</a:t>
                      </a:r>
                      <a:r>
                        <a:rPr lang="en-US" sz="1600" dirty="0">
                          <a:effectLst/>
                        </a:rPr>
                        <a:t> fixed server role. EMERGENCY is primarily used for troubleshooting purposes. For example, a database marked as suspect can be set to the EMERGENCY state. This could permit the system administrator read-only access to the database. Only members of the </a:t>
                      </a:r>
                      <a:r>
                        <a:rPr lang="en-US" sz="1600" b="1" dirty="0" err="1">
                          <a:effectLst/>
                        </a:rPr>
                        <a:t>sysadmin</a:t>
                      </a:r>
                      <a:r>
                        <a:rPr lang="en-US" sz="1600" dirty="0">
                          <a:effectLst/>
                        </a:rPr>
                        <a:t> fixed server role can set a database to the EMERGENCY state.</a:t>
                      </a:r>
                    </a:p>
                  </a:txBody>
                  <a:tcPr marL="135556" marR="135556" marT="101667" marB="101667">
                    <a:lnL w="12700" cap="flat" cmpd="sng" algn="ctr">
                      <a:solidFill>
                        <a:srgbClr val="B8D0EB"/>
                      </a:solidFill>
                      <a:prstDash val="solid"/>
                      <a:round/>
                      <a:headEnd type="none" w="med" len="med"/>
                      <a:tailEnd type="none" w="med" len="med"/>
                    </a:lnL>
                    <a:lnR w="12700" cap="flat" cmpd="sng" algn="ctr">
                      <a:solidFill>
                        <a:srgbClr val="B8D0EB"/>
                      </a:solidFill>
                      <a:prstDash val="solid"/>
                      <a:round/>
                      <a:headEnd type="none" w="med" len="med"/>
                      <a:tailEnd type="none" w="med" len="med"/>
                    </a:lnR>
                    <a:lnT w="9525" cap="flat" cmpd="sng" algn="ctr">
                      <a:solidFill>
                        <a:srgbClr val="B8D0EB"/>
                      </a:solidFill>
                      <a:prstDash val="solid"/>
                      <a:round/>
                      <a:headEnd type="none" w="med" len="med"/>
                      <a:tailEnd type="none" w="med" len="med"/>
                    </a:lnT>
                    <a:lnB w="12700" cap="flat" cmpd="sng" algn="ctr">
                      <a:solidFill>
                        <a:srgbClr val="B8D0EB"/>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976254" y="-323165"/>
            <a:ext cx="151682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30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Mcqs</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382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dirty="0" smtClean="0"/>
              <a:t>DCL </a:t>
            </a:r>
            <a:r>
              <a:rPr lang="en-US" dirty="0"/>
              <a:t>stands for</a:t>
            </a:r>
            <a:r>
              <a:rPr lang="en-US" dirty="0" smtClean="0"/>
              <a:t/>
            </a:r>
            <a:br>
              <a:rPr lang="en-US" dirty="0" smtClean="0"/>
            </a:br>
            <a:r>
              <a:rPr lang="en-US" dirty="0"/>
              <a:t>A) Data Control Language</a:t>
            </a:r>
            <a:r>
              <a:rPr lang="en-US" dirty="0" smtClean="0"/>
              <a:t/>
            </a:r>
            <a:br>
              <a:rPr lang="en-US" dirty="0" smtClean="0"/>
            </a:br>
            <a:r>
              <a:rPr lang="en-US" dirty="0"/>
              <a:t>B) Data Console Language</a:t>
            </a:r>
            <a:r>
              <a:rPr lang="en-US" dirty="0" smtClean="0"/>
              <a:t/>
            </a:r>
            <a:br>
              <a:rPr lang="en-US" dirty="0" smtClean="0"/>
            </a:br>
            <a:r>
              <a:rPr lang="en-US" dirty="0"/>
              <a:t>C) Data Console Level</a:t>
            </a:r>
            <a:r>
              <a:rPr lang="en-US" dirty="0" smtClean="0"/>
              <a:t/>
            </a:r>
            <a:br>
              <a:rPr lang="en-US" dirty="0" smtClean="0"/>
            </a:br>
            <a:r>
              <a:rPr lang="en-US" dirty="0"/>
              <a:t>D) Data Control </a:t>
            </a:r>
            <a:r>
              <a:rPr lang="en-US" dirty="0" smtClean="0"/>
              <a:t>Level</a:t>
            </a:r>
          </a:p>
          <a:p>
            <a:pPr marL="514350" indent="-514350">
              <a:buAutoNum type="arabicPeriod"/>
            </a:pPr>
            <a:r>
              <a:rPr lang="en-US" dirty="0"/>
              <a:t>Which database level is closest to the users?</a:t>
            </a:r>
            <a:r>
              <a:rPr lang="en-US" dirty="0" smtClean="0"/>
              <a:t/>
            </a:r>
            <a:br>
              <a:rPr lang="en-US" dirty="0" smtClean="0"/>
            </a:br>
            <a:r>
              <a:rPr lang="en-US" dirty="0"/>
              <a:t>A. External</a:t>
            </a:r>
            <a:r>
              <a:rPr lang="en-US" dirty="0" smtClean="0"/>
              <a:t/>
            </a:r>
            <a:br>
              <a:rPr lang="en-US" dirty="0" smtClean="0"/>
            </a:br>
            <a:r>
              <a:rPr lang="en-US" dirty="0"/>
              <a:t>B. Internal</a:t>
            </a:r>
            <a:r>
              <a:rPr lang="en-US" dirty="0" smtClean="0"/>
              <a:t/>
            </a:r>
            <a:br>
              <a:rPr lang="en-US" dirty="0" smtClean="0"/>
            </a:br>
            <a:r>
              <a:rPr lang="en-US" dirty="0"/>
              <a:t>C. Physical</a:t>
            </a:r>
            <a:r>
              <a:rPr lang="en-US" dirty="0" smtClean="0"/>
              <a:t/>
            </a:r>
            <a:br>
              <a:rPr lang="en-US" dirty="0" smtClean="0"/>
            </a:br>
            <a:r>
              <a:rPr lang="en-US" dirty="0"/>
              <a:t>D. Conceptual</a:t>
            </a:r>
          </a:p>
        </p:txBody>
      </p:sp>
    </p:spTree>
    <p:extLst>
      <p:ext uri="{BB962C8B-B14F-4D97-AF65-F5344CB8AC3E}">
        <p14:creationId xmlns:p14="http://schemas.microsoft.com/office/powerpoint/2010/main" val="315828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3. Which </a:t>
            </a:r>
            <a:r>
              <a:rPr lang="en-US" dirty="0"/>
              <a:t>database level is closest to the users?</a:t>
            </a:r>
            <a:r>
              <a:rPr lang="en-US" dirty="0" smtClean="0"/>
              <a:t/>
            </a:r>
            <a:br>
              <a:rPr lang="en-US" dirty="0" smtClean="0"/>
            </a:br>
            <a:r>
              <a:rPr lang="en-US" dirty="0"/>
              <a:t>A. External</a:t>
            </a:r>
            <a:r>
              <a:rPr lang="en-US" dirty="0" smtClean="0"/>
              <a:t/>
            </a:r>
            <a:br>
              <a:rPr lang="en-US" dirty="0" smtClean="0"/>
            </a:br>
            <a:r>
              <a:rPr lang="en-US" dirty="0"/>
              <a:t>B. Internal</a:t>
            </a:r>
            <a:r>
              <a:rPr lang="en-US" dirty="0" smtClean="0"/>
              <a:t/>
            </a:r>
            <a:br>
              <a:rPr lang="en-US" dirty="0" smtClean="0"/>
            </a:br>
            <a:r>
              <a:rPr lang="en-US" dirty="0"/>
              <a:t>C. Physical</a:t>
            </a:r>
            <a:r>
              <a:rPr lang="en-US" dirty="0" smtClean="0"/>
              <a:t/>
            </a:r>
            <a:br>
              <a:rPr lang="en-US" dirty="0" smtClean="0"/>
            </a:br>
            <a:r>
              <a:rPr lang="en-US" dirty="0"/>
              <a:t>D. </a:t>
            </a:r>
            <a:r>
              <a:rPr lang="en-US" dirty="0" smtClean="0"/>
              <a:t>Conceptual</a:t>
            </a:r>
          </a:p>
          <a:p>
            <a:pPr marL="0" indent="0">
              <a:buNone/>
            </a:pPr>
            <a:r>
              <a:rPr lang="en-US" dirty="0" smtClean="0"/>
              <a:t>4. database </a:t>
            </a:r>
            <a:r>
              <a:rPr lang="en-US" dirty="0"/>
              <a:t>level is closest to the users?</a:t>
            </a:r>
            <a:r>
              <a:rPr lang="en-US" dirty="0" smtClean="0"/>
              <a:t/>
            </a:r>
            <a:br>
              <a:rPr lang="en-US" dirty="0" smtClean="0"/>
            </a:br>
            <a:r>
              <a:rPr lang="en-US" dirty="0"/>
              <a:t>A. External</a:t>
            </a:r>
            <a:r>
              <a:rPr lang="en-US" dirty="0" smtClean="0"/>
              <a:t/>
            </a:r>
            <a:br>
              <a:rPr lang="en-US" dirty="0" smtClean="0"/>
            </a:br>
            <a:r>
              <a:rPr lang="en-US" dirty="0"/>
              <a:t>B. Internal</a:t>
            </a:r>
            <a:r>
              <a:rPr lang="en-US" dirty="0" smtClean="0"/>
              <a:t/>
            </a:r>
            <a:br>
              <a:rPr lang="en-US" dirty="0" smtClean="0"/>
            </a:br>
            <a:r>
              <a:rPr lang="en-US" dirty="0"/>
              <a:t>C. Physical</a:t>
            </a:r>
            <a:r>
              <a:rPr lang="en-US" dirty="0" smtClean="0"/>
              <a:t/>
            </a:r>
            <a:br>
              <a:rPr lang="en-US" dirty="0" smtClean="0"/>
            </a:br>
            <a:r>
              <a:rPr lang="en-US" dirty="0"/>
              <a:t>D. </a:t>
            </a:r>
            <a:r>
              <a:rPr lang="en-US" dirty="0" smtClean="0"/>
              <a:t>Conceptual</a:t>
            </a:r>
          </a:p>
          <a:p>
            <a:pPr marL="0" indent="0">
              <a:buNone/>
            </a:pPr>
            <a:endParaRPr lang="en-US" dirty="0"/>
          </a:p>
        </p:txBody>
      </p:sp>
    </p:spTree>
    <p:extLst>
      <p:ext uri="{BB962C8B-B14F-4D97-AF65-F5344CB8AC3E}">
        <p14:creationId xmlns:p14="http://schemas.microsoft.com/office/powerpoint/2010/main" val="2695608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5. Which </a:t>
            </a:r>
            <a:r>
              <a:rPr lang="en-US" dirty="0"/>
              <a:t>of the following is/are the DDL statements?</a:t>
            </a:r>
            <a:r>
              <a:rPr lang="en-US" dirty="0" smtClean="0"/>
              <a:t/>
            </a:r>
            <a:br>
              <a:rPr lang="en-US" dirty="0" smtClean="0"/>
            </a:br>
            <a:r>
              <a:rPr lang="en-US" dirty="0"/>
              <a:t>A) Create</a:t>
            </a:r>
            <a:r>
              <a:rPr lang="en-US" dirty="0" smtClean="0"/>
              <a:t/>
            </a:r>
            <a:br>
              <a:rPr lang="en-US" dirty="0" smtClean="0"/>
            </a:br>
            <a:r>
              <a:rPr lang="en-US" dirty="0"/>
              <a:t>B) Drop</a:t>
            </a:r>
            <a:r>
              <a:rPr lang="en-US" dirty="0" smtClean="0"/>
              <a:t/>
            </a:r>
            <a:br>
              <a:rPr lang="en-US" dirty="0" smtClean="0"/>
            </a:br>
            <a:r>
              <a:rPr lang="en-US" dirty="0"/>
              <a:t>C) Alter</a:t>
            </a:r>
            <a:r>
              <a:rPr lang="en-US" dirty="0" smtClean="0"/>
              <a:t/>
            </a:r>
            <a:br>
              <a:rPr lang="en-US" dirty="0" smtClean="0"/>
            </a:br>
            <a:r>
              <a:rPr lang="en-US" dirty="0" smtClean="0"/>
              <a:t>6. ……………… </a:t>
            </a:r>
            <a:r>
              <a:rPr lang="en-US" dirty="0"/>
              <a:t>defines rules regarding the values allowed in columns and is the standard mechanism for enforcing database integrity.</a:t>
            </a:r>
            <a:r>
              <a:rPr lang="en-US" dirty="0" smtClean="0"/>
              <a:t/>
            </a:r>
            <a:br>
              <a:rPr lang="en-US" dirty="0" smtClean="0"/>
            </a:br>
            <a:r>
              <a:rPr lang="en-US" dirty="0"/>
              <a:t>A) Column</a:t>
            </a:r>
            <a:r>
              <a:rPr lang="en-US" dirty="0" smtClean="0"/>
              <a:t/>
            </a:r>
            <a:br>
              <a:rPr lang="en-US" dirty="0" smtClean="0"/>
            </a:br>
            <a:r>
              <a:rPr lang="en-US" dirty="0"/>
              <a:t>B) Constraint</a:t>
            </a:r>
            <a:r>
              <a:rPr lang="en-US" dirty="0" smtClean="0"/>
              <a:t/>
            </a:r>
            <a:br>
              <a:rPr lang="en-US" dirty="0" smtClean="0"/>
            </a:br>
            <a:r>
              <a:rPr lang="en-US" dirty="0"/>
              <a:t>C) Index</a:t>
            </a:r>
            <a:r>
              <a:rPr lang="en-US" dirty="0" smtClean="0"/>
              <a:t/>
            </a:r>
            <a:br>
              <a:rPr lang="en-US" dirty="0" smtClean="0"/>
            </a:br>
            <a:r>
              <a:rPr lang="en-US" dirty="0"/>
              <a:t>D) </a:t>
            </a:r>
            <a:r>
              <a:rPr lang="en-US" dirty="0" err="1"/>
              <a:t>Trigger</a:t>
            </a:r>
            <a:r>
              <a:rPr lang="en-US" dirty="0" err="1" smtClean="0"/>
              <a:t>D</a:t>
            </a:r>
            <a:r>
              <a:rPr lang="en-US" dirty="0"/>
              <a:t>) All of the above</a:t>
            </a:r>
          </a:p>
        </p:txBody>
      </p:sp>
    </p:spTree>
    <p:extLst>
      <p:ext uri="{BB962C8B-B14F-4D97-AF65-F5344CB8AC3E}">
        <p14:creationId xmlns:p14="http://schemas.microsoft.com/office/powerpoint/2010/main" val="23333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2"/>
          <p:cNvSpPr>
            <a:spLocks noGrp="1" noChangeArrowheads="1"/>
          </p:cNvSpPr>
          <p:nvPr>
            <p:ph idx="1"/>
          </p:nvPr>
        </p:nvSpPr>
        <p:spPr bwMode="auto">
          <a:xfrm>
            <a:off x="1486711" y="2514477"/>
            <a:ext cx="460928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CREATE TABLE Student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Reg_no</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varchar2(10),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Name char(30),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DOB 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Address varchar2(50));</a:t>
            </a:r>
          </a:p>
        </p:txBody>
      </p:sp>
      <p:sp>
        <p:nvSpPr>
          <p:cNvPr id="6" name="Rectangle 5"/>
          <p:cNvSpPr/>
          <p:nvPr/>
        </p:nvSpPr>
        <p:spPr>
          <a:xfrm>
            <a:off x="518808" y="1868146"/>
            <a:ext cx="6096000" cy="646331"/>
          </a:xfrm>
          <a:prstGeom prst="rect">
            <a:avLst/>
          </a:prstGeom>
        </p:spPr>
        <p:txBody>
          <a:bodyPr>
            <a:spAutoFit/>
          </a:bodyPr>
          <a:lstStyle/>
          <a:p>
            <a:r>
              <a:rPr lang="en-US" b="1" i="0" dirty="0" smtClean="0">
                <a:solidFill>
                  <a:srgbClr val="333333"/>
                </a:solidFill>
                <a:effectLst/>
                <a:latin typeface="Arial" panose="020B0604020202020204" pitchFamily="34" charset="0"/>
              </a:rPr>
              <a:t>The Structure of Create Table Command</a:t>
            </a:r>
            <a:r>
              <a:rPr lang="en-US" dirty="0" smtClean="0"/>
              <a:t/>
            </a:r>
            <a:br>
              <a:rPr lang="en-US" dirty="0" smtClean="0"/>
            </a:br>
            <a:endParaRPr lang="en-US" dirty="0"/>
          </a:p>
        </p:txBody>
      </p:sp>
    </p:spTree>
    <p:extLst>
      <p:ext uri="{BB962C8B-B14F-4D97-AF65-F5344CB8AC3E}">
        <p14:creationId xmlns:p14="http://schemas.microsoft.com/office/powerpoint/2010/main" val="2913892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416244"/>
            <a:ext cx="8436669" cy="31700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The DROP Command</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Syntax:</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Arial Unicode MS" panose="020B0604020202020204" pitchFamily="34" charset="-128"/>
                <a:cs typeface="Arial" panose="020B0604020202020204" pitchFamily="34" charset="0"/>
              </a:rPr>
              <a:t>DROP TABLE &lt;</a:t>
            </a:r>
            <a:r>
              <a:rPr kumimoji="0" lang="en-US" sz="2000" b="0" i="0" u="none" strike="noStrike" cap="none" normalizeH="0" baseline="0" dirty="0" err="1" smtClean="0">
                <a:ln>
                  <a:noFill/>
                </a:ln>
                <a:effectLst/>
                <a:latin typeface="Arial Unicode MS" panose="020B0604020202020204" pitchFamily="34" charset="-128"/>
                <a:cs typeface="Arial" panose="020B0604020202020204" pitchFamily="34" charset="0"/>
              </a:rPr>
              <a:t>table_name</a:t>
            </a:r>
            <a:r>
              <a:rPr kumimoji="0" lang="en-US" sz="2000" b="0" i="0" u="none" strike="noStrike" cap="none" normalizeH="0" baseline="0" dirty="0" smtClean="0">
                <a:ln>
                  <a:noFill/>
                </a:ln>
                <a:effectLst/>
                <a:latin typeface="Arial Unicode MS" panose="020B0604020202020204" pitchFamily="34" charset="-128"/>
                <a:cs typeface="Arial" panose="020B0604020202020204" pitchFamily="34" charset="0"/>
              </a:rPr>
              <a:t>&gt;</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Example:</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Arial Unicode MS" panose="020B0604020202020204" pitchFamily="34" charset="-128"/>
                <a:cs typeface="Arial" panose="020B0604020202020204" pitchFamily="34" charset="0"/>
              </a:rPr>
              <a:t>DROP TABLE Student;</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Verdana" panose="020B0604030504040204" pitchFamily="34" charset="0"/>
                <a:cs typeface="Arial" panose="020B0604020202020204" pitchFamily="34" charset="0"/>
              </a:rPr>
              <a:t>It will destroy the table and all data which will be recorded in it.</a:t>
            </a:r>
            <a:endParaRPr kumimoji="0" lang="en-US" sz="2000" b="0" i="0" u="none" strike="noStrike" cap="none" normalizeH="0" baseline="0" dirty="0" smtClean="0">
              <a:ln>
                <a:noFill/>
              </a:ln>
              <a:effectLst/>
            </a:endParaRPr>
          </a:p>
        </p:txBody>
      </p:sp>
    </p:spTree>
    <p:extLst>
      <p:ext uri="{BB962C8B-B14F-4D97-AF65-F5344CB8AC3E}">
        <p14:creationId xmlns:p14="http://schemas.microsoft.com/office/powerpoint/2010/main" val="4287448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570133"/>
            <a:ext cx="5941979" cy="2862322"/>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t>The TRUNCATE Command</a:t>
            </a: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t/>
            </a:r>
            <a:br>
              <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b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t>Syntax:</a:t>
            </a: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TRUNCATE TABLE &lt;</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Table_name</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r>
            <a:b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b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t>Example:</a:t>
            </a: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TRUNCATE TABLE Student;</a:t>
            </a:r>
          </a:p>
        </p:txBody>
      </p:sp>
    </p:spTree>
    <p:extLst>
      <p:ext uri="{BB962C8B-B14F-4D97-AF65-F5344CB8AC3E}">
        <p14:creationId xmlns:p14="http://schemas.microsoft.com/office/powerpoint/2010/main" val="4122468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800691"/>
            <a:ext cx="7977569" cy="4401205"/>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The RENAME Command</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Syntax:</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rial Unicode MS" panose="020B0604020202020204" pitchFamily="34" charset="-128"/>
                <a:cs typeface="Arial" panose="020B0604020202020204" pitchFamily="34" charset="0"/>
              </a:rPr>
              <a:t>RENAME &lt;</a:t>
            </a:r>
            <a:r>
              <a:rPr kumimoji="0" lang="en-US" sz="2000" b="1" i="0" u="none" strike="noStrike" cap="none" normalizeH="0" baseline="0" dirty="0" err="1" smtClean="0">
                <a:ln>
                  <a:noFill/>
                </a:ln>
                <a:effectLst/>
                <a:latin typeface="Arial Unicode MS" panose="020B0604020202020204" pitchFamily="34" charset="-128"/>
                <a:cs typeface="Arial" panose="020B0604020202020204" pitchFamily="34" charset="0"/>
              </a:rPr>
              <a:t>OldTableName</a:t>
            </a:r>
            <a:r>
              <a:rPr kumimoji="0" lang="en-US" sz="2000" b="1" i="0" u="none" strike="noStrike" cap="none" normalizeH="0" baseline="0" dirty="0" smtClean="0">
                <a:ln>
                  <a:noFill/>
                </a:ln>
                <a:effectLst/>
                <a:latin typeface="Arial Unicode MS" panose="020B0604020202020204" pitchFamily="34" charset="-128"/>
                <a:cs typeface="Arial" panose="020B0604020202020204" pitchFamily="34" charset="0"/>
              </a:rPr>
              <a:t>&gt; TO &lt;</a:t>
            </a:r>
            <a:r>
              <a:rPr kumimoji="0" lang="en-US" sz="2000" b="1" i="0" u="none" strike="noStrike" cap="none" normalizeH="0" baseline="0" dirty="0" err="1" smtClean="0">
                <a:ln>
                  <a:noFill/>
                </a:ln>
                <a:effectLst/>
                <a:latin typeface="Arial Unicode MS" panose="020B0604020202020204" pitchFamily="34" charset="-128"/>
                <a:cs typeface="Arial" panose="020B0604020202020204" pitchFamily="34" charset="0"/>
              </a:rPr>
              <a:t>NewTableName</a:t>
            </a:r>
            <a:r>
              <a:rPr kumimoji="0" lang="en-US" sz="2000" b="1" i="0" u="none" strike="noStrike" cap="none" normalizeH="0" baseline="0" dirty="0" smtClean="0">
                <a:ln>
                  <a:noFill/>
                </a:ln>
                <a:effectLst/>
                <a:latin typeface="Arial Unicode MS" panose="020B0604020202020204" pitchFamily="34" charset="-128"/>
                <a:cs typeface="Arial" panose="020B0604020202020204" pitchFamily="34" charset="0"/>
              </a:rPr>
              <a:t>&gt;</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Example:</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rial Unicode MS" panose="020B0604020202020204" pitchFamily="34" charset="-128"/>
                <a:cs typeface="Arial" panose="020B0604020202020204" pitchFamily="34" charset="0"/>
              </a:rPr>
              <a:t>RENAME &lt;Student&gt; TO &lt;Stu&gt;</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2000" b="0"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Verdana" panose="020B0604030504040204" pitchFamily="34" charset="0"/>
                <a:cs typeface="Arial" panose="020B0604020202020204" pitchFamily="34" charset="0"/>
              </a:rPr>
              <a:t>The old name table was </a:t>
            </a: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Student</a:t>
            </a:r>
            <a:r>
              <a:rPr kumimoji="0" lang="en-US" sz="2000" b="0" i="0" u="none" strike="noStrike" cap="none" normalizeH="0" baseline="0" dirty="0" smtClean="0">
                <a:ln>
                  <a:noFill/>
                </a:ln>
                <a:effectLst/>
                <a:latin typeface="Verdana" panose="020B0604030504040204" pitchFamily="34" charset="0"/>
                <a:cs typeface="Arial" panose="020B0604020202020204" pitchFamily="34" charset="0"/>
              </a:rPr>
              <a:t> now new name is the </a:t>
            </a:r>
            <a:r>
              <a:rPr kumimoji="0" lang="en-US" sz="2000" b="1" i="0" u="none" strike="noStrike" cap="none" normalizeH="0" baseline="0" dirty="0" smtClean="0">
                <a:ln>
                  <a:noFill/>
                </a:ln>
                <a:effectLst/>
                <a:latin typeface="Verdana" panose="020B0604030504040204" pitchFamily="34" charset="0"/>
                <a:cs typeface="Arial" panose="020B0604020202020204" pitchFamily="34" charset="0"/>
              </a:rPr>
              <a:t>Stu.</a:t>
            </a: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rPr>
              <a:t/>
            </a:r>
            <a:br>
              <a:rPr kumimoji="0" lang="en-US" sz="2000" b="0" i="0" u="none" strike="noStrike" cap="none" normalizeH="0" baseline="0" dirty="0" smtClean="0">
                <a:ln>
                  <a:noFill/>
                </a:ln>
                <a:effectLst/>
              </a:rPr>
            </a:br>
            <a:endParaRPr kumimoji="0" lang="en-US" sz="2000" b="0" i="0" u="none" strike="noStrike" cap="none" normalizeH="0" baseline="0" dirty="0" smtClean="0">
              <a:ln>
                <a:noFill/>
              </a:ln>
              <a:effectLst/>
            </a:endParaRPr>
          </a:p>
        </p:txBody>
      </p:sp>
    </p:spTree>
    <p:extLst>
      <p:ext uri="{BB962C8B-B14F-4D97-AF65-F5344CB8AC3E}">
        <p14:creationId xmlns:p14="http://schemas.microsoft.com/office/powerpoint/2010/main" val="2967717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692969"/>
            <a:ext cx="12307344" cy="4616648"/>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The ALTER Table Command</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By The use of ALTER TABLE Command we can </a:t>
            </a: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modify</a:t>
            </a: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our exiting table.</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Adding New Columns</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Syntax:</a:t>
            </a: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Arial Unicode MS" panose="020B0604020202020204" pitchFamily="34" charset="-128"/>
                <a:cs typeface="Arial" panose="020B0604020202020204" pitchFamily="34" charset="0"/>
              </a:rPr>
              <a:t>ALTER TABLE &lt;</a:t>
            </a:r>
            <a:r>
              <a:rPr kumimoji="0" lang="en-US" sz="1400" b="0" i="0" u="none" strike="noStrike" cap="none" normalizeH="0" baseline="0" dirty="0" err="1" smtClean="0">
                <a:ln>
                  <a:noFill/>
                </a:ln>
                <a:effectLst/>
                <a:latin typeface="Arial Unicode MS" panose="020B0604020202020204" pitchFamily="34" charset="-128"/>
                <a:cs typeface="Arial" panose="020B0604020202020204" pitchFamily="34" charset="0"/>
              </a:rPr>
              <a:t>table_name</a:t>
            </a:r>
            <a:r>
              <a:rPr kumimoji="0" lang="en-US" sz="1400" b="0" i="0" u="none" strike="noStrike" cap="none" normalizeH="0" baseline="0" dirty="0" smtClean="0">
                <a:ln>
                  <a:noFill/>
                </a:ln>
                <a:effectLst/>
                <a:latin typeface="Arial Unicode MS" panose="020B0604020202020204" pitchFamily="34" charset="-128"/>
                <a:cs typeface="Arial" panose="020B0604020202020204" pitchFamily="34" charset="0"/>
              </a:rPr>
              <a:t>&gt;</a:t>
            </a:r>
            <a:endParaRPr kumimoji="0" lang="en-US" sz="1400" b="0" i="0" u="none" strike="noStrike" cap="none" normalizeH="0" baseline="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Arial Unicode MS" panose="020B0604020202020204" pitchFamily="34" charset="-128"/>
                <a:cs typeface="Arial" panose="020B0604020202020204" pitchFamily="34" charset="0"/>
              </a:rPr>
              <a:t>         ADD (&lt;</a:t>
            </a:r>
            <a:r>
              <a:rPr kumimoji="0" lang="en-US" sz="1400" b="0" i="0" u="none" strike="noStrike" cap="none" normalizeH="0" baseline="0" dirty="0" err="1" smtClean="0">
                <a:ln>
                  <a:noFill/>
                </a:ln>
                <a:effectLst/>
                <a:latin typeface="Arial Unicode MS" panose="020B0604020202020204" pitchFamily="34" charset="-128"/>
                <a:cs typeface="Arial" panose="020B0604020202020204" pitchFamily="34" charset="0"/>
              </a:rPr>
              <a:t>NewColumnName</a:t>
            </a:r>
            <a:r>
              <a:rPr kumimoji="0" lang="en-US" sz="1400" b="0" i="0" u="none" strike="noStrike" cap="none" normalizeH="0" baseline="0" dirty="0" smtClean="0">
                <a:ln>
                  <a:noFill/>
                </a:ln>
                <a:effectLst/>
                <a:latin typeface="Arial Unicode MS" panose="020B0604020202020204" pitchFamily="34" charset="-128"/>
                <a:cs typeface="Arial" panose="020B0604020202020204" pitchFamily="34" charset="0"/>
              </a:rPr>
              <a:t>&gt; &lt;</a:t>
            </a:r>
            <a:r>
              <a:rPr kumimoji="0" lang="en-US" sz="1400" b="0" i="0" u="none" strike="noStrike" cap="none" normalizeH="0" baseline="0" dirty="0" err="1" smtClean="0">
                <a:ln>
                  <a:noFill/>
                </a:ln>
                <a:effectLst/>
                <a:latin typeface="Arial Unicode MS" panose="020B0604020202020204" pitchFamily="34" charset="-128"/>
                <a:cs typeface="Arial" panose="020B0604020202020204" pitchFamily="34" charset="0"/>
              </a:rPr>
              <a:t>Data_Type</a:t>
            </a:r>
            <a:r>
              <a:rPr kumimoji="0" lang="en-US" sz="1400" b="0" i="0" u="none" strike="noStrike" cap="none" normalizeH="0" baseline="0" dirty="0" smtClean="0">
                <a:ln>
                  <a:noFill/>
                </a:ln>
                <a:effectLst/>
                <a:latin typeface="Arial Unicode MS" panose="020B0604020202020204" pitchFamily="34" charset="-128"/>
                <a:cs typeface="Arial" panose="020B0604020202020204" pitchFamily="34" charset="0"/>
              </a:rPr>
              <a:t>&gt;(&lt;size&gt;),......n)</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Example:</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Arial Unicode MS" panose="020B0604020202020204" pitchFamily="34" charset="-128"/>
                <a:cs typeface="Arial" panose="020B0604020202020204" pitchFamily="34" charset="0"/>
              </a:rPr>
              <a:t>ALTER TABLE Student ADD (Age number(2), Marks number(3));</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The Student table is already exist and then we added two more columns </a:t>
            </a: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Age</a:t>
            </a: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and </a:t>
            </a: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Marks</a:t>
            </a: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respectively, by the use of above command.</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rPr>
              <a:t/>
            </a:r>
            <a:br>
              <a:rPr kumimoji="0" lang="en-US" sz="1400" b="0" i="0" u="none" strike="noStrike" cap="none" normalizeH="0" baseline="0" dirty="0" smtClean="0">
                <a:ln>
                  <a:noFill/>
                </a:ln>
                <a:effectLst/>
              </a:rPr>
            </a:br>
            <a:endParaRPr kumimoji="0" lang="en-US" sz="1400" b="0" i="0" u="none" strike="noStrike" cap="none" normalizeH="0" baseline="0" dirty="0" smtClean="0">
              <a:ln>
                <a:noFill/>
              </a:ln>
              <a:effectLst/>
            </a:endParaRPr>
          </a:p>
        </p:txBody>
      </p:sp>
    </p:spTree>
    <p:extLst>
      <p:ext uri="{BB962C8B-B14F-4D97-AF65-F5344CB8AC3E}">
        <p14:creationId xmlns:p14="http://schemas.microsoft.com/office/powerpoint/2010/main" val="3105083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2"/>
          <p:cNvSpPr>
            <a:spLocks noGrp="1" noChangeArrowheads="1"/>
          </p:cNvSpPr>
          <p:nvPr>
            <p:ph idx="1"/>
          </p:nvPr>
        </p:nvSpPr>
        <p:spPr bwMode="auto">
          <a:xfrm>
            <a:off x="439366" y="1093126"/>
            <a:ext cx="10781926" cy="6555641"/>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Dropping a Column from the Table</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Syntax:</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ALTER TABLE &lt;</a:t>
            </a:r>
            <a:r>
              <a:rPr kumimoji="0" lang="en-US" sz="1400" b="1" i="0" u="none" strike="noStrike" cap="none" normalizeH="0" baseline="0" dirty="0" err="1" smtClean="0">
                <a:ln>
                  <a:noFill/>
                </a:ln>
                <a:effectLst/>
                <a:latin typeface="Arial Unicode MS" panose="020B0604020202020204" pitchFamily="34" charset="-128"/>
                <a:cs typeface="Arial" panose="020B0604020202020204" pitchFamily="34" charset="0"/>
              </a:rPr>
              <a:t>table_name</a:t>
            </a: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&gt; DROP COLUMN &lt;</a:t>
            </a:r>
            <a:r>
              <a:rPr kumimoji="0" lang="en-US" sz="1400" b="1" i="0" u="none" strike="noStrike" cap="none" normalizeH="0" baseline="0" dirty="0" err="1" smtClean="0">
                <a:ln>
                  <a:noFill/>
                </a:ln>
                <a:effectLst/>
                <a:latin typeface="Arial Unicode MS" panose="020B0604020202020204" pitchFamily="34" charset="-128"/>
                <a:cs typeface="Arial" panose="020B0604020202020204" pitchFamily="34" charset="0"/>
              </a:rPr>
              <a:t>column_name</a:t>
            </a: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&gt;</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Example:</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ALTER TABLE Student DROP COLUMN Age;</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This command will drop particular column</a:t>
            </a: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Modifying Existing Table</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Syntax:</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ALTER TABLE &lt;</a:t>
            </a:r>
            <a:r>
              <a:rPr kumimoji="0" lang="en-US" sz="1400" b="1" i="0" u="none" strike="noStrike" cap="none" normalizeH="0" baseline="0" dirty="0" err="1" smtClean="0">
                <a:ln>
                  <a:noFill/>
                </a:ln>
                <a:effectLst/>
                <a:latin typeface="Arial Unicode MS" panose="020B0604020202020204" pitchFamily="34" charset="-128"/>
                <a:cs typeface="Arial" panose="020B0604020202020204" pitchFamily="34" charset="0"/>
              </a:rPr>
              <a:t>table_name</a:t>
            </a: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&gt; MODIFY (&lt;</a:t>
            </a:r>
            <a:r>
              <a:rPr kumimoji="0" lang="en-US" sz="1400" b="1" i="0" u="none" strike="noStrike" cap="none" normalizeH="0" baseline="0" dirty="0" err="1" smtClean="0">
                <a:ln>
                  <a:noFill/>
                </a:ln>
                <a:effectLst/>
                <a:latin typeface="Arial Unicode MS" panose="020B0604020202020204" pitchFamily="34" charset="-128"/>
                <a:cs typeface="Arial" panose="020B0604020202020204" pitchFamily="34" charset="0"/>
              </a:rPr>
              <a:t>column_name</a:t>
            </a: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&gt; &lt;</a:t>
            </a:r>
            <a:r>
              <a:rPr kumimoji="0" lang="en-US" sz="1400" b="1" i="0" u="none" strike="noStrike" cap="none" normalizeH="0" baseline="0" dirty="0" err="1" smtClean="0">
                <a:ln>
                  <a:noFill/>
                </a:ln>
                <a:effectLst/>
                <a:latin typeface="Arial Unicode MS" panose="020B0604020202020204" pitchFamily="34" charset="-128"/>
                <a:cs typeface="Arial" panose="020B0604020202020204" pitchFamily="34" charset="0"/>
              </a:rPr>
              <a:t>NewDataType</a:t>
            </a: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&gt;(&lt;</a:t>
            </a:r>
            <a:r>
              <a:rPr kumimoji="0" lang="en-US" sz="1400" b="1" i="0" u="none" strike="noStrike" cap="none" normalizeH="0" baseline="0" dirty="0" err="1" smtClean="0">
                <a:ln>
                  <a:noFill/>
                </a:ln>
                <a:effectLst/>
                <a:latin typeface="Arial Unicode MS" panose="020B0604020202020204" pitchFamily="34" charset="-128"/>
                <a:cs typeface="Arial" panose="020B0604020202020204" pitchFamily="34" charset="0"/>
              </a:rPr>
              <a:t>NewSize</a:t>
            </a: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&gt;))</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Example:</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Arial Unicode MS" panose="020B0604020202020204" pitchFamily="34" charset="-128"/>
                <a:cs typeface="Arial" panose="020B0604020202020204" pitchFamily="34" charset="0"/>
              </a:rPr>
              <a:t>ALTER TABLE Student MODIFY (Name Varchar2(40));</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1"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The Name column already exist in Student table, it was char and size 30, now it is modified by Varchar2 and size 40.</a:t>
            </a: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t/>
            </a:r>
            <a:br>
              <a:rPr kumimoji="0" lang="en-US" sz="1400" b="0" i="0" u="none" strike="noStrike" cap="none" normalizeH="0" baseline="0" dirty="0" smtClean="0">
                <a:ln>
                  <a:noFill/>
                </a:ln>
                <a:effectLst/>
                <a:latin typeface="Verdana" panose="020B0604030504040204" pitchFamily="34" charset="0"/>
                <a:cs typeface="Arial" panose="020B0604020202020204" pitchFamily="34" charset="0"/>
              </a:rPr>
            </a:br>
            <a:endParaRPr kumimoji="0" 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rPr>
              <a:t/>
            </a:r>
            <a:br>
              <a:rPr kumimoji="0" lang="en-US" sz="1400" b="0" i="0" u="none" strike="noStrike" cap="none" normalizeH="0" baseline="0" dirty="0" smtClean="0">
                <a:ln>
                  <a:noFill/>
                </a:ln>
                <a:effectLst/>
              </a:rPr>
            </a:br>
            <a:endParaRPr kumimoji="0" lang="en-US" sz="1400" b="0" i="0" u="none" strike="noStrike" cap="none" normalizeH="0" baseline="0" dirty="0" smtClean="0">
              <a:ln>
                <a:noFill/>
              </a:ln>
              <a:effectLst/>
            </a:endParaRPr>
          </a:p>
        </p:txBody>
      </p:sp>
    </p:spTree>
    <p:extLst>
      <p:ext uri="{BB962C8B-B14F-4D97-AF65-F5344CB8AC3E}">
        <p14:creationId xmlns:p14="http://schemas.microsoft.com/office/powerpoint/2010/main" val="1869568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4377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State Definitions</a:t>
            </a:r>
          </a:p>
        </p:txBody>
      </p:sp>
      <p:graphicFrame>
        <p:nvGraphicFramePr>
          <p:cNvPr id="4" name="Content Placeholder 3"/>
          <p:cNvGraphicFramePr>
            <a:graphicFrameLocks noGrp="1"/>
          </p:cNvGraphicFramePr>
          <p:nvPr>
            <p:ph idx="1"/>
          </p:nvPr>
        </p:nvGraphicFramePr>
        <p:xfrm>
          <a:off x="2124075" y="2126774"/>
          <a:ext cx="7943850" cy="3749040"/>
        </p:xfrm>
        <a:graphic>
          <a:graphicData uri="http://schemas.openxmlformats.org/drawingml/2006/table">
            <a:tbl>
              <a:tblPr/>
              <a:tblGrid>
                <a:gridCol w="3971925"/>
                <a:gridCol w="3971925"/>
              </a:tblGrid>
              <a:tr h="0">
                <a:tc>
                  <a:txBody>
                    <a:bodyPr/>
                    <a:lstStyle/>
                    <a:p>
                      <a:pPr algn="l" fontAlgn="t"/>
                      <a:r>
                        <a:rPr lang="en-US">
                          <a:effectLst/>
                        </a:rPr>
                        <a:t>ONLINE</a:t>
                      </a:r>
                    </a:p>
                  </a:txBody>
                  <a:tcPr marL="152400" marR="152400" marT="114300" marB="114300">
                    <a:lnL w="12700" cap="flat" cmpd="sng" algn="ctr">
                      <a:solidFill>
                        <a:srgbClr val="E8CDEB"/>
                      </a:solidFill>
                      <a:prstDash val="solid"/>
                      <a:round/>
                      <a:headEnd type="none" w="med" len="med"/>
                      <a:tailEnd type="none" w="med" len="med"/>
                    </a:lnL>
                    <a:lnR w="12700" cap="flat" cmpd="sng" algn="ctr">
                      <a:solidFill>
                        <a:srgbClr val="18CBEB"/>
                      </a:solidFill>
                      <a:prstDash val="solid"/>
                      <a:round/>
                      <a:headEnd type="none" w="med" len="med"/>
                      <a:tailEnd type="none" w="med" len="med"/>
                    </a:lnR>
                    <a:lnT w="9525" cap="flat" cmpd="sng" algn="ctr">
                      <a:solidFill>
                        <a:srgbClr val="E8CDEB"/>
                      </a:solidFill>
                      <a:prstDash val="solid"/>
                      <a:round/>
                      <a:headEnd type="none" w="med" len="med"/>
                      <a:tailEnd type="none" w="med" len="med"/>
                    </a:lnT>
                    <a:lnB w="9525" cap="flat" cmpd="sng" algn="ctr">
                      <a:solidFill>
                        <a:srgbClr val="A0D4EB"/>
                      </a:solidFill>
                      <a:prstDash val="solid"/>
                      <a:round/>
                      <a:headEnd type="none" w="med" len="med"/>
                      <a:tailEnd type="none" w="med" len="med"/>
                    </a:lnB>
                    <a:solidFill>
                      <a:srgbClr val="FFFFFF"/>
                    </a:solidFill>
                  </a:tcPr>
                </a:tc>
                <a:tc>
                  <a:txBody>
                    <a:bodyPr/>
                    <a:lstStyle/>
                    <a:p>
                      <a:pPr algn="l" fontAlgn="t"/>
                      <a:r>
                        <a:rPr lang="en-US">
                          <a:effectLst/>
                        </a:rPr>
                        <a:t>Database is available for access. The primary filegroup is online, although the undo phase of recovery may not have been completed.</a:t>
                      </a:r>
                    </a:p>
                  </a:txBody>
                  <a:tcPr marL="152400" marR="152400" marT="114300" marB="114300">
                    <a:lnL w="12700" cap="flat" cmpd="sng" algn="ctr">
                      <a:solidFill>
                        <a:srgbClr val="18CBEB"/>
                      </a:solidFill>
                      <a:prstDash val="solid"/>
                      <a:round/>
                      <a:headEnd type="none" w="med" len="med"/>
                      <a:tailEnd type="none" w="med" len="med"/>
                    </a:lnL>
                    <a:lnR w="12700" cap="flat" cmpd="sng" algn="ctr">
                      <a:solidFill>
                        <a:srgbClr val="18CBEB"/>
                      </a:solidFill>
                      <a:prstDash val="solid"/>
                      <a:round/>
                      <a:headEnd type="none" w="med" len="med"/>
                      <a:tailEnd type="none" w="med" len="med"/>
                    </a:lnR>
                    <a:lnT w="9525" cap="flat" cmpd="sng" algn="ctr">
                      <a:solidFill>
                        <a:srgbClr val="18CBEB"/>
                      </a:solidFill>
                      <a:prstDash val="solid"/>
                      <a:round/>
                      <a:headEnd type="none" w="med" len="med"/>
                      <a:tailEnd type="none" w="med" len="med"/>
                    </a:lnT>
                    <a:lnB w="9525" cap="flat" cmpd="sng" algn="ctr">
                      <a:solidFill>
                        <a:srgbClr val="08D1EB"/>
                      </a:solidFill>
                      <a:prstDash val="solid"/>
                      <a:round/>
                      <a:headEnd type="none" w="med" len="med"/>
                      <a:tailEnd type="none" w="med" len="med"/>
                    </a:lnB>
                    <a:solidFill>
                      <a:srgbClr val="FFFFFF"/>
                    </a:solidFill>
                  </a:tcPr>
                </a:tc>
              </a:tr>
              <a:tr h="0">
                <a:tc>
                  <a:txBody>
                    <a:bodyPr/>
                    <a:lstStyle/>
                    <a:p>
                      <a:pPr algn="l" fontAlgn="t"/>
                      <a:r>
                        <a:rPr lang="en-US">
                          <a:effectLst/>
                        </a:rPr>
                        <a:t>OFFLINE</a:t>
                      </a:r>
                    </a:p>
                  </a:txBody>
                  <a:tcPr marL="152400" marR="152400" marT="114300" marB="114300">
                    <a:lnL w="12700" cap="flat" cmpd="sng" algn="ctr">
                      <a:solidFill>
                        <a:srgbClr val="A0D4EB"/>
                      </a:solidFill>
                      <a:prstDash val="solid"/>
                      <a:round/>
                      <a:headEnd type="none" w="med" len="med"/>
                      <a:tailEnd type="none" w="med" len="med"/>
                    </a:lnL>
                    <a:lnR w="12700" cap="flat" cmpd="sng" algn="ctr">
                      <a:solidFill>
                        <a:srgbClr val="08D1EB"/>
                      </a:solidFill>
                      <a:prstDash val="solid"/>
                      <a:round/>
                      <a:headEnd type="none" w="med" len="med"/>
                      <a:tailEnd type="none" w="med" len="med"/>
                    </a:lnR>
                    <a:lnT w="9525" cap="flat" cmpd="sng" algn="ctr">
                      <a:solidFill>
                        <a:srgbClr val="A0D4EB"/>
                      </a:solidFill>
                      <a:prstDash val="solid"/>
                      <a:round/>
                      <a:headEnd type="none" w="med" len="med"/>
                      <a:tailEnd type="none" w="med" len="med"/>
                    </a:lnT>
                    <a:lnB w="12700" cap="flat" cmpd="sng" algn="ctr">
                      <a:solidFill>
                        <a:srgbClr val="A0D4EB"/>
                      </a:solidFill>
                      <a:prstDash val="solid"/>
                      <a:round/>
                      <a:headEnd type="none" w="med" len="med"/>
                      <a:tailEnd type="none" w="med" len="med"/>
                    </a:lnB>
                    <a:solidFill>
                      <a:srgbClr val="FFFFFF"/>
                    </a:solidFill>
                  </a:tcPr>
                </a:tc>
                <a:tc>
                  <a:txBody>
                    <a:bodyPr/>
                    <a:lstStyle/>
                    <a:p>
                      <a:pPr algn="l" fontAlgn="t"/>
                      <a:r>
                        <a:rPr lang="en-US" dirty="0">
                          <a:effectLst/>
                        </a:rPr>
                        <a:t>Database is unavailable. A database becomes offline by explicit user action and remains offline until additional user action is taken. For example, the database may be taken offline in order to move a file to a new disk. The database is then brought back online after the move has been completed.</a:t>
                      </a:r>
                    </a:p>
                  </a:txBody>
                  <a:tcPr marL="152400" marR="152400" marT="114300" marB="114300">
                    <a:lnL w="12700" cap="flat" cmpd="sng" algn="ctr">
                      <a:solidFill>
                        <a:srgbClr val="08D1EB"/>
                      </a:solidFill>
                      <a:prstDash val="solid"/>
                      <a:round/>
                      <a:headEnd type="none" w="med" len="med"/>
                      <a:tailEnd type="none" w="med" len="med"/>
                    </a:lnL>
                    <a:lnR w="12700" cap="flat" cmpd="sng" algn="ctr">
                      <a:solidFill>
                        <a:srgbClr val="08D1EB"/>
                      </a:solidFill>
                      <a:prstDash val="solid"/>
                      <a:round/>
                      <a:headEnd type="none" w="med" len="med"/>
                      <a:tailEnd type="none" w="med" len="med"/>
                    </a:lnR>
                    <a:lnT w="9525" cap="flat" cmpd="sng" algn="ctr">
                      <a:solidFill>
                        <a:srgbClr val="08D1EB"/>
                      </a:solidFill>
                      <a:prstDash val="solid"/>
                      <a:round/>
                      <a:headEnd type="none" w="med" len="med"/>
                      <a:tailEnd type="none" w="med" len="med"/>
                    </a:lnT>
                    <a:lnB w="12700" cap="flat" cmpd="sng" algn="ctr">
                      <a:solidFill>
                        <a:srgbClr val="08D1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2682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367</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Unicode MS</vt:lpstr>
      <vt:lpstr>Arial</vt:lpstr>
      <vt:lpstr>Calibri</vt:lpstr>
      <vt:lpstr>Calibri Light</vt:lpstr>
      <vt:lpstr>Times New Roman</vt:lpstr>
      <vt:lpstr>verdana</vt:lpstr>
      <vt:lpstr>verdana</vt:lpstr>
      <vt:lpstr>verdana, 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State Definitions</vt:lpstr>
      <vt:lpstr>Database State Definitions</vt:lpstr>
      <vt:lpstr>Database State Definitions</vt:lpstr>
      <vt:lpstr>Database State Definitions</vt:lpstr>
      <vt:lpstr>Mcqs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Mcqs</dc:title>
  <dc:creator>MY PC</dc:creator>
  <cp:lastModifiedBy>MY PC</cp:lastModifiedBy>
  <cp:revision>6</cp:revision>
  <dcterms:created xsi:type="dcterms:W3CDTF">2019-08-02T04:00:32Z</dcterms:created>
  <dcterms:modified xsi:type="dcterms:W3CDTF">2019-08-05T09:29:46Z</dcterms:modified>
</cp:coreProperties>
</file>