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4F657-3E1D-42CE-B023-47D191AB0DC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F467-9586-4249-8533-87F41BA99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CF467-9586-4249-8533-87F41BA998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2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00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7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87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58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9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4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8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8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6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1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3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96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8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F8F040-FBFD-4619-80FB-4FB8905E7318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DB1187-EC9F-42B4-904D-DBFA7DAA9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5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6C4-4016-FB33-067B-A655B74C9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1</a:t>
            </a:r>
            <a:br>
              <a:rPr lang="en-IN" dirty="0"/>
            </a:br>
            <a:r>
              <a:rPr lang="en-IN" dirty="0"/>
              <a:t>Exposure To HTML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47C63-53EA-F462-56C5-06D43F39A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D865-7CF6-D6FB-2480-4AB77B42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B08E-78F7-C495-D6C6-EEDF535F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HTML Documents have a hierarchical structure: </a:t>
            </a:r>
          </a:p>
          <a:p>
            <a:pPr marL="36900" indent="0">
              <a:buNone/>
            </a:pPr>
            <a:r>
              <a:rPr lang="en-IN" dirty="0"/>
              <a:t>&lt;!DOCTYPE html&gt;		Defines document type </a:t>
            </a:r>
          </a:p>
          <a:p>
            <a:pPr marL="36900" indent="0">
              <a:buNone/>
            </a:pPr>
            <a:r>
              <a:rPr lang="en-IN" dirty="0"/>
              <a:t>&lt;html&gt;					 Root element  </a:t>
            </a:r>
          </a:p>
          <a:p>
            <a:pPr marL="36900" indent="0">
              <a:buNone/>
            </a:pPr>
            <a:r>
              <a:rPr lang="en-IN" dirty="0"/>
              <a:t>&lt;head&gt;					 Metadata section </a:t>
            </a:r>
          </a:p>
          <a:p>
            <a:pPr marL="36900" indent="0">
              <a:buNone/>
            </a:pPr>
            <a:r>
              <a:rPr lang="en-IN" dirty="0"/>
              <a:t>&lt;body&gt;					Content section</a:t>
            </a:r>
          </a:p>
        </p:txBody>
      </p:sp>
    </p:spTree>
    <p:extLst>
      <p:ext uri="{BB962C8B-B14F-4D97-AF65-F5344CB8AC3E}">
        <p14:creationId xmlns:p14="http://schemas.microsoft.com/office/powerpoint/2010/main" val="351194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F465-8EDC-7C75-EB70-2A743D21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B401-EA53-A45C-F6E6-30B53B66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&lt;!DOCTYPE html&gt; </a:t>
            </a:r>
          </a:p>
          <a:p>
            <a:pPr marL="36900" indent="0">
              <a:buNone/>
            </a:pPr>
            <a:r>
              <a:rPr lang="en-US" dirty="0"/>
              <a:t> &lt;html&gt;    </a:t>
            </a:r>
          </a:p>
          <a:p>
            <a:pPr marL="36900" indent="0">
              <a:buNone/>
            </a:pPr>
            <a:r>
              <a:rPr lang="en-US" dirty="0"/>
              <a:t>&lt;head&gt;      </a:t>
            </a:r>
          </a:p>
          <a:p>
            <a:pPr marL="36900" indent="0">
              <a:buNone/>
            </a:pPr>
            <a:r>
              <a:rPr lang="en-US" dirty="0"/>
              <a:t>	&lt;title&gt;My Webpage&lt;/title&gt;    </a:t>
            </a:r>
          </a:p>
          <a:p>
            <a:pPr marL="36900" indent="0">
              <a:buNone/>
            </a:pPr>
            <a:r>
              <a:rPr lang="en-US" dirty="0"/>
              <a:t>&lt;/head&gt;    </a:t>
            </a:r>
          </a:p>
          <a:p>
            <a:pPr marL="36900" indent="0">
              <a:buNone/>
            </a:pPr>
            <a:r>
              <a:rPr lang="en-US" dirty="0"/>
              <a:t>&lt;body&gt;      </a:t>
            </a:r>
          </a:p>
          <a:p>
            <a:pPr marL="36900" indent="0">
              <a:buNone/>
            </a:pPr>
            <a:r>
              <a:rPr lang="en-US" dirty="0"/>
              <a:t>	&lt;h1&gt;Welcome to My Webpage&lt;/h1&gt;   </a:t>
            </a:r>
          </a:p>
          <a:p>
            <a:pPr marL="36900" indent="0">
              <a:buNone/>
            </a:pPr>
            <a:r>
              <a:rPr lang="en-US" dirty="0"/>
              <a:t> &lt;/body&gt;  </a:t>
            </a:r>
          </a:p>
          <a:p>
            <a:pPr marL="36900" indent="0">
              <a:buNone/>
            </a:pPr>
            <a:r>
              <a:rPr lang="en-US" dirty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0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C600-8A98-889E-6662-2729453A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Horizontal Rules &amp; Line 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8E53-0C38-BA1A-F0FF-1A52E029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		: Adds horizontal lines</a:t>
            </a:r>
          </a:p>
          <a:p>
            <a:pPr marL="3690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		: Adds line breaks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Example:  </a:t>
            </a:r>
          </a:p>
          <a:p>
            <a:pPr marL="36900" indent="0">
              <a:buNone/>
            </a:pPr>
            <a:r>
              <a:rPr lang="en-US" dirty="0"/>
              <a:t>&lt;p&gt;First Line&lt;</a:t>
            </a:r>
            <a:r>
              <a:rPr lang="en-US" dirty="0" err="1"/>
              <a:t>br</a:t>
            </a:r>
            <a:r>
              <a:rPr lang="en-US" dirty="0"/>
              <a:t>&gt;Second Line&lt;/p&gt;  </a:t>
            </a:r>
          </a:p>
          <a:p>
            <a:pPr marL="3690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 </a:t>
            </a:r>
          </a:p>
          <a:p>
            <a:pPr marL="36900" indent="0">
              <a:buNone/>
            </a:pPr>
            <a:r>
              <a:rPr lang="en-US" dirty="0"/>
              <a:t>&lt;p&gt;Next Section&lt;/p&gt;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57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527D-BB12-A460-8A92-BFF0B1A0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Paragraphs, Citations, and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1855-1DFC-53B2-6155-2DB8D36A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&lt;p&gt;				: Defines paragraphs</a:t>
            </a:r>
          </a:p>
          <a:p>
            <a:r>
              <a:rPr lang="en-IN" dirty="0"/>
              <a:t>&lt;cite&gt;			: Marks a citation</a:t>
            </a:r>
          </a:p>
          <a:p>
            <a:r>
              <a:rPr lang="en-IN" dirty="0"/>
              <a:t>&lt;q&gt;				: Inline quotes</a:t>
            </a:r>
          </a:p>
          <a:p>
            <a:r>
              <a:rPr lang="en-IN" dirty="0"/>
              <a:t>&lt;blockquote&gt;	: Block quotes (</a:t>
            </a:r>
            <a:r>
              <a:rPr lang="en-US" dirty="0"/>
              <a:t>text is an extended quotation from another source. </a:t>
            </a:r>
            <a:r>
              <a:rPr lang="en-IN" dirty="0"/>
              <a:t>)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>
                <a:solidFill>
                  <a:srgbClr val="FF0000"/>
                </a:solidFill>
              </a:rPr>
              <a:t>  &lt;p&gt;</a:t>
            </a:r>
            <a:r>
              <a:rPr lang="en-IN" dirty="0"/>
              <a:t>Learning HTML is fun!</a:t>
            </a:r>
            <a:r>
              <a:rPr lang="en-IN" dirty="0">
                <a:solidFill>
                  <a:srgbClr val="FF0000"/>
                </a:solidFill>
              </a:rPr>
              <a:t>&lt;/p&gt;</a:t>
            </a:r>
          </a:p>
          <a:p>
            <a:pPr marL="3690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&lt;cite&gt;</a:t>
            </a:r>
            <a:r>
              <a:rPr lang="en-IN" dirty="0"/>
              <a:t>W3Schools</a:t>
            </a:r>
            <a:r>
              <a:rPr lang="en-IN" dirty="0">
                <a:solidFill>
                  <a:srgbClr val="FF0000"/>
                </a:solidFill>
              </a:rPr>
              <a:t>&lt;/cite&gt;</a:t>
            </a:r>
          </a:p>
          <a:p>
            <a:pPr marL="36900" indent="0">
              <a:buNone/>
            </a:pPr>
            <a:r>
              <a:rPr lang="en-IN" dirty="0">
                <a:solidFill>
                  <a:srgbClr val="FF0000"/>
                </a:solidFill>
              </a:rPr>
              <a:t>  &lt;blockquote&gt;"</a:t>
            </a:r>
            <a:r>
              <a:rPr lang="en-IN" dirty="0"/>
              <a:t>Practice makes perfect."</a:t>
            </a:r>
            <a:r>
              <a:rPr lang="en-IN" dirty="0">
                <a:solidFill>
                  <a:srgbClr val="FF0000"/>
                </a:solidFill>
              </a:rPr>
              <a:t>&lt;/blockquote&gt;</a:t>
            </a:r>
          </a:p>
        </p:txBody>
      </p:sp>
    </p:spTree>
    <p:extLst>
      <p:ext uri="{BB962C8B-B14F-4D97-AF65-F5344CB8AC3E}">
        <p14:creationId xmlns:p14="http://schemas.microsoft.com/office/powerpoint/2010/main" val="35485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B51-996C-86AB-45C5-69B1F85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5395-3874-32E6-677D-AB711F43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dfn</a:t>
            </a:r>
            <a:r>
              <a:rPr lang="en-US" dirty="0"/>
              <a:t>&gt;			: Highlights terms being defined</a:t>
            </a:r>
          </a:p>
          <a:p>
            <a:r>
              <a:rPr lang="en-US" dirty="0"/>
              <a:t>&lt;!-- </a:t>
            </a:r>
            <a:r>
              <a:rPr lang="en-US" dirty="0" err="1"/>
              <a:t>commentTEXT</a:t>
            </a:r>
            <a:r>
              <a:rPr lang="en-US" dirty="0"/>
              <a:t> --&gt;	: Adds comments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 &lt;</a:t>
            </a:r>
            <a:r>
              <a:rPr lang="en-US" dirty="0" err="1"/>
              <a:t>dfn</a:t>
            </a:r>
            <a:r>
              <a:rPr lang="en-US" dirty="0"/>
              <a:t>&gt;HTML&lt;/</a:t>
            </a:r>
            <a:r>
              <a:rPr lang="en-US" dirty="0" err="1"/>
              <a:t>dfn</a:t>
            </a:r>
            <a:r>
              <a:rPr lang="en-US" dirty="0"/>
              <a:t>&gt;</a:t>
            </a:r>
          </a:p>
          <a:p>
            <a:pPr marL="36900" indent="0">
              <a:buNone/>
            </a:pPr>
            <a:r>
              <a:rPr lang="en-US" dirty="0"/>
              <a:t>  &lt;!-- This is a comment --&gt;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13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68FA-5E83-4115-B04E-5736C671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A670-44C9-DD2C-9D9C-3F41DB85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Container Tags		: </a:t>
            </a:r>
            <a:r>
              <a:rPr lang="en-IN" dirty="0">
                <a:solidFill>
                  <a:srgbClr val="FFC000"/>
                </a:solidFill>
              </a:rPr>
              <a:t>Require opening and closing tags</a:t>
            </a:r>
          </a:p>
          <a:p>
            <a:r>
              <a:rPr lang="en-IN" dirty="0"/>
              <a:t>Empty Tags			: </a:t>
            </a:r>
            <a:r>
              <a:rPr lang="en-IN" dirty="0">
                <a:solidFill>
                  <a:srgbClr val="FF0000"/>
                </a:solidFill>
              </a:rPr>
              <a:t>Self-closing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Example:</a:t>
            </a:r>
          </a:p>
          <a:p>
            <a:r>
              <a:rPr lang="en-IN" dirty="0"/>
              <a:t>  </a:t>
            </a:r>
            <a:r>
              <a:rPr lang="en-IN" dirty="0">
                <a:solidFill>
                  <a:srgbClr val="FFC000"/>
                </a:solidFill>
              </a:rPr>
              <a:t>&lt;p&gt;</a:t>
            </a:r>
            <a:r>
              <a:rPr lang="en-IN" dirty="0"/>
              <a:t>Container Tag</a:t>
            </a:r>
            <a:r>
              <a:rPr lang="en-IN" dirty="0">
                <a:solidFill>
                  <a:srgbClr val="FFC000"/>
                </a:solidFill>
              </a:rPr>
              <a:t>&lt;/p&gt;</a:t>
            </a:r>
          </a:p>
          <a:p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/>
              <a:t>src</a:t>
            </a:r>
            <a:r>
              <a:rPr lang="en-IN" dirty="0"/>
              <a:t>="image.jpg" </a:t>
            </a:r>
            <a:r>
              <a:rPr lang="en-IN" dirty="0">
                <a:solidFill>
                  <a:srgbClr val="FF0000"/>
                </a:solidFill>
              </a:rPr>
              <a:t>/&gt;</a:t>
            </a:r>
          </a:p>
          <a:p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br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1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374A-519A-C2A9-FB23-F061C820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050F-41CC-3B9D-323D-CC2D242A1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is data (information) about data.</a:t>
            </a:r>
          </a:p>
          <a:p>
            <a:r>
              <a:rPr lang="en-US" dirty="0"/>
              <a:t> Typically used to specify:</a:t>
            </a:r>
          </a:p>
          <a:p>
            <a:pPr lvl="1"/>
            <a:r>
              <a:rPr lang="en-US" dirty="0"/>
              <a:t>character set, </a:t>
            </a:r>
          </a:p>
          <a:p>
            <a:pPr lvl="1"/>
            <a:r>
              <a:rPr lang="en-US" dirty="0"/>
              <a:t>page description, </a:t>
            </a:r>
          </a:p>
          <a:p>
            <a:pPr lvl="1"/>
            <a:r>
              <a:rPr lang="en-US" dirty="0"/>
              <a:t>keywords, </a:t>
            </a:r>
          </a:p>
          <a:p>
            <a:pPr lvl="1"/>
            <a:r>
              <a:rPr lang="en-US" dirty="0"/>
              <a:t>author of the document, and </a:t>
            </a:r>
          </a:p>
          <a:p>
            <a:pPr lvl="1"/>
            <a:r>
              <a:rPr lang="en-US" dirty="0"/>
              <a:t>viewport settings.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3501-4294-E56D-A7AC-38BAF46F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E334-EC03-6E0A-B58A-5B68005B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&lt;head&gt;</a:t>
            </a:r>
          </a:p>
          <a:p>
            <a:pPr marL="36900" indent="0">
              <a:buNone/>
            </a:pPr>
            <a:r>
              <a:rPr lang="en-IN" dirty="0"/>
              <a:t>  &lt;meta charset="UTF-8"&gt;</a:t>
            </a:r>
          </a:p>
          <a:p>
            <a:pPr marL="36900" indent="0">
              <a:buNone/>
            </a:pPr>
            <a:r>
              <a:rPr lang="en-IN" dirty="0"/>
              <a:t>  &lt;meta name="description" content="Free Web tutorials"&gt;</a:t>
            </a:r>
          </a:p>
          <a:p>
            <a:pPr marL="36900" indent="0">
              <a:buNone/>
            </a:pPr>
            <a:r>
              <a:rPr lang="en-IN" dirty="0"/>
              <a:t>  &lt;meta name="keywords" content="HTML, CSS, JavaScript"&gt;</a:t>
            </a:r>
          </a:p>
          <a:p>
            <a:pPr marL="36900" indent="0">
              <a:buNone/>
            </a:pPr>
            <a:r>
              <a:rPr lang="en-IN" dirty="0"/>
              <a:t>  &lt;meta name="author" content="John Doe"&gt;</a:t>
            </a:r>
          </a:p>
          <a:p>
            <a:pPr marL="36900" indent="0">
              <a:buNone/>
            </a:pPr>
            <a:r>
              <a:rPr lang="en-IN" dirty="0"/>
              <a:t>  &lt;meta name="viewport" content="width=device-width, initial-scale=1.0"&gt;</a:t>
            </a:r>
          </a:p>
          <a:p>
            <a:pPr marL="36900" indent="0">
              <a:buNone/>
            </a:pPr>
            <a:r>
              <a:rPr lang="en-IN" dirty="0"/>
              <a:t>&lt;/head&gt;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4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111</TotalTime>
  <Words>421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 2</vt:lpstr>
      <vt:lpstr>Slate</vt:lpstr>
      <vt:lpstr>UNIT 1 Exposure To HTML </vt:lpstr>
      <vt:lpstr>HTML Document Structure</vt:lpstr>
      <vt:lpstr>PowerPoint Presentation</vt:lpstr>
      <vt:lpstr>Horizontal Rules &amp; Line Breaks</vt:lpstr>
      <vt:lpstr>Paragraphs, Citations, and Quotes</vt:lpstr>
      <vt:lpstr>Definitions and Comments</vt:lpstr>
      <vt:lpstr>Types of HTML Tags</vt:lpstr>
      <vt:lpstr>Metadata</vt:lpstr>
      <vt:lpstr>Metadata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13</cp:revision>
  <dcterms:created xsi:type="dcterms:W3CDTF">2025-01-16T10:24:19Z</dcterms:created>
  <dcterms:modified xsi:type="dcterms:W3CDTF">2025-01-17T06:57:16Z</dcterms:modified>
</cp:coreProperties>
</file>