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0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9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4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2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84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6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9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3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64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4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22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3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779E98-D00B-4312-8489-007FA1618CE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24785-B322-4CF2-81F0-986167C9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22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2676-2750-D4F0-03F7-AC8DD8145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UNIT 2</a:t>
            </a:r>
            <a:br>
              <a:rPr lang="en-IN" dirty="0"/>
            </a:br>
            <a:r>
              <a:rPr lang="en-US" dirty="0"/>
              <a:t>Working with Text, Links, Images and Tables in HTML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799F3-89EB-7AA6-F2F9-CBA9F66DD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6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6D6-7725-E8CD-48D2-0FE888C1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HTML Character Entities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ADCDE2-96F5-028A-2598-A5951FD51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89664"/>
              </p:ext>
            </p:extLst>
          </p:nvPr>
        </p:nvGraphicFramePr>
        <p:xfrm>
          <a:off x="3864078" y="1696566"/>
          <a:ext cx="8078668" cy="47558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19667">
                  <a:extLst>
                    <a:ext uri="{9D8B030D-6E8A-4147-A177-3AD203B41FA5}">
                      <a16:colId xmlns:a16="http://schemas.microsoft.com/office/drawing/2014/main" val="632463836"/>
                    </a:ext>
                  </a:extLst>
                </a:gridCol>
                <a:gridCol w="2019667">
                  <a:extLst>
                    <a:ext uri="{9D8B030D-6E8A-4147-A177-3AD203B41FA5}">
                      <a16:colId xmlns:a16="http://schemas.microsoft.com/office/drawing/2014/main" val="735197094"/>
                    </a:ext>
                  </a:extLst>
                </a:gridCol>
                <a:gridCol w="2019667">
                  <a:extLst>
                    <a:ext uri="{9D8B030D-6E8A-4147-A177-3AD203B41FA5}">
                      <a16:colId xmlns:a16="http://schemas.microsoft.com/office/drawing/2014/main" val="1081211064"/>
                    </a:ext>
                  </a:extLst>
                </a:gridCol>
                <a:gridCol w="2019667">
                  <a:extLst>
                    <a:ext uri="{9D8B030D-6E8A-4147-A177-3AD203B41FA5}">
                      <a16:colId xmlns:a16="http://schemas.microsoft.com/office/drawing/2014/main" val="2613341019"/>
                    </a:ext>
                  </a:extLst>
                </a:gridCol>
              </a:tblGrid>
              <a:tr h="2854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Result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</a:rPr>
                        <a:t>Description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</a:rPr>
                        <a:t>Name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Number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2399040947"/>
                  </a:ext>
                </a:extLst>
              </a:tr>
              <a:tr h="459628">
                <a:tc>
                  <a:txBody>
                    <a:bodyPr/>
                    <a:lstStyle/>
                    <a:p>
                      <a:pPr algn="ctr" fontAlgn="t"/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non-breaking space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&amp;nbsp;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&amp;#160;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4038130168"/>
                  </a:ext>
                </a:extLst>
              </a:tr>
              <a:tr h="1983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&lt;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less than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&amp;lt;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&amp;#60;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295852958"/>
                  </a:ext>
                </a:extLst>
              </a:tr>
              <a:tr h="2854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&gt;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greater than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&amp;gt;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&amp;#62;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1089628281"/>
                  </a:ext>
                </a:extLst>
              </a:tr>
              <a:tr h="2854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ampersand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&amp;amp;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&amp;#38;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2977266929"/>
                  </a:ext>
                </a:extLst>
              </a:tr>
              <a:tr h="6338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"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double quotation mark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</a:t>
                      </a:r>
                      <a:r>
                        <a:rPr lang="en-IN" sz="1800" dirty="0" err="1">
                          <a:effectLst/>
                        </a:rPr>
                        <a:t>quot</a:t>
                      </a:r>
                      <a:r>
                        <a:rPr lang="en-IN" sz="1800" dirty="0">
                          <a:effectLst/>
                        </a:rPr>
                        <a:t>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&amp;#34;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3307119355"/>
                  </a:ext>
                </a:extLst>
              </a:tr>
              <a:tr h="6338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'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single quotation mark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&amp;apos;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&amp;#39;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3557576365"/>
                  </a:ext>
                </a:extLst>
              </a:tr>
              <a:tr h="1983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¢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cent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&amp;cent;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&amp;#162;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3392549536"/>
                  </a:ext>
                </a:extLst>
              </a:tr>
              <a:tr h="1983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£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pound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&amp;pound;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&amp;#163;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399800701"/>
                  </a:ext>
                </a:extLst>
              </a:tr>
              <a:tr h="1983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¥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yen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&amp;yen;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&amp;#165;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1803745428"/>
                  </a:ext>
                </a:extLst>
              </a:tr>
              <a:tr h="1983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€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euro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&amp;euro;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&amp;#8364;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2009483475"/>
                  </a:ext>
                </a:extLst>
              </a:tr>
              <a:tr h="1983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©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copyright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&amp;copy;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&amp;#169;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3271632803"/>
                  </a:ext>
                </a:extLst>
              </a:tr>
              <a:tr h="2854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®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191" marR="12095" marT="14515" marB="145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trademark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&amp;reg;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&amp;#174;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5" marR="12095" marT="12095" marB="12095"/>
                </a:tc>
                <a:extLst>
                  <a:ext uri="{0D108BD9-81ED-4DB2-BD59-A6C34878D82A}">
                    <a16:rowId xmlns:a16="http://schemas.microsoft.com/office/drawing/2014/main" val="4099671694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9700F-7633-8ED7-7E62-B9856434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4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AD89-DD46-CD85-6DFD-B943094C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Working with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941D-6AB8-6522-5FB5-2A622BBF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&gt;			: Embeds images</a:t>
            </a:r>
          </a:p>
          <a:p>
            <a:pPr marL="36900" indent="0">
              <a:buNone/>
            </a:pPr>
            <a:r>
              <a:rPr lang="en-IN" dirty="0"/>
              <a:t>Attributes		:  </a:t>
            </a:r>
            <a:r>
              <a:rPr lang="en-IN" dirty="0" err="1"/>
              <a:t>src</a:t>
            </a:r>
            <a:r>
              <a:rPr lang="en-IN" dirty="0"/>
              <a:t>: Image source		  alt: Alternative text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Example:  </a:t>
            </a:r>
          </a:p>
          <a:p>
            <a:r>
              <a:rPr lang="en-IN" dirty="0"/>
              <a:t> 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/>
              <a:t>="image.jpg" </a:t>
            </a:r>
            <a:r>
              <a:rPr lang="en-IN" dirty="0">
                <a:solidFill>
                  <a:srgbClr val="FF0000"/>
                </a:solidFill>
              </a:rPr>
              <a:t>alt</a:t>
            </a:r>
            <a:r>
              <a:rPr lang="en-IN" dirty="0"/>
              <a:t>="Description"&gt;</a:t>
            </a:r>
          </a:p>
        </p:txBody>
      </p:sp>
    </p:spTree>
    <p:extLst>
      <p:ext uri="{BB962C8B-B14F-4D97-AF65-F5344CB8AC3E}">
        <p14:creationId xmlns:p14="http://schemas.microsoft.com/office/powerpoint/2010/main" val="278456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53CF-775E-108E-FCAE-62A29383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Displaying Styled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137C-9E70-68FF-6ECA-52D8407F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Plain Text				: &lt;p&gt;</a:t>
            </a:r>
          </a:p>
          <a:p>
            <a:r>
              <a:rPr lang="en-IN" dirty="0"/>
              <a:t>Bold &amp; Italic				: &lt;b&gt;, &lt;</a:t>
            </a:r>
            <a:r>
              <a:rPr lang="en-IN" dirty="0" err="1"/>
              <a:t>i</a:t>
            </a:r>
            <a:r>
              <a:rPr lang="en-IN" dirty="0"/>
              <a:t>&gt;</a:t>
            </a:r>
          </a:p>
          <a:p>
            <a:r>
              <a:rPr lang="en-IN" dirty="0"/>
              <a:t>Small Text				: &lt;small&gt;</a:t>
            </a:r>
          </a:p>
          <a:p>
            <a:r>
              <a:rPr lang="en-IN" dirty="0"/>
              <a:t>Subscript &amp; Superscript	: &lt;sub&gt;, &lt;sup&gt;</a:t>
            </a:r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Example:  </a:t>
            </a:r>
          </a:p>
          <a:p>
            <a:r>
              <a:rPr lang="en-IN" dirty="0"/>
              <a:t>  &lt;p&gt;Normal &lt;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&gt;Bold&lt;</a:t>
            </a:r>
            <a:r>
              <a:rPr lang="en-IN" dirty="0">
                <a:solidFill>
                  <a:srgbClr val="FF0000"/>
                </a:solidFill>
              </a:rPr>
              <a:t>/b</a:t>
            </a:r>
            <a:r>
              <a:rPr lang="en-IN" dirty="0"/>
              <a:t>&gt; &lt;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/>
              <a:t>&gt;Italic&lt;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/>
              <a:t>&gt; &lt;</a:t>
            </a:r>
            <a:r>
              <a:rPr lang="en-IN" dirty="0">
                <a:solidFill>
                  <a:srgbClr val="FF0000"/>
                </a:solidFill>
              </a:rPr>
              <a:t>small</a:t>
            </a:r>
            <a:r>
              <a:rPr lang="en-IN" dirty="0"/>
              <a:t>&gt;Small&lt;</a:t>
            </a:r>
            <a:r>
              <a:rPr lang="en-IN" dirty="0">
                <a:solidFill>
                  <a:srgbClr val="FF0000"/>
                </a:solidFill>
              </a:rPr>
              <a:t>/small</a:t>
            </a:r>
            <a:r>
              <a:rPr lang="en-IN" dirty="0"/>
              <a:t>&gt;&lt;/p&gt;</a:t>
            </a:r>
          </a:p>
          <a:p>
            <a:r>
              <a:rPr lang="en-IN" dirty="0"/>
              <a:t>  &lt;p&gt;H&lt;</a:t>
            </a:r>
            <a:r>
              <a:rPr lang="en-IN" dirty="0">
                <a:solidFill>
                  <a:srgbClr val="FF0000"/>
                </a:solidFill>
              </a:rPr>
              <a:t>sub</a:t>
            </a:r>
            <a:r>
              <a:rPr lang="en-IN" dirty="0"/>
              <a:t>&gt;2&lt;</a:t>
            </a:r>
            <a:r>
              <a:rPr lang="en-IN" dirty="0">
                <a:solidFill>
                  <a:srgbClr val="FF0000"/>
                </a:solidFill>
              </a:rPr>
              <a:t>/sub</a:t>
            </a:r>
            <a:r>
              <a:rPr lang="en-IN" dirty="0"/>
              <a:t>&gt;O&lt;/p&gt;		  &lt;p&gt;x&lt;</a:t>
            </a:r>
            <a:r>
              <a:rPr lang="en-IN" dirty="0">
                <a:solidFill>
                  <a:srgbClr val="FF0000"/>
                </a:solidFill>
              </a:rPr>
              <a:t>sup</a:t>
            </a:r>
            <a:r>
              <a:rPr lang="en-IN" dirty="0"/>
              <a:t>&gt;2&lt;</a:t>
            </a:r>
            <a:r>
              <a:rPr lang="en-IN" dirty="0">
                <a:solidFill>
                  <a:srgbClr val="FF0000"/>
                </a:solidFill>
              </a:rPr>
              <a:t>/sup</a:t>
            </a:r>
            <a:r>
              <a:rPr lang="en-IN" dirty="0"/>
              <a:t>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59465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1126-6EAF-BCD0-8B19-F7F1A93B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Code and Emphasized 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F5F5-7BB3-1898-C211-D301C383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&gt;			: Program code</a:t>
            </a:r>
          </a:p>
          <a:p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kbd</a:t>
            </a:r>
            <a:r>
              <a:rPr lang="en-US" dirty="0"/>
              <a:t>&gt;			: Keyboard input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Example:  </a:t>
            </a:r>
          </a:p>
          <a:p>
            <a:r>
              <a:rPr lang="en-US" dirty="0"/>
              <a:t>  &lt;code&gt;print("Hello, World!")&lt;/code&gt;</a:t>
            </a:r>
          </a:p>
          <a:p>
            <a:r>
              <a:rPr lang="en-US" dirty="0"/>
              <a:t>  &lt;</a:t>
            </a:r>
            <a:r>
              <a:rPr lang="en-US" dirty="0" err="1"/>
              <a:t>kbd</a:t>
            </a:r>
            <a:r>
              <a:rPr lang="en-US" dirty="0"/>
              <a:t>&gt;</a:t>
            </a:r>
            <a:r>
              <a:rPr lang="en-US" dirty="0" err="1"/>
              <a:t>Ctrl+C</a:t>
            </a:r>
            <a:r>
              <a:rPr lang="en-US" dirty="0"/>
              <a:t>&lt;/</a:t>
            </a:r>
            <a:r>
              <a:rPr lang="en-US" dirty="0" err="1"/>
              <a:t>kbd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47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CF9F-F471-FABA-BA14-02F69BCD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Emphasizing Text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8C4C-5375-B6C0-6A8D-4362FF77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Emphasis				: &lt;</a:t>
            </a:r>
            <a:r>
              <a:rPr lang="en-IN" dirty="0" err="1">
                <a:solidFill>
                  <a:srgbClr val="FF0000"/>
                </a:solidFill>
              </a:rPr>
              <a:t>em</a:t>
            </a:r>
            <a:r>
              <a:rPr lang="en-IN" dirty="0"/>
              <a:t>&gt;, &lt;</a:t>
            </a:r>
            <a:r>
              <a:rPr lang="en-IN" dirty="0">
                <a:solidFill>
                  <a:srgbClr val="FF0000"/>
                </a:solidFill>
              </a:rPr>
              <a:t>strong</a:t>
            </a:r>
            <a:r>
              <a:rPr lang="en-IN" dirty="0"/>
              <a:t>&gt;</a:t>
            </a:r>
          </a:p>
          <a:p>
            <a:r>
              <a:rPr lang="en-IN" dirty="0"/>
              <a:t>Defining terms			: &lt;</a:t>
            </a:r>
            <a:r>
              <a:rPr lang="en-IN" dirty="0" err="1">
                <a:solidFill>
                  <a:srgbClr val="FF0000"/>
                </a:solidFill>
              </a:rPr>
              <a:t>dfn</a:t>
            </a:r>
            <a:r>
              <a:rPr lang="en-IN" dirty="0"/>
              <a:t>&gt;</a:t>
            </a:r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Example:</a:t>
            </a:r>
          </a:p>
          <a:p>
            <a:r>
              <a:rPr lang="en-IN" dirty="0"/>
              <a:t>  &lt;p&gt;&lt;</a:t>
            </a:r>
            <a:r>
              <a:rPr lang="en-IN" dirty="0" err="1"/>
              <a:t>em</a:t>
            </a:r>
            <a:r>
              <a:rPr lang="en-IN" dirty="0"/>
              <a:t>&gt;Important&lt;/</a:t>
            </a:r>
            <a:r>
              <a:rPr lang="en-IN" dirty="0" err="1"/>
              <a:t>em</a:t>
            </a:r>
            <a:r>
              <a:rPr lang="en-IN" dirty="0"/>
              <a:t>&gt; update.&lt;/p&gt;</a:t>
            </a:r>
          </a:p>
          <a:p>
            <a:r>
              <a:rPr lang="en-IN" dirty="0"/>
              <a:t>  &lt;</a:t>
            </a:r>
            <a:r>
              <a:rPr lang="en-IN" dirty="0" err="1"/>
              <a:t>dfn</a:t>
            </a:r>
            <a:r>
              <a:rPr lang="en-IN" dirty="0"/>
              <a:t>&gt;API&lt;/</a:t>
            </a:r>
            <a:r>
              <a:rPr lang="en-IN" dirty="0" err="1"/>
              <a:t>dfn</a:t>
            </a:r>
            <a:r>
              <a:rPr lang="en-IN" dirty="0"/>
              <a:t>&gt;: 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68540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9CF4-F350-E95C-96E7-699DE003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Quotations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C59E-D992-F200-EEF5-74E5AB16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Short Quotes		: &lt;</a:t>
            </a:r>
            <a:r>
              <a:rPr lang="en-IN" dirty="0">
                <a:solidFill>
                  <a:srgbClr val="FF0000"/>
                </a:solidFill>
              </a:rPr>
              <a:t>q</a:t>
            </a:r>
            <a:r>
              <a:rPr lang="en-IN" dirty="0"/>
              <a:t>&gt;</a:t>
            </a:r>
          </a:p>
          <a:p>
            <a:r>
              <a:rPr lang="en-IN" dirty="0"/>
              <a:t>Long Quotes		: &lt;</a:t>
            </a:r>
            <a:r>
              <a:rPr lang="en-IN" dirty="0">
                <a:solidFill>
                  <a:srgbClr val="FF0000"/>
                </a:solidFill>
              </a:rPr>
              <a:t>blockquote</a:t>
            </a:r>
            <a:r>
              <a:rPr lang="en-IN" dirty="0"/>
              <a:t>&gt;</a:t>
            </a:r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Example: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 is amazing.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 provides structure to web content.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1D243-1981-CE3C-EC96-20C56E57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2" y="4200640"/>
            <a:ext cx="976448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D702-251F-3BC7-97F4-30677DCF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Links with Anchor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CCA-6313-305F-9F0D-F01C6AA1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				: Links to webpages or files</a:t>
            </a:r>
          </a:p>
          <a:p>
            <a:r>
              <a:rPr lang="en-US" dirty="0"/>
              <a:t>Attributes:		 </a:t>
            </a:r>
            <a:r>
              <a:rPr lang="en-US" dirty="0" err="1"/>
              <a:t>href</a:t>
            </a:r>
            <a:r>
              <a:rPr lang="en-US" dirty="0"/>
              <a:t>: URL or file path		target: Open in new tab (`_blank`)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  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/>
              <a:t>="https://example.com" 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="_blank"&gt;Visit Site&lt;/a&gt;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/>
              <a:t>="_blank“ : Open </a:t>
            </a:r>
            <a:r>
              <a:rPr lang="en-US" dirty="0"/>
              <a:t>in New Browser Tab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97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25A-196B-F0E1-1D85-59D1F77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Few symbols </a:t>
            </a:r>
            <a:r>
              <a:rPr lang="en-IN" dirty="0"/>
              <a:t>in HTML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136366-DBA7-008E-8D7F-2B755C8AA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229733"/>
              </p:ext>
            </p:extLst>
          </p:nvPr>
        </p:nvGraphicFramePr>
        <p:xfrm>
          <a:off x="1917290" y="1868445"/>
          <a:ext cx="7961768" cy="459961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90442">
                  <a:extLst>
                    <a:ext uri="{9D8B030D-6E8A-4147-A177-3AD203B41FA5}">
                      <a16:colId xmlns:a16="http://schemas.microsoft.com/office/drawing/2014/main" val="293038677"/>
                    </a:ext>
                  </a:extLst>
                </a:gridCol>
                <a:gridCol w="1990442">
                  <a:extLst>
                    <a:ext uri="{9D8B030D-6E8A-4147-A177-3AD203B41FA5}">
                      <a16:colId xmlns:a16="http://schemas.microsoft.com/office/drawing/2014/main" val="3608164118"/>
                    </a:ext>
                  </a:extLst>
                </a:gridCol>
                <a:gridCol w="1990442">
                  <a:extLst>
                    <a:ext uri="{9D8B030D-6E8A-4147-A177-3AD203B41FA5}">
                      <a16:colId xmlns:a16="http://schemas.microsoft.com/office/drawing/2014/main" val="2130456542"/>
                    </a:ext>
                  </a:extLst>
                </a:gridCol>
                <a:gridCol w="1990442">
                  <a:extLst>
                    <a:ext uri="{9D8B030D-6E8A-4147-A177-3AD203B41FA5}">
                      <a16:colId xmlns:a16="http://schemas.microsoft.com/office/drawing/2014/main" val="2581404608"/>
                    </a:ext>
                  </a:extLst>
                </a:gridCol>
              </a:tblGrid>
              <a:tr h="23342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B0F0"/>
                          </a:solidFill>
                          <a:effectLst/>
                        </a:rPr>
                        <a:t>Char</a:t>
                      </a:r>
                    </a:p>
                  </a:txBody>
                  <a:tcPr marL="28466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B0F0"/>
                          </a:solidFill>
                          <a:effectLst/>
                        </a:rPr>
                        <a:t>Number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B0F0"/>
                          </a:solidFill>
                          <a:effectLst/>
                        </a:rPr>
                        <a:t>Entity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B0F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3694384159"/>
                  </a:ext>
                </a:extLst>
              </a:tr>
              <a:tr h="33589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©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&amp;#169;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&amp;copy;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COPYRIGHT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1663746385"/>
                  </a:ext>
                </a:extLst>
              </a:tr>
              <a:tr h="33589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®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&amp;#174;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&amp;reg;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REGISTERED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3755760717"/>
                  </a:ext>
                </a:extLst>
              </a:tr>
              <a:tr h="23342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€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&amp;#8364;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&amp;euro;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EURO SIGN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1936231129"/>
                  </a:ext>
                </a:extLst>
              </a:tr>
              <a:tr h="33589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™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&amp;#8482;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&amp;trade;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TRADEMARK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2475168848"/>
                  </a:ext>
                </a:extLst>
              </a:tr>
              <a:tr h="33589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←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&amp;#8592;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&amp;larr;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LEFT ARROW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791445329"/>
                  </a:ext>
                </a:extLst>
              </a:tr>
              <a:tr h="33589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↑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&amp;#8593;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&amp;uarr;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UP ARROW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2416557803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→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&amp;#8594;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&amp;rarr;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RIGHT ARROW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2365981307"/>
                  </a:ext>
                </a:extLst>
              </a:tr>
              <a:tr h="43837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↓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&amp;#8595;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&amp;darr;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DOWN ARROW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3265384833"/>
                  </a:ext>
                </a:extLst>
              </a:tr>
              <a:tr h="23342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♠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&amp;#9824;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&amp;spades;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SPADE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2092731681"/>
                  </a:ext>
                </a:extLst>
              </a:tr>
              <a:tr h="23342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♣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&amp;#9827;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&amp;clubs;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CLUB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824960980"/>
                  </a:ext>
                </a:extLst>
              </a:tr>
              <a:tr h="23342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♥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&amp;#9829;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&amp;hearts;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HEART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1858011996"/>
                  </a:ext>
                </a:extLst>
              </a:tr>
              <a:tr h="33589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♦</a:t>
                      </a:r>
                    </a:p>
                  </a:txBody>
                  <a:tcPr marL="28466" marR="14233" marT="17080" marB="170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&amp;#9830;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&amp;diams;</a:t>
                      </a:r>
                    </a:p>
                  </a:txBody>
                  <a:tcPr marL="14233" marR="14233" marT="14233" marB="1423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 DIAMOND</a:t>
                      </a:r>
                    </a:p>
                  </a:txBody>
                  <a:tcPr marL="14233" marR="14233" marT="14233" marB="14233"/>
                </a:tc>
                <a:extLst>
                  <a:ext uri="{0D108BD9-81ED-4DB2-BD59-A6C34878D82A}">
                    <a16:rowId xmlns:a16="http://schemas.microsoft.com/office/drawing/2014/main" val="261988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3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A96E-8F9E-04F9-EC92-BE2BE002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Text with HTML Physical Styles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D468-B2BD-0A66-DC8D-8AA3C2F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&lt;b&gt;			: Bold text</a:t>
            </a:r>
          </a:p>
          <a:p>
            <a:pPr marL="36900" indent="0">
              <a:buNone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				: Italic text</a:t>
            </a:r>
          </a:p>
          <a:p>
            <a:pPr marL="36900" indent="0">
              <a:buNone/>
            </a:pPr>
            <a:r>
              <a:rPr lang="en-US" dirty="0"/>
              <a:t>&lt;small&gt;		: Smaller text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  &lt;p&gt;This is &lt;b&gt;bold&lt;/b&gt; and &lt;</a:t>
            </a:r>
            <a:r>
              <a:rPr lang="en-US" dirty="0" err="1"/>
              <a:t>i</a:t>
            </a:r>
            <a:r>
              <a:rPr lang="en-US" dirty="0"/>
              <a:t>&gt;italic&lt;/</a:t>
            </a:r>
            <a:r>
              <a:rPr lang="en-US" dirty="0" err="1"/>
              <a:t>i</a:t>
            </a:r>
            <a:r>
              <a:rPr lang="en-US" dirty="0"/>
              <a:t>&gt; text.&lt;/p&gt;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51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453A-D101-0E2D-1CD5-96032216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with HTML Logical Styles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4B3F-A229-B627-BEAC-9A6DAA24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&lt;strong&gt;			: Strong emphasis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			: Emphasized text</a:t>
            </a:r>
          </a:p>
          <a:p>
            <a:r>
              <a:rPr lang="en-US" dirty="0"/>
              <a:t>&lt;mark&gt;			: Highlighted text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  &lt;p&gt;&lt;</a:t>
            </a:r>
            <a:r>
              <a:rPr lang="en-US" dirty="0">
                <a:solidFill>
                  <a:srgbClr val="FF0000"/>
                </a:solidFill>
              </a:rPr>
              <a:t>strong</a:t>
            </a:r>
            <a:r>
              <a:rPr lang="en-US" dirty="0"/>
              <a:t>&gt;Important:&lt;/</a:t>
            </a:r>
            <a:r>
              <a:rPr lang="en-US" dirty="0">
                <a:solidFill>
                  <a:srgbClr val="FF0000"/>
                </a:solidFill>
              </a:rPr>
              <a:t>strong</a:t>
            </a:r>
            <a:r>
              <a:rPr lang="en-US" dirty="0"/>
              <a:t>&gt; Read the &lt;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/>
              <a:t>&gt;instructions&lt;/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/>
              <a:t>&gt;.&lt;/p&gt;</a:t>
            </a:r>
          </a:p>
        </p:txBody>
      </p:sp>
    </p:spTree>
    <p:extLst>
      <p:ext uri="{BB962C8B-B14F-4D97-AF65-F5344CB8AC3E}">
        <p14:creationId xmlns:p14="http://schemas.microsoft.com/office/powerpoint/2010/main" val="92318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D657-E06B-4E64-81DC-6621F7E8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5D73-E087-C604-E34B-037411DE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b="1" dirty="0"/>
              <a:t>Physical style formatting</a:t>
            </a:r>
          </a:p>
          <a:p>
            <a:r>
              <a:rPr lang="en-US" dirty="0"/>
              <a:t>directly defining how text should appear visually (like bold, italics, underline)</a:t>
            </a:r>
          </a:p>
          <a:p>
            <a:pPr marL="36900" indent="0" algn="ctr">
              <a:buNone/>
            </a:pPr>
            <a:r>
              <a:rPr lang="en-US" b="1" dirty="0"/>
              <a:t>Logical style formatting</a:t>
            </a:r>
          </a:p>
          <a:p>
            <a:r>
              <a:rPr lang="en-US" dirty="0"/>
              <a:t>indicates the semantic meaning of text, </a:t>
            </a:r>
          </a:p>
          <a:p>
            <a:r>
              <a:rPr lang="en-US" dirty="0"/>
              <a:t>emphasizing its importance or context </a:t>
            </a:r>
          </a:p>
          <a:p>
            <a:r>
              <a:rPr lang="en-US" dirty="0"/>
              <a:t>without necessarily dictating its visual appearance,</a:t>
            </a:r>
          </a:p>
          <a:p>
            <a:r>
              <a:rPr lang="en-US" dirty="0"/>
              <a:t>often used to aid accessibility for visually impaired users.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96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71E5-1302-D46D-10C0-541270A1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1FCB-3E37-53E6-314E-B323B23B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Visual impact:</a:t>
            </a:r>
          </a:p>
          <a:p>
            <a:r>
              <a:rPr lang="en-US" dirty="0"/>
              <a:t>Physical formatting directly affects how text looks on the screen, like changing font size or adding bold formatting.</a:t>
            </a:r>
          </a:p>
          <a:p>
            <a:pPr marL="36900" indent="0">
              <a:buNone/>
            </a:pPr>
            <a:r>
              <a:rPr lang="en-US" dirty="0"/>
              <a:t>Semantic meaning:</a:t>
            </a:r>
          </a:p>
          <a:p>
            <a:r>
              <a:rPr lang="en-US" dirty="0"/>
              <a:t>Logical formatting conveys the meaning or importance of text without specifying the visual style, allowing assistive technologies to interpret it appropriately.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96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439-2C3D-5563-47B6-A4E1D34B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ADFC-33E8-7461-4050-BCDF62EE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Physical formatting:</a:t>
            </a:r>
          </a:p>
          <a:p>
            <a:r>
              <a:rPr lang="en-US" dirty="0"/>
              <a:t>Using the &lt;b&gt; tag to make text bold.</a:t>
            </a:r>
          </a:p>
          <a:p>
            <a:r>
              <a:rPr lang="en-US" dirty="0"/>
              <a:t>Using the &lt;</a:t>
            </a:r>
            <a:r>
              <a:rPr lang="en-US" dirty="0" err="1"/>
              <a:t>i</a:t>
            </a:r>
            <a:r>
              <a:rPr lang="en-US" dirty="0"/>
              <a:t>&gt; tag to italicize text.</a:t>
            </a:r>
          </a:p>
          <a:p>
            <a:r>
              <a:rPr lang="en-US" dirty="0"/>
              <a:t>Using the &lt;u&gt; tag to underline text.</a:t>
            </a:r>
          </a:p>
          <a:p>
            <a:pPr marL="36900" indent="0">
              <a:buNone/>
            </a:pPr>
            <a:r>
              <a:rPr lang="en-US" dirty="0"/>
              <a:t>Logical formatting:</a:t>
            </a:r>
          </a:p>
          <a:p>
            <a:r>
              <a:rPr lang="en-US" dirty="0"/>
              <a:t>Using the &lt;strong&gt; tag to indicate strong importance (often displayed as bold).</a:t>
            </a:r>
          </a:p>
          <a:p>
            <a:r>
              <a:rPr lang="en-US" dirty="0"/>
              <a:t>Using the &lt;</a:t>
            </a:r>
            <a:r>
              <a:rPr lang="en-US" dirty="0" err="1"/>
              <a:t>em</a:t>
            </a:r>
            <a:r>
              <a:rPr lang="en-US" dirty="0"/>
              <a:t>&gt; tag to emphasize text (often displayed as italics).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0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62BC-DE67-4B45-C8C3-8D0439C3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Arranging 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AC1E-F589-C27C-5AE7-CE51546A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Aligning and spacing text		: HTML offers basic alignment attributes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  &lt;p </a:t>
            </a:r>
            <a:r>
              <a:rPr lang="en-US" dirty="0">
                <a:solidFill>
                  <a:srgbClr val="FF0000"/>
                </a:solidFill>
              </a:rPr>
              <a:t>align="center"</a:t>
            </a:r>
            <a:r>
              <a:rPr lang="en-US" dirty="0"/>
              <a:t>&gt;Centered Text&lt;/p&gt;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41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A1FF-CCF5-FAF2-0573-10866532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Hyperlinks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2BAE-A72F-199F-A0C9-3CFDCA54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		: Anchor tag for links</a:t>
            </a:r>
          </a:p>
          <a:p>
            <a:pPr marL="36900" indent="0">
              <a:buNone/>
            </a:pPr>
            <a:r>
              <a:rPr lang="en-US" dirty="0"/>
              <a:t>Linking to:</a:t>
            </a:r>
          </a:p>
          <a:p>
            <a:r>
              <a:rPr lang="en-US" dirty="0"/>
              <a:t>Webpages: `&lt;a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url</a:t>
            </a:r>
            <a:r>
              <a:rPr lang="en-US" dirty="0"/>
              <a:t>"&gt;</a:t>
            </a:r>
          </a:p>
          <a:p>
            <a:r>
              <a:rPr lang="en-US" dirty="0"/>
              <a:t>Email: `&lt;a </a:t>
            </a:r>
            <a:r>
              <a:rPr lang="en-US" dirty="0" err="1"/>
              <a:t>href</a:t>
            </a:r>
            <a:r>
              <a:rPr lang="en-US" dirty="0"/>
              <a:t>="mailto:email@example.com"&gt;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Example:  </a:t>
            </a:r>
          </a:p>
          <a:p>
            <a:r>
              <a:rPr lang="en-US" dirty="0"/>
              <a:t>  &lt;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/>
              <a:t>="https://example.com"&gt;Visit Example&lt;/a&gt;</a:t>
            </a:r>
          </a:p>
          <a:p>
            <a:r>
              <a:rPr lang="en-US" dirty="0"/>
              <a:t>  &lt;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/>
              <a:t>="mailto:contact@example.com"&gt;Email Us&lt;/a&gt;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7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E1D7-C862-257B-A4B2-3B67E01F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Link Relations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F6DE-C61F-CEB2-2E5D-3C9A982E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 for navigation:</a:t>
            </a:r>
          </a:p>
          <a:p>
            <a:r>
              <a:rPr lang="en-US" dirty="0"/>
              <a:t>  </a:t>
            </a:r>
            <a:r>
              <a:rPr lang="en-US" dirty="0" err="1"/>
              <a:t>rel</a:t>
            </a:r>
            <a:r>
              <a:rPr lang="en-US" dirty="0"/>
              <a:t>="stylesheet": Link to CSS</a:t>
            </a:r>
          </a:p>
          <a:p>
            <a:r>
              <a:rPr lang="en-US" dirty="0"/>
              <a:t>  </a:t>
            </a:r>
            <a:r>
              <a:rPr lang="en-US" dirty="0" err="1"/>
              <a:t>rel</a:t>
            </a:r>
            <a:r>
              <a:rPr lang="en-US" dirty="0"/>
              <a:t>="next": Link to next page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Example:  </a:t>
            </a:r>
          </a:p>
          <a:p>
            <a:r>
              <a:rPr lang="en-US" dirty="0"/>
              <a:t> 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20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133</TotalTime>
  <Words>1026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Calisto MT</vt:lpstr>
      <vt:lpstr>Consolas</vt:lpstr>
      <vt:lpstr>Times New Roman</vt:lpstr>
      <vt:lpstr>Wingdings 2</vt:lpstr>
      <vt:lpstr>Slate</vt:lpstr>
      <vt:lpstr>UNIT 2 Working with Text, Links, Images and Tables in HTML </vt:lpstr>
      <vt:lpstr>Formatting Text with HTML Physical Styles</vt:lpstr>
      <vt:lpstr>Formatting Text with HTML Logical Styles</vt:lpstr>
      <vt:lpstr>PowerPoint Presentation</vt:lpstr>
      <vt:lpstr>PowerPoint Presentation</vt:lpstr>
      <vt:lpstr>PowerPoint Presentation</vt:lpstr>
      <vt:lpstr>Arranging Text</vt:lpstr>
      <vt:lpstr>Exploring Hyperlinks</vt:lpstr>
      <vt:lpstr>Exploring Link Relations</vt:lpstr>
      <vt:lpstr>Some Useful HTML Character Entities</vt:lpstr>
      <vt:lpstr>Working with Images</vt:lpstr>
      <vt:lpstr>Displaying Styled Text</vt:lpstr>
      <vt:lpstr>Displaying Code and Emphasized Text</vt:lpstr>
      <vt:lpstr>Emphasizing Text and Definitions</vt:lpstr>
      <vt:lpstr>Quotations in HTML</vt:lpstr>
      <vt:lpstr>Creating Links with Anchor Tag</vt:lpstr>
      <vt:lpstr>Few symbols in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23</cp:revision>
  <dcterms:created xsi:type="dcterms:W3CDTF">2025-01-16T10:42:59Z</dcterms:created>
  <dcterms:modified xsi:type="dcterms:W3CDTF">2025-03-21T03:52:29Z</dcterms:modified>
</cp:coreProperties>
</file>