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342" r:id="rId14"/>
    <p:sldId id="343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DEA-4683-4A39-8C55-AC4A63D2BAA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6B40-2433-4DAA-8A9B-3748220B7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7A1C7-2870-4ED8-8474-BB544C135C7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84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7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2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7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15685F-CA4C-41F3-8890-4634968B208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7BE900-17B3-4781-9EA1-9AD9257A1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80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ss-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E35D-38FB-11F4-62DC-7FF9D23B1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3</a:t>
            </a:r>
            <a:br>
              <a:rPr lang="en-IN" dirty="0"/>
            </a:br>
            <a:r>
              <a:rPr lang="en-IN" dirty="0"/>
              <a:t>Cascading Style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C979-344D-36F3-7235-C402ABD59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Amanpal</a:t>
            </a:r>
            <a:r>
              <a:rPr lang="en-IN" dirty="0"/>
              <a:t> Singh </a:t>
            </a:r>
            <a:r>
              <a:rPr lang="en-IN" dirty="0" err="1"/>
              <a:t>Rayat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2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018-2CAA-C4A7-7233-DE18C8F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Div and Span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D45E-6AC5-3627-26D8-A7E51DC4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Div: Block-level container.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&lt;div style="</a:t>
            </a:r>
            <a:r>
              <a:rPr lang="en-US" dirty="0" err="1">
                <a:solidFill>
                  <a:srgbClr val="FF0000"/>
                </a:solidFill>
              </a:rPr>
              <a:t>background-color:lightblue</a:t>
            </a:r>
            <a:r>
              <a:rPr lang="en-US" dirty="0">
                <a:solidFill>
                  <a:srgbClr val="FF0000"/>
                </a:solidFill>
              </a:rPr>
              <a:t>;"&gt;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  &lt;p&gt;This is inside a div.&lt;/p&gt;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Span: Inline container.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&lt;p&gt;This is a &lt;span style="</a:t>
            </a:r>
            <a:r>
              <a:rPr lang="en-US" dirty="0" err="1">
                <a:solidFill>
                  <a:srgbClr val="FF0000"/>
                </a:solidFill>
              </a:rPr>
              <a:t>color:blue</a:t>
            </a:r>
            <a:r>
              <a:rPr lang="en-US" dirty="0">
                <a:solidFill>
                  <a:srgbClr val="FF0000"/>
                </a:solidFill>
              </a:rPr>
              <a:t>;"&gt;blue&lt;/span&gt; word.&lt;/p&gt;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6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5D3-BBA3-C64E-56C2-C0D14C6A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3738E-1B51-4C8D-7B0E-D445E307B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8736"/>
              </p:ext>
            </p:extLst>
          </p:nvPr>
        </p:nvGraphicFramePr>
        <p:xfrm>
          <a:off x="1079582" y="2102325"/>
          <a:ext cx="9987608" cy="36381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993804">
                  <a:extLst>
                    <a:ext uri="{9D8B030D-6E8A-4147-A177-3AD203B41FA5}">
                      <a16:colId xmlns:a16="http://schemas.microsoft.com/office/drawing/2014/main" val="2263865909"/>
                    </a:ext>
                  </a:extLst>
                </a:gridCol>
                <a:gridCol w="4993804">
                  <a:extLst>
                    <a:ext uri="{9D8B030D-6E8A-4147-A177-3AD203B41FA5}">
                      <a16:colId xmlns:a16="http://schemas.microsoft.com/office/drawing/2014/main" val="3197500179"/>
                    </a:ext>
                  </a:extLst>
                </a:gridCol>
              </a:tblGrid>
              <a:tr h="59617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&lt;div&gt;</a:t>
                      </a:r>
                    </a:p>
                  </a:txBody>
                  <a:tcPr marL="38100" marR="38100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&lt;span&gt;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79575259"/>
                  </a:ext>
                </a:extLst>
              </a:tr>
              <a:tr h="6256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The &lt;div&gt; tag is a block level element.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The &lt;span&gt; tag is an inline element.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1955274283"/>
                  </a:ext>
                </a:extLst>
              </a:tr>
              <a:tr h="62561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It is best to attach it to a section of a web page.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It is best to attach a </a:t>
                      </a:r>
                      <a:r>
                        <a:rPr lang="en-US" sz="2000" b="0" u="sng">
                          <a:effectLst/>
                          <a:hlinkClick r:id="rId2"/>
                        </a:rPr>
                        <a:t>CSS </a:t>
                      </a:r>
                      <a:r>
                        <a:rPr lang="en-US" sz="2000" b="0">
                          <a:effectLst/>
                        </a:rPr>
                        <a:t>to a small section of a line in a web page.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4159015342"/>
                  </a:ext>
                </a:extLst>
              </a:tr>
              <a:tr h="62561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dirty="0">
                          <a:effectLst/>
                        </a:rPr>
                        <a:t>It accepts align attribute.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It does not accept align attribute.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46886201"/>
                  </a:ext>
                </a:extLst>
              </a:tr>
              <a:tr h="99363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>
                          <a:effectLst/>
                        </a:rPr>
                        <a:t>This tag should be used to wrap a section, for highlighting that section.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0" dirty="0">
                          <a:effectLst/>
                        </a:rPr>
                        <a:t>This tag should be used to wrap any specific word that you want to highlight in your webpage.</a:t>
                      </a:r>
                    </a:p>
                  </a:txBody>
                  <a:tcPr marL="47625" marR="47625" marT="66675" marB="66675" anchor="ctr"/>
                </a:tc>
                <a:extLst>
                  <a:ext uri="{0D108BD9-81ED-4DB2-BD59-A6C34878D82A}">
                    <a16:rowId xmlns:a16="http://schemas.microsoft.com/office/drawing/2014/main" val="30884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6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45AD-5169-B564-E587-61F9D6AA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Working with Background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4AC0-7FE1-304B-782D-2C931608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Setting a Background Image:</a:t>
            </a:r>
          </a:p>
          <a:p>
            <a:pPr marL="3690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body { background-image: </a:t>
            </a:r>
            <a:r>
              <a:rPr lang="en-IN" dirty="0" err="1">
                <a:solidFill>
                  <a:srgbClr val="FF0000"/>
                </a:solidFill>
              </a:rPr>
              <a:t>url</a:t>
            </a:r>
            <a:r>
              <a:rPr lang="en-IN" dirty="0">
                <a:solidFill>
                  <a:srgbClr val="FF0000"/>
                </a:solidFill>
              </a:rPr>
              <a:t>('background.jpg'); }</a:t>
            </a:r>
          </a:p>
          <a:p>
            <a:r>
              <a:rPr lang="en-IN" dirty="0"/>
              <a:t>Controlling Background Properties</a:t>
            </a:r>
          </a:p>
          <a:p>
            <a:r>
              <a:rPr lang="en-IN" dirty="0"/>
              <a:t>background-repeat: Repeats the background image.</a:t>
            </a:r>
          </a:p>
          <a:p>
            <a:pPr marL="36900" indent="0" algn="ctr">
              <a:buNone/>
            </a:pPr>
            <a:r>
              <a:rPr lang="en-IN" dirty="0"/>
              <a:t>body { background-repeat: no-repeat; }</a:t>
            </a:r>
          </a:p>
          <a:p>
            <a:r>
              <a:rPr lang="en-IN" dirty="0"/>
              <a:t>background-size: Resizes the background image.</a:t>
            </a:r>
          </a:p>
          <a:p>
            <a:pPr marL="36900" indent="0" algn="ctr">
              <a:buNone/>
            </a:pPr>
            <a:r>
              <a:rPr lang="en-IN" dirty="0"/>
              <a:t>body { background-size: cover; }</a:t>
            </a:r>
          </a:p>
        </p:txBody>
      </p:sp>
    </p:spTree>
    <p:extLst>
      <p:ext uri="{BB962C8B-B14F-4D97-AF65-F5344CB8AC3E}">
        <p14:creationId xmlns:p14="http://schemas.microsoft.com/office/powerpoint/2010/main" val="289047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CFD-E0A4-79F6-7612-69758219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6" y="200575"/>
            <a:ext cx="7764040" cy="970450"/>
          </a:xfrm>
        </p:spPr>
        <p:txBody>
          <a:bodyPr/>
          <a:lstStyle/>
          <a:p>
            <a:r>
              <a:rPr lang="en-IN" dirty="0"/>
              <a:t>HTML Layout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09D7-7DCB-D30A-4916-560014D2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HTML Layout Techniques</a:t>
            </a:r>
          </a:p>
          <a:p>
            <a:r>
              <a:rPr lang="en-US" dirty="0"/>
              <a:t>HTML tables (Try not to use)</a:t>
            </a:r>
          </a:p>
          <a:p>
            <a:r>
              <a:rPr lang="en-US" dirty="0"/>
              <a:t>CSS float property</a:t>
            </a:r>
          </a:p>
          <a:p>
            <a:r>
              <a:rPr lang="en-US" dirty="0"/>
              <a:t>CSS framework</a:t>
            </a:r>
          </a:p>
          <a:p>
            <a:r>
              <a:rPr lang="en-US" dirty="0"/>
              <a:t>CSS flexbox</a:t>
            </a:r>
          </a:p>
          <a:p>
            <a:r>
              <a:rPr lang="en-US" dirty="0"/>
              <a:t>Layout using div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FDABC-8198-6CD1-222B-F4400B6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11" y="1732449"/>
            <a:ext cx="3572806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A9C3-F403-F4BF-9681-33C975F9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Layout Elements: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995F-6D73-6D3B-920B-A49359E7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31146" cy="48476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}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burlywood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  }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darkgoldenrod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C4EA-F5B7-2FF5-A997-0144A53B2DD9}"/>
              </a:ext>
            </a:extLst>
          </p:cNvPr>
          <p:cNvSpPr txBox="1"/>
          <p:nvPr/>
        </p:nvSpPr>
        <p:spPr>
          <a:xfrm>
            <a:off x="6956612" y="5879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height: 100vh =&gt; 100% of the viewport height. </a:t>
            </a:r>
          </a:p>
        </p:txBody>
      </p:sp>
    </p:spTree>
    <p:extLst>
      <p:ext uri="{BB962C8B-B14F-4D97-AF65-F5344CB8AC3E}">
        <p14:creationId xmlns:p14="http://schemas.microsoft.com/office/powerpoint/2010/main" val="369021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E4D5-B26D-A900-E9A4-B47E33D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5FA9-0424-8A44-E23A-1CA3EFBC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website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section 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48994-7882-30B1-ECA3-6991FE2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64" y="2976282"/>
            <a:ext cx="4997272" cy="33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08DE-B84C-4C81-8C3F-FB45AE8C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3D12-841F-09B9-DF29-758CFE63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CSS: Inline CSS, internal CSS and external CSS</a:t>
            </a:r>
          </a:p>
          <a:p>
            <a:r>
              <a:rPr lang="en-US" dirty="0"/>
              <a:t>CSS rules like link and style</a:t>
            </a:r>
          </a:p>
          <a:p>
            <a:r>
              <a:rPr lang="en-US" dirty="0"/>
              <a:t>Types of CSS</a:t>
            </a:r>
          </a:p>
          <a:p>
            <a:r>
              <a:rPr lang="en-US" dirty="0"/>
              <a:t>CSS properties like text controlling and text formatting</a:t>
            </a:r>
          </a:p>
          <a:p>
            <a:r>
              <a:rPr lang="en-US" dirty="0"/>
              <a:t>CSS selectors like type, id, class.</a:t>
            </a:r>
          </a:p>
          <a:p>
            <a:r>
              <a:rPr lang="en-US" dirty="0"/>
              <a:t>Introduction To CSS and types of CSS</a:t>
            </a:r>
          </a:p>
          <a:p>
            <a:r>
              <a:rPr lang="en-US" dirty="0"/>
              <a:t>CSS Box Model- Padding, Margin, Border</a:t>
            </a:r>
          </a:p>
          <a:p>
            <a:r>
              <a:rPr lang="en-US" dirty="0"/>
              <a:t>Div and Span Tag in CSS</a:t>
            </a:r>
          </a:p>
          <a:p>
            <a:r>
              <a:rPr lang="en-US" dirty="0"/>
              <a:t>Working with background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9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E733-6A81-2311-D16E-02D4D68F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6" y="371659"/>
            <a:ext cx="10353762" cy="6194323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div and span tags in CSS. </a:t>
            </a:r>
          </a:p>
          <a:p>
            <a:r>
              <a:rPr lang="en-US" dirty="0"/>
              <a:t>Display: &lt;div&gt; is a block-level element, while &lt;span&gt; is an inline element.</a:t>
            </a:r>
          </a:p>
          <a:p>
            <a:r>
              <a:rPr lang="en-US" dirty="0"/>
              <a:t>Usage: Use &lt;div&gt; for larger sections of content and layout purposes. Use &lt;span&gt; for styling specific parts of text within a block.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528F6-22C5-5A7D-6E23-AEE3E71D79CF}"/>
              </a:ext>
            </a:extLst>
          </p:cNvPr>
          <p:cNvSpPr txBox="1"/>
          <p:nvPr/>
        </p:nvSpPr>
        <p:spPr>
          <a:xfrm>
            <a:off x="1645920" y="2343598"/>
            <a:ext cx="9030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 to My Website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24F7E-A21C-1955-1C1F-E101AEB063B2}"/>
              </a:ext>
            </a:extLst>
          </p:cNvPr>
          <p:cNvSpPr txBox="1"/>
          <p:nvPr/>
        </p:nvSpPr>
        <p:spPr>
          <a:xfrm>
            <a:off x="1533931" y="4961868"/>
            <a:ext cx="9379975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"highlight"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highlighted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word in a paragraph.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8688-C703-1837-CF71-52909161A9A0}"/>
              </a:ext>
            </a:extLst>
          </p:cNvPr>
          <p:cNvSpPr txBox="1"/>
          <p:nvPr/>
        </p:nvSpPr>
        <p:spPr>
          <a:xfrm>
            <a:off x="1533931" y="5671141"/>
            <a:ext cx="8766541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.highlight {     color: red;     font-weight: bold;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6C565-3359-783B-F726-78EC412A3C97}"/>
              </a:ext>
            </a:extLst>
          </p:cNvPr>
          <p:cNvSpPr txBox="1"/>
          <p:nvPr/>
        </p:nvSpPr>
        <p:spPr>
          <a:xfrm>
            <a:off x="1447013" y="3196051"/>
            <a:ext cx="9466893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.container { background-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#f0f0f0;     padding: 20px;    border: 1px solid #ccc;}</a:t>
            </a:r>
          </a:p>
        </p:txBody>
      </p:sp>
    </p:spTree>
    <p:extLst>
      <p:ext uri="{BB962C8B-B14F-4D97-AF65-F5344CB8AC3E}">
        <p14:creationId xmlns:p14="http://schemas.microsoft.com/office/powerpoint/2010/main" val="31846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A6E7-048F-648B-669D-1B2E84F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6FCE-D07A-F76C-6D7A-D5972ED3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CSS (Cascading Style Sheets) is used to style and layout web pages.</a:t>
            </a:r>
          </a:p>
          <a:p>
            <a:endParaRPr lang="en-US" dirty="0"/>
          </a:p>
          <a:p>
            <a:r>
              <a:rPr lang="en-US" dirty="0"/>
              <a:t>Purpose: Separate content (HTML) from presentation (CSS).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6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7FF0-D176-E6E0-3CDA-3DBF3C72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Types of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6543-7D39-FB62-8B61-6F16AEAE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Inline CSS</a:t>
            </a:r>
            <a:r>
              <a:rPr lang="en-US" dirty="0"/>
              <a:t>: Styles applied directly within HTML elements.</a:t>
            </a:r>
          </a:p>
          <a:p>
            <a:pPr marL="36900" indent="0" algn="ctr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blue paragraph.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 algn="ctr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/>
              <a:t>Internal CSS</a:t>
            </a:r>
            <a:r>
              <a:rPr lang="en-US" dirty="0"/>
              <a:t>: Styles are written inside the &lt;style&gt; tag in the &lt;head&gt; section.</a:t>
            </a:r>
          </a:p>
          <a:p>
            <a:pPr marL="36900" indent="0" algn="ctr">
              <a:lnSpc>
                <a:spcPts val="1425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		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 algn="ctr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/>
              <a:t>External CSS</a:t>
            </a:r>
            <a:r>
              <a:rPr lang="en-US" dirty="0"/>
              <a:t>: Styles are defined in an external file.</a:t>
            </a:r>
          </a:p>
          <a:p>
            <a:pPr marL="36900" indent="0" algn="r">
              <a:buNone/>
            </a:pPr>
            <a:r>
              <a:rPr lang="en-US" dirty="0"/>
              <a:t>/* styles.css */</a:t>
            </a:r>
          </a:p>
          <a:p>
            <a:pPr marL="36900" indent="0" algn="r">
              <a:buNone/>
            </a:pPr>
            <a:r>
              <a:rPr lang="en-US" dirty="0"/>
              <a:t>p { color: blue; }</a:t>
            </a:r>
          </a:p>
          <a:p>
            <a:pPr marL="36900" indent="0" algn="ctr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1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6849-4010-C228-B3F5-B2E7F10F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9FC5-04B7-E569-D8E7-2986D18F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Linking CSS: Using the &lt;link&gt; tag in HTML.</a:t>
            </a:r>
          </a:p>
          <a:p>
            <a:pPr marL="36900" indent="0" algn="ctr">
              <a:buNone/>
            </a:pPr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="styles.css"&gt;</a:t>
            </a:r>
          </a:p>
          <a:p>
            <a:r>
              <a:rPr lang="en-IN" dirty="0"/>
              <a:t>Style Tag: Using the &lt;style&gt; tag within HTML.</a:t>
            </a:r>
          </a:p>
          <a:p>
            <a:pPr marL="36900" indent="0" algn="ctr">
              <a:buNone/>
            </a:pPr>
            <a:r>
              <a:rPr lang="en-IN" dirty="0"/>
              <a:t>&lt;style&gt;   p { </a:t>
            </a:r>
            <a:r>
              <a:rPr lang="en-IN" dirty="0" err="1"/>
              <a:t>color</a:t>
            </a:r>
            <a:r>
              <a:rPr lang="en-IN" dirty="0"/>
              <a:t>: blue; }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681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FCAA-D229-F1E3-1FE5-3008F26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F618-9F17-496A-E6AA-DE0A07D7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Selector: Selects all elements of a given type.</a:t>
            </a:r>
          </a:p>
          <a:p>
            <a:pPr marL="36900" indent="0" algn="ctr">
              <a:buNone/>
            </a:pPr>
            <a:r>
              <a:rPr lang="en-US" dirty="0"/>
              <a:t>p { color: blue; }</a:t>
            </a:r>
          </a:p>
          <a:p>
            <a:pPr marL="36900" indent="0" algn="ctr">
              <a:buNone/>
            </a:pPr>
            <a:endParaRPr lang="en-US" dirty="0"/>
          </a:p>
          <a:p>
            <a:r>
              <a:rPr lang="en-US" dirty="0"/>
              <a:t>ID Selector: Selects an element with a specific ID.</a:t>
            </a:r>
          </a:p>
          <a:p>
            <a:pPr marL="36900" indent="0" algn="ctr">
              <a:buNone/>
            </a:pPr>
            <a:r>
              <a:rPr lang="en-US" dirty="0"/>
              <a:t>#unique-element { color: red; }</a:t>
            </a:r>
          </a:p>
          <a:p>
            <a:pPr marL="36900" indent="0" algn="r">
              <a:buNone/>
            </a:pPr>
            <a:r>
              <a:rPr lang="en-US" dirty="0"/>
              <a:t>&lt;p </a:t>
            </a:r>
            <a:r>
              <a:rPr lang="en-US" dirty="0">
                <a:solidFill>
                  <a:srgbClr val="FF0000"/>
                </a:solidFill>
              </a:rPr>
              <a:t>id="unique-element"</a:t>
            </a:r>
            <a:r>
              <a:rPr lang="en-US" dirty="0"/>
              <a:t>&gt;This is a red paragraph.&lt;/p&gt;</a:t>
            </a:r>
          </a:p>
          <a:p>
            <a:r>
              <a:rPr lang="en-US" dirty="0"/>
              <a:t>Class Selector: Selects all elements with a specific class.</a:t>
            </a:r>
          </a:p>
          <a:p>
            <a:pPr marL="36900" indent="0" algn="ctr">
              <a:buNone/>
            </a:pPr>
            <a:r>
              <a:rPr lang="en-US" dirty="0"/>
              <a:t>.highlight { background-color: yellow; }</a:t>
            </a:r>
          </a:p>
          <a:p>
            <a:pPr marL="36900" indent="0" algn="r">
              <a:buNone/>
            </a:pPr>
            <a:r>
              <a:rPr lang="en-US" dirty="0"/>
              <a:t>&lt;p </a:t>
            </a:r>
            <a:r>
              <a:rPr lang="en-US" dirty="0">
                <a:solidFill>
                  <a:srgbClr val="FF0000"/>
                </a:solidFill>
              </a:rPr>
              <a:t>class="highlight"</a:t>
            </a:r>
            <a:r>
              <a:rPr lang="en-US" dirty="0"/>
              <a:t>&gt;This paragraph is highlighted.&lt;/p&gt;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7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5372-A3E5-68CE-FF97-689D9340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CSS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90A4-377F-5E6F-451B-EBE48E10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>
              <a:buNone/>
            </a:pPr>
            <a:r>
              <a:rPr lang="en-IN" b="1" dirty="0"/>
              <a:t>Text Controlling:</a:t>
            </a:r>
            <a:endParaRPr lang="en-IN" dirty="0"/>
          </a:p>
          <a:p>
            <a:r>
              <a:rPr lang="en-IN" dirty="0" err="1"/>
              <a:t>color</a:t>
            </a:r>
            <a:r>
              <a:rPr lang="en-IN" dirty="0"/>
              <a:t>: Sets the text </a:t>
            </a:r>
            <a:r>
              <a:rPr lang="en-IN" dirty="0" err="1"/>
              <a:t>color</a:t>
            </a:r>
            <a:r>
              <a:rPr lang="en-IN" dirty="0"/>
              <a:t>.			</a:t>
            </a:r>
            <a:r>
              <a:rPr lang="en-IN" dirty="0">
                <a:solidFill>
                  <a:srgbClr val="FF0000"/>
                </a:solidFill>
              </a:rPr>
              <a:t>p { 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: green; }</a:t>
            </a:r>
          </a:p>
          <a:p>
            <a:r>
              <a:rPr lang="en-IN" dirty="0"/>
              <a:t>font-size: Sets the text size.		</a:t>
            </a:r>
            <a:r>
              <a:rPr lang="en-IN" dirty="0">
                <a:solidFill>
                  <a:srgbClr val="FF0000"/>
                </a:solidFill>
              </a:rPr>
              <a:t>p { font-size: 20px; }</a:t>
            </a:r>
          </a:p>
          <a:p>
            <a:r>
              <a:rPr lang="en-IN" dirty="0"/>
              <a:t>text-align: Aligns the text.			</a:t>
            </a:r>
            <a:r>
              <a:rPr lang="en-IN" dirty="0">
                <a:solidFill>
                  <a:srgbClr val="FF0000"/>
                </a:solidFill>
              </a:rPr>
              <a:t>p { text-align: </a:t>
            </a:r>
            <a:r>
              <a:rPr lang="en-IN" dirty="0" err="1">
                <a:solidFill>
                  <a:srgbClr val="FF0000"/>
                </a:solidFill>
              </a:rPr>
              <a:t>center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pPr marL="36900" indent="0" algn="r">
              <a:buNone/>
            </a:pPr>
            <a:r>
              <a:rPr lang="en-IN" b="1" dirty="0"/>
              <a:t>Text Formatting</a:t>
            </a:r>
            <a:r>
              <a:rPr lang="en-IN" dirty="0"/>
              <a:t>:</a:t>
            </a:r>
          </a:p>
          <a:p>
            <a:r>
              <a:rPr lang="en-US" dirty="0"/>
              <a:t>font-weight: Sets the weight (boldness) of the text.			</a:t>
            </a:r>
          </a:p>
          <a:p>
            <a:pPr marL="36900" indent="0">
              <a:buNone/>
            </a:pPr>
            <a:r>
              <a:rPr lang="en-US" dirty="0"/>
              <a:t>									</a:t>
            </a:r>
            <a:r>
              <a:rPr lang="en-US" dirty="0">
                <a:solidFill>
                  <a:srgbClr val="FF0000"/>
                </a:solidFill>
              </a:rPr>
              <a:t>p { font-weight: bold; }</a:t>
            </a:r>
          </a:p>
          <a:p>
            <a:r>
              <a:rPr lang="en-US" dirty="0"/>
              <a:t>text-decoration: Adds decorations to the text (e.g., underline).</a:t>
            </a:r>
          </a:p>
          <a:p>
            <a:pPr marL="36900" indent="0">
              <a:buNone/>
            </a:pPr>
            <a:r>
              <a:rPr lang="en-US" dirty="0"/>
              <a:t>									</a:t>
            </a:r>
            <a:r>
              <a:rPr lang="en-US" dirty="0">
                <a:solidFill>
                  <a:srgbClr val="FF0000"/>
                </a:solidFill>
              </a:rPr>
              <a:t>p { text-decoration: underline; 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F3AD-4EA0-F4E7-F95C-86354FF4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3D27-8DFE-47CD-E63E-4C9DCE43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Padding</a:t>
            </a:r>
            <a:r>
              <a:rPr lang="en-US" dirty="0"/>
              <a:t>: Space between the content and the border.</a:t>
            </a:r>
          </a:p>
          <a:p>
            <a:pPr marL="36900" indent="0" algn="ctr">
              <a:buNone/>
            </a:pPr>
            <a:r>
              <a:rPr lang="en-US" dirty="0"/>
              <a:t>div { padding: 10px; }</a:t>
            </a:r>
          </a:p>
          <a:p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dirty="0"/>
              <a:t>: Space outside the border.</a:t>
            </a:r>
          </a:p>
          <a:p>
            <a:pPr marL="36900" indent="0" algn="ctr">
              <a:buNone/>
            </a:pPr>
            <a:r>
              <a:rPr lang="en-US" dirty="0"/>
              <a:t>div { margin: 15px; }</a:t>
            </a:r>
          </a:p>
          <a:p>
            <a:r>
              <a:rPr lang="en-US" dirty="0">
                <a:solidFill>
                  <a:srgbClr val="FF0000"/>
                </a:solidFill>
              </a:rPr>
              <a:t>Border</a:t>
            </a:r>
            <a:r>
              <a:rPr lang="en-US" dirty="0"/>
              <a:t>: Surrounds the padding (or content if no padding is applied).</a:t>
            </a:r>
          </a:p>
          <a:p>
            <a:pPr marL="36900" indent="0" algn="ctr">
              <a:buNone/>
            </a:pPr>
            <a:r>
              <a:rPr lang="en-US" dirty="0"/>
              <a:t>div { border: 2px solid black;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91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1258</TotalTime>
  <Words>1122</Words>
  <Application>Microsoft Office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Consolas</vt:lpstr>
      <vt:lpstr>Wingdings 2</vt:lpstr>
      <vt:lpstr>Slate</vt:lpstr>
      <vt:lpstr>Unit 3 Cascading Style Sheets</vt:lpstr>
      <vt:lpstr>PowerPoint Presentation</vt:lpstr>
      <vt:lpstr>PowerPoint Presentation</vt:lpstr>
      <vt:lpstr>1. Introduction to CSS</vt:lpstr>
      <vt:lpstr>2. Types of CSS</vt:lpstr>
      <vt:lpstr>3. CSS Rules</vt:lpstr>
      <vt:lpstr>4. CSS Selectors</vt:lpstr>
      <vt:lpstr>5. CSS Properties </vt:lpstr>
      <vt:lpstr>6. CSS Box Model</vt:lpstr>
      <vt:lpstr>7. Div and Span Tags</vt:lpstr>
      <vt:lpstr>PowerPoint Presentation</vt:lpstr>
      <vt:lpstr>8. Working with Background Images</vt:lpstr>
      <vt:lpstr>HTML Layout Elements</vt:lpstr>
      <vt:lpstr>HTML Layout Elements: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19</cp:revision>
  <dcterms:created xsi:type="dcterms:W3CDTF">2025-02-06T06:15:58Z</dcterms:created>
  <dcterms:modified xsi:type="dcterms:W3CDTF">2025-02-21T07:19:15Z</dcterms:modified>
</cp:coreProperties>
</file>