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349" r:id="rId13"/>
    <p:sldId id="313" r:id="rId14"/>
    <p:sldId id="337" r:id="rId15"/>
    <p:sldId id="338" r:id="rId16"/>
    <p:sldId id="314" r:id="rId17"/>
    <p:sldId id="341" r:id="rId18"/>
    <p:sldId id="328" r:id="rId19"/>
    <p:sldId id="346" r:id="rId20"/>
    <p:sldId id="316" r:id="rId21"/>
    <p:sldId id="318" r:id="rId22"/>
    <p:sldId id="319" r:id="rId23"/>
    <p:sldId id="320" r:id="rId24"/>
    <p:sldId id="321" r:id="rId25"/>
    <p:sldId id="336" r:id="rId26"/>
    <p:sldId id="315" r:id="rId27"/>
    <p:sldId id="300" r:id="rId28"/>
    <p:sldId id="310" r:id="rId29"/>
    <p:sldId id="322" r:id="rId30"/>
    <p:sldId id="323" r:id="rId31"/>
    <p:sldId id="325" r:id="rId32"/>
    <p:sldId id="342" r:id="rId33"/>
    <p:sldId id="343" r:id="rId34"/>
    <p:sldId id="347" r:id="rId35"/>
    <p:sldId id="34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48080-AF80-4352-AC1F-550B2019D577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F4C34-1B1A-440C-88BD-87032F9CC7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479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7A1C7-2870-4ED8-8474-BB544C135C7F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465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6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23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46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2928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739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8878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0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6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79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9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19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80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18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10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0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0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B31311-B634-46E8-B043-6A8616C00AD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ACE7CF-02ED-4F54-B807-0248E84A7E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6879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E1E-B748-9796-3462-1A65C929D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0F8FE-DBAC-140D-BD4D-390019088C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</a:t>
            </a:r>
            <a:r>
              <a:rPr lang="en-IN" dirty="0" err="1"/>
              <a:t>Amanpal</a:t>
            </a:r>
            <a:r>
              <a:rPr lang="en-IN" dirty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183793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7327-D186-4C83-0C66-B992F7E8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C1617-C28C-0538-24F8-F0405BD7B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dirty="0"/>
              <a:t>Notes on GET:</a:t>
            </a:r>
          </a:p>
          <a:p>
            <a:pPr marL="36900" indent="0">
              <a:buNone/>
            </a:pPr>
            <a:endParaRPr lang="en-US" sz="2400" dirty="0"/>
          </a:p>
          <a:p>
            <a:pPr marL="36900" indent="0">
              <a:buNone/>
            </a:pPr>
            <a:r>
              <a:rPr lang="en-US" sz="2400" dirty="0"/>
              <a:t>Appends the form data to the URL, in name/value pairs</a:t>
            </a:r>
          </a:p>
          <a:p>
            <a:pPr marL="36900" indent="0">
              <a:buNone/>
            </a:pPr>
            <a:r>
              <a:rPr lang="en-US" sz="2400" dirty="0"/>
              <a:t>NEVER use GET to send sensitive data! (the submitted form data is visible in the URL!)</a:t>
            </a:r>
          </a:p>
          <a:p>
            <a:pPr marL="36900" indent="0">
              <a:buNone/>
            </a:pPr>
            <a:r>
              <a:rPr lang="en-US" sz="2400" dirty="0"/>
              <a:t>The length of a URL is limited (2048 characters)</a:t>
            </a:r>
          </a:p>
          <a:p>
            <a:pPr marL="36900" indent="0">
              <a:buNone/>
            </a:pPr>
            <a:r>
              <a:rPr lang="en-US" sz="2400" dirty="0"/>
              <a:t>Useful for form submissions where a user wants to bookmark the result</a:t>
            </a:r>
          </a:p>
          <a:p>
            <a:pPr marL="36900" indent="0">
              <a:buNone/>
            </a:pPr>
            <a:r>
              <a:rPr lang="en-US" sz="2400" dirty="0"/>
              <a:t>GET is good for non-secure data, like query strings in Google</a:t>
            </a:r>
          </a:p>
        </p:txBody>
      </p:sp>
    </p:spTree>
    <p:extLst>
      <p:ext uri="{BB962C8B-B14F-4D97-AF65-F5344CB8AC3E}">
        <p14:creationId xmlns:p14="http://schemas.microsoft.com/office/powerpoint/2010/main" val="37345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215A8-E2CB-47E7-987B-C0132D61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54FF-1100-114F-EC47-018F25A1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800" dirty="0"/>
              <a:t>Notes on POST:</a:t>
            </a:r>
          </a:p>
          <a:p>
            <a:pPr marL="36900" indent="0">
              <a:buNone/>
            </a:pPr>
            <a:endParaRPr lang="en-US" sz="2800" dirty="0"/>
          </a:p>
          <a:p>
            <a:pPr marL="36900" indent="0">
              <a:buNone/>
            </a:pPr>
            <a:r>
              <a:rPr lang="en-US" sz="2800" dirty="0"/>
              <a:t>Appends the form data inside the body of the HTTP request (the submitted form data is not shown in the URL)</a:t>
            </a:r>
          </a:p>
          <a:p>
            <a:pPr marL="36900" indent="0">
              <a:buNone/>
            </a:pPr>
            <a:r>
              <a:rPr lang="en-US" sz="2800" dirty="0"/>
              <a:t>POST has no size limitations, and can be used to send large amounts of data.</a:t>
            </a:r>
          </a:p>
          <a:p>
            <a:pPr marL="36900" indent="0">
              <a:buNone/>
            </a:pPr>
            <a:r>
              <a:rPr lang="en-US" sz="2800" dirty="0"/>
              <a:t>Form submissions with POST cannot be bookmarked</a:t>
            </a:r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5637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7151-7C8E-CDCE-E990-477A03B2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</a:t>
            </a:r>
            <a:r>
              <a:rPr lang="en-US" dirty="0" err="1"/>
              <a:t>css</a:t>
            </a:r>
            <a:r>
              <a:rPr lang="en-US"/>
              <a:t> on all controls of forms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F3DCC-8006-854E-BA4B-CBA37850C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2741"/>
          </a:xfrm>
        </p:spPr>
        <p:txBody>
          <a:bodyPr numCol="2" spcCol="360000"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&lt;style&gt;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input{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width:15%;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padding: 12px;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margin: 8px;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border: 2px solid red;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border-radius: 4px;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border-top: 3px solid blue;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border-bottom: 3px solid red;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(217, 104, 104);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background-image: 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('');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background-position: 10px 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background-repeat: no-repeat;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-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webkit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-transition: width 1s ease-in-out;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transition: width 1s ease-in-out;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/*change this behaviour by using :focus selector*/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input[type=text]:focus {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width:30%;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border: 3px solid red;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background-</a:t>
            </a:r>
            <a:r>
              <a:rPr lang="en-IN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green;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>
              <a:lnSpc>
                <a:spcPct val="120000"/>
              </a:lnSpc>
              <a:buNone/>
            </a:pPr>
            <a:r>
              <a:rPr lang="en-IN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&lt;/style&gt;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6250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B112-7C73-B7B3-151E-6CBB9316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7067-C064-861F-8A88-CBBFB9D17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</a:pPr>
            <a:r>
              <a:rPr lang="en-US" dirty="0"/>
              <a:t>CSS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Flexible</a:t>
            </a:r>
            <a:r>
              <a:rPr lang="en-US" dirty="0"/>
              <a:t> Box Layout </a:t>
            </a:r>
          </a:p>
          <a:p>
            <a:pPr>
              <a:lnSpc>
                <a:spcPct val="300000"/>
              </a:lnSpc>
            </a:pPr>
            <a:r>
              <a:rPr lang="en-US" dirty="0"/>
              <a:t>CSS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Grid</a:t>
            </a:r>
            <a:r>
              <a:rPr lang="en-US" dirty="0"/>
              <a:t>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46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48F3-0426-29C7-4190-BAF15E3D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6237D-557B-ADF2-C3B2-06644E7E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Before the Flexible Box Layout module, there were four layout modes: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Block</a:t>
            </a:r>
            <a:r>
              <a:rPr lang="en-US" dirty="0"/>
              <a:t>, for sections in a webpage</a:t>
            </a:r>
          </a:p>
          <a:p>
            <a:r>
              <a:rPr lang="en-US" dirty="0">
                <a:solidFill>
                  <a:srgbClr val="FF0000"/>
                </a:solidFill>
              </a:rPr>
              <a:t>Inline</a:t>
            </a:r>
            <a:r>
              <a:rPr lang="en-US" dirty="0"/>
              <a:t>, for text</a:t>
            </a:r>
          </a:p>
          <a:p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, for two-dimensional table data</a:t>
            </a:r>
          </a:p>
          <a:p>
            <a:r>
              <a:rPr lang="en-US" dirty="0">
                <a:solidFill>
                  <a:srgbClr val="FF0000"/>
                </a:solidFill>
              </a:rPr>
              <a:t>Positioned</a:t>
            </a:r>
            <a:r>
              <a:rPr lang="en-US" dirty="0"/>
              <a:t>, for explicit position of an element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346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A1DC-85D0-D433-6FC9-587E130A4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 Flexbox Components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ECD9-31D6-987A-21E0-5F8EB72C3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Flex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Container</a:t>
            </a:r>
            <a:r>
              <a:rPr lang="en-US" b="1" dirty="0"/>
              <a:t> </a:t>
            </a:r>
            <a:r>
              <a:rPr lang="en-US" dirty="0"/>
              <a:t>- the parent (container) &lt;div&gt; element</a:t>
            </a:r>
          </a:p>
          <a:p>
            <a:pPr marL="36900" indent="0">
              <a:lnSpc>
                <a:spcPct val="200000"/>
              </a:lnSpc>
              <a:buNone/>
            </a:pPr>
            <a:r>
              <a:rPr lang="en-US" dirty="0"/>
              <a:t>Flex </a:t>
            </a:r>
            <a:r>
              <a:rPr lang="en-US" dirty="0">
                <a:solidFill>
                  <a:srgbClr val="FF0000"/>
                </a:solidFill>
              </a:rPr>
              <a:t>Items</a:t>
            </a:r>
            <a:r>
              <a:rPr lang="en-US" dirty="0"/>
              <a:t> - the items inside the container &lt;div&gt;</a:t>
            </a:r>
          </a:p>
          <a:p>
            <a:pPr marL="36900" indent="0">
              <a:lnSpc>
                <a:spcPct val="200000"/>
              </a:lnSpc>
              <a:buNone/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A Flexible Layout must have a parent element with the </a:t>
            </a:r>
            <a:r>
              <a:rPr lang="en-US" dirty="0">
                <a:solidFill>
                  <a:srgbClr val="FF0000"/>
                </a:solidFill>
              </a:rPr>
              <a:t>display property set to flex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r>
              <a:rPr lang="en-US" dirty="0"/>
              <a:t>Direct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elements(s) of the flexible container </a:t>
            </a:r>
            <a:r>
              <a:rPr lang="en-US" dirty="0">
                <a:solidFill>
                  <a:srgbClr val="FF0000"/>
                </a:solidFill>
              </a:rPr>
              <a:t>automatically becomes flexible items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610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EAFE-B3BA-7DE3-24C4-E96DBE61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Flexible Box Layout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9511-60E5-3BA8-3CC0-6890BD106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Box Layout module.</a:t>
            </a:r>
          </a:p>
          <a:p>
            <a:r>
              <a:rPr lang="en-US" dirty="0"/>
              <a:t>Arranging items in rows or columns.</a:t>
            </a:r>
          </a:p>
          <a:p>
            <a:r>
              <a:rPr lang="en-US" dirty="0"/>
              <a:t>Easier to design a flexible responsive layout structure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Consists of: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Flex Container</a:t>
            </a:r>
            <a:r>
              <a:rPr lang="en-US" b="1" dirty="0"/>
              <a:t> </a:t>
            </a:r>
            <a:r>
              <a:rPr lang="en-US" dirty="0"/>
              <a:t>- the parent (container) &lt;div&gt; element</a:t>
            </a:r>
          </a:p>
          <a:p>
            <a:r>
              <a:rPr lang="en-US" dirty="0">
                <a:solidFill>
                  <a:srgbClr val="00B0F0"/>
                </a:solidFill>
              </a:rPr>
              <a:t>Flex Items </a:t>
            </a:r>
            <a:r>
              <a:rPr lang="en-US" dirty="0"/>
              <a:t>- the items inside the container &lt;div&gt;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540EF-9304-D865-A7FA-1A180FC5646D}"/>
              </a:ext>
            </a:extLst>
          </p:cNvPr>
          <p:cNvSpPr txBox="1"/>
          <p:nvPr/>
        </p:nvSpPr>
        <p:spPr>
          <a:xfrm>
            <a:off x="5617882" y="5203347"/>
            <a:ext cx="6096000" cy="1279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class="flex-container"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u="sng" dirty="0">
                <a:solidFill>
                  <a:srgbClr val="FF0000"/>
                </a:solidFill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882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43EA-2CA3-205C-7D43-8DD21CAFA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</a:t>
            </a:r>
            <a:r>
              <a:rPr lang="en-US" sz="4000" b="1" dirty="0"/>
              <a:t>display: flex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754BF-F6E2-4907-0444-5D218F364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686280"/>
          </a:xfrm>
        </p:spPr>
        <p:txBody>
          <a:bodyPr>
            <a:normAutofit fontScale="92500" lnSpcReduction="1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600" b="1" u="sng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sz="2600" b="1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2600" b="1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600" b="1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margin-right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800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5CE392-27A3-5EF0-FE06-1227E1647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0" y="5479119"/>
            <a:ext cx="3189848" cy="1025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A755E-8BC7-2746-A5F8-FA06532B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600" y="567534"/>
            <a:ext cx="1938023" cy="20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68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A609-FA17-C9E3-E691-12EA51347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flex: margin property: CSS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D5BE-6E0F-8FFC-E220-98ED020E8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If the margin property has four values:</a:t>
            </a:r>
          </a:p>
          <a:p>
            <a:pPr marL="36900" indent="0">
              <a:buNone/>
            </a:pPr>
            <a:r>
              <a:rPr lang="en-US" dirty="0">
                <a:solidFill>
                  <a:srgbClr val="FF0000"/>
                </a:solidFill>
              </a:rPr>
              <a:t>margin: 10px 5px 15px 20px;</a:t>
            </a: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 margin is 10px</a:t>
            </a:r>
          </a:p>
          <a:p>
            <a:r>
              <a:rPr lang="en-US" dirty="0">
                <a:solidFill>
                  <a:srgbClr val="FF0000"/>
                </a:solidFill>
              </a:rPr>
              <a:t>right</a:t>
            </a:r>
            <a:r>
              <a:rPr lang="en-US" dirty="0"/>
              <a:t> margin is 5px</a:t>
            </a:r>
          </a:p>
          <a:p>
            <a:r>
              <a:rPr lang="en-US" dirty="0">
                <a:solidFill>
                  <a:srgbClr val="FF0000"/>
                </a:solidFill>
              </a:rPr>
              <a:t>bottom</a:t>
            </a:r>
            <a:r>
              <a:rPr lang="en-US" dirty="0"/>
              <a:t> margin is 15px</a:t>
            </a:r>
          </a:p>
          <a:p>
            <a:r>
              <a:rPr lang="en-US" dirty="0">
                <a:solidFill>
                  <a:srgbClr val="FF0000"/>
                </a:solidFill>
              </a:rPr>
              <a:t>left</a:t>
            </a:r>
            <a:r>
              <a:rPr lang="en-US" dirty="0"/>
              <a:t> margin is 20px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1C17C3-A263-AFF7-BF39-324367A819A7}"/>
              </a:ext>
            </a:extLst>
          </p:cNvPr>
          <p:cNvSpPr txBox="1"/>
          <p:nvPr/>
        </p:nvSpPr>
        <p:spPr>
          <a:xfrm>
            <a:off x="5593976" y="3259571"/>
            <a:ext cx="609600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33px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	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F7B-CDDD-91B1-5E12-6C2C96E7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67D03-278A-93A4-5991-932419A93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012" y="1732449"/>
            <a:ext cx="11648141" cy="4686280"/>
          </a:xfrm>
        </p:spPr>
        <p:txBody>
          <a:bodyPr>
            <a:normAutofit/>
          </a:bodyPr>
          <a:lstStyle/>
          <a:p>
            <a:r>
              <a:rPr lang="en-US" dirty="0"/>
              <a:t>flex-grow Property: 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		specifies how much a flex item will grow relative to the rest of the flex items.</a:t>
            </a:r>
          </a:p>
          <a:p>
            <a:r>
              <a:rPr lang="en-US" dirty="0"/>
              <a:t>flex-shrink Property: 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		specifies how much a flex item will shrink relative to the rest of the flex items</a:t>
            </a:r>
          </a:p>
          <a:p>
            <a:r>
              <a:rPr lang="en-US" dirty="0"/>
              <a:t>flex-basis: 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		The length of the item. </a:t>
            </a:r>
          </a:p>
          <a:p>
            <a:pPr marL="36900" indent="0">
              <a:buNone/>
            </a:pPr>
            <a:r>
              <a:rPr lang="en-US" dirty="0"/>
              <a:t>		Legal values: "auto", "inherit", or a number followed by "%", "</a:t>
            </a:r>
            <a:r>
              <a:rPr lang="en-US" dirty="0" err="1"/>
              <a:t>px</a:t>
            </a:r>
            <a:r>
              <a:rPr lang="en-US" dirty="0"/>
              <a:t>", "</a:t>
            </a:r>
            <a:r>
              <a:rPr lang="en-US" dirty="0" err="1"/>
              <a:t>em</a:t>
            </a:r>
            <a:r>
              <a:rPr lang="en-US" dirty="0"/>
              <a:t>" or any other length unit.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19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2E33-E61F-1711-2AF3-60EA11CB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0E7-3AA7-4176-FAAF-0FAFD5B7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Tables : </a:t>
            </a:r>
            <a:r>
              <a:rPr lang="en-US" dirty="0" err="1"/>
              <a:t>Colspan</a:t>
            </a:r>
            <a:r>
              <a:rPr lang="en-US" dirty="0"/>
              <a:t> and </a:t>
            </a:r>
            <a:r>
              <a:rPr lang="en-US" dirty="0" err="1"/>
              <a:t>Rowspan</a:t>
            </a:r>
            <a:r>
              <a:rPr lang="en-US" dirty="0"/>
              <a:t>, applying </a:t>
            </a:r>
            <a:r>
              <a:rPr lang="en-US" dirty="0" err="1"/>
              <a:t>css</a:t>
            </a:r>
            <a:r>
              <a:rPr lang="en-US" dirty="0"/>
              <a:t> on tables, creating </a:t>
            </a:r>
            <a:r>
              <a:rPr lang="en-US" dirty="0" err="1"/>
              <a:t>hoverable</a:t>
            </a:r>
            <a:r>
              <a:rPr lang="en-US" dirty="0"/>
              <a:t> tables </a:t>
            </a:r>
          </a:p>
          <a:p>
            <a:r>
              <a:rPr lang="en-US" dirty="0"/>
              <a:t>Working with Forms : action attribute, get and post methods, Form Elements and Controls Like Text Inputs, </a:t>
            </a:r>
            <a:r>
              <a:rPr lang="en-US" dirty="0" err="1"/>
              <a:t>TextArea</a:t>
            </a:r>
            <a:r>
              <a:rPr lang="en-US" dirty="0"/>
              <a:t>, Buttons, </a:t>
            </a:r>
            <a:r>
              <a:rPr lang="en-US" dirty="0" err="1"/>
              <a:t>CheckBoxes</a:t>
            </a:r>
            <a:r>
              <a:rPr lang="en-US" dirty="0"/>
              <a:t>, Dropdown Boxes, Radio Buttons, Select and File Select, applying </a:t>
            </a:r>
            <a:r>
              <a:rPr lang="en-US" dirty="0" err="1"/>
              <a:t>css</a:t>
            </a:r>
            <a:r>
              <a:rPr lang="en-US" dirty="0"/>
              <a:t> on all controls of forms </a:t>
            </a:r>
          </a:p>
          <a:p>
            <a:r>
              <a:rPr lang="en-US" dirty="0"/>
              <a:t>CSS Grids and Webpage Layouts : Grid introduction, Grid container, Grid Item, Creating different layouts for webpage.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414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6B68-2AED-3756-0E63-13F61785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CSS Flex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4BA7-6B85-945C-9C3A-0D205142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dirty="0"/>
              <a:t>The CSS properties we use for the flex container are: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flex-direction</a:t>
            </a:r>
            <a:r>
              <a:rPr lang="en-US" dirty="0"/>
              <a:t>: specifies the display-direction of flex items in the flex container.</a:t>
            </a:r>
          </a:p>
          <a:p>
            <a:pPr marL="36900" indent="0">
              <a:buNone/>
            </a:pPr>
            <a:r>
              <a:rPr lang="en-US" dirty="0"/>
              <a:t>                            [</a:t>
            </a:r>
            <a:r>
              <a:rPr lang="en-US" dirty="0">
                <a:solidFill>
                  <a:srgbClr val="92D050"/>
                </a:solidFill>
              </a:rPr>
              <a:t>row, column, row-reverse, column-reverse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B0F0"/>
                </a:solidFill>
              </a:rPr>
              <a:t>flex-wrap</a:t>
            </a:r>
            <a:r>
              <a:rPr lang="en-US" dirty="0"/>
              <a:t>: specifies whether the flex items should wrap or not. </a:t>
            </a:r>
          </a:p>
          <a:p>
            <a:pPr marL="36900" indent="0">
              <a:buNone/>
            </a:pPr>
            <a:r>
              <a:rPr lang="en-US" dirty="0"/>
              <a:t>                      [</a:t>
            </a:r>
            <a:r>
              <a:rPr lang="en-US" dirty="0" err="1">
                <a:solidFill>
                  <a:srgbClr val="92D050"/>
                </a:solidFill>
              </a:rPr>
              <a:t>nowrap</a:t>
            </a:r>
            <a:r>
              <a:rPr lang="en-US" dirty="0">
                <a:solidFill>
                  <a:srgbClr val="92D050"/>
                </a:solidFill>
              </a:rPr>
              <a:t>, wrap, wrap-reverse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B0F0"/>
                </a:solidFill>
              </a:rPr>
              <a:t>justify-content</a:t>
            </a:r>
            <a:r>
              <a:rPr lang="en-US" dirty="0"/>
              <a:t>: used to align the flex items.</a:t>
            </a:r>
          </a:p>
          <a:p>
            <a:pPr marL="36900" indent="0">
              <a:buNone/>
            </a:pPr>
            <a:r>
              <a:rPr lang="en-US" dirty="0"/>
              <a:t>                              [</a:t>
            </a:r>
            <a:r>
              <a:rPr lang="en-US" dirty="0">
                <a:solidFill>
                  <a:srgbClr val="92D050"/>
                </a:solidFill>
              </a:rPr>
              <a:t>center, flex-start, flex-end, space-around, space-between, space-evenly</a:t>
            </a:r>
            <a:r>
              <a:rPr lang="en-US" dirty="0"/>
              <a:t>]</a:t>
            </a:r>
          </a:p>
          <a:p>
            <a:r>
              <a:rPr lang="en-US" dirty="0">
                <a:solidFill>
                  <a:srgbClr val="00B0F0"/>
                </a:solidFill>
              </a:rPr>
              <a:t>align-items</a:t>
            </a:r>
            <a:r>
              <a:rPr lang="en-US" dirty="0"/>
              <a:t>: align the flex items (vertically).</a:t>
            </a:r>
          </a:p>
          <a:p>
            <a:pPr marL="36900" indent="0">
              <a:buNone/>
            </a:pPr>
            <a:r>
              <a:rPr lang="en-US" dirty="0"/>
              <a:t>                        [</a:t>
            </a:r>
            <a:r>
              <a:rPr lang="en-US" dirty="0">
                <a:solidFill>
                  <a:srgbClr val="92D050"/>
                </a:solidFill>
              </a:rPr>
              <a:t>center, flex-start, flex-end, stretch, baseline, normal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59412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E0CE-FE72-1A3D-97FF-FD4F9B68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CSS Flex Items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EC373-2A54-F0CA-A320-97B9E30D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/>
              <a:t>Properties we use for flex items are: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order</a:t>
            </a:r>
            <a:r>
              <a:rPr lang="en-US" dirty="0"/>
              <a:t>:  specifies the order of the flex items.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flex-grow</a:t>
            </a:r>
            <a:r>
              <a:rPr lang="en-US" dirty="0"/>
              <a:t>: specifies how much a flex item will grow relative to the rest of the flex items.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flex-shrink</a:t>
            </a:r>
            <a:r>
              <a:rPr lang="en-US" dirty="0"/>
              <a:t>: specifies how much a flex item will shrink relative to the rest of the flex items.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flex-basis</a:t>
            </a:r>
            <a:r>
              <a:rPr lang="en-US" dirty="0"/>
              <a:t>: specifies the initial length of a flex item.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align-self</a:t>
            </a:r>
            <a:r>
              <a:rPr lang="en-US" dirty="0"/>
              <a:t>: specifies the alignment for the selected item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13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08B6-545A-2D86-6829-AC9E2D7FA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269923" cy="970450"/>
          </a:xfrm>
        </p:spPr>
        <p:txBody>
          <a:bodyPr/>
          <a:lstStyle/>
          <a:p>
            <a:r>
              <a:rPr lang="en-IN" dirty="0"/>
              <a:t>Flex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8C6E9-370B-8DE5-E3D9-22462562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55437"/>
          </a:xfrm>
        </p:spPr>
        <p:txBody>
          <a:bodyPr>
            <a:normAutofit lnSpcReduction="1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  </a:t>
            </a:r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display: flex;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flex-container</a:t>
            </a:r>
            <a:r>
              <a:rPr lang="en-IN" b="1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1" i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#df4a4a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Flex Items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1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flex-container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30F81-1902-6602-4618-CFF7D52FC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545" y="321235"/>
            <a:ext cx="3488094" cy="16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8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0DFB-AC4F-A748-DFC8-E1DEC2A9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with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82760-7C58-8D3B-A3B3-F53E75A99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443380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flex-direction: row-reverse;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#df4a4a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Flex Items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style="flex-grow: 3"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style="flex-grow: 2"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style="flex-grow: 1"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936ED-0805-F6B9-6CD1-F5B42B16F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969" y="3858916"/>
            <a:ext cx="4298236" cy="22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09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1810-A5AD-CF87-97CE-5AF44D6B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84629"/>
            <a:ext cx="6617210" cy="970450"/>
          </a:xfrm>
        </p:spPr>
        <p:txBody>
          <a:bodyPr/>
          <a:lstStyle/>
          <a:p>
            <a:r>
              <a:rPr lang="en-IN" dirty="0"/>
              <a:t>Responsive 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8AAE6-F36A-25C0-A293-A1AA6B7A8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8229"/>
            <a:ext cx="11292114" cy="5297714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&gt; *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Responsive layout - makes a one column-layout 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@media (max-width: 800px) { .flex-container { flex-direction: column; }	}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Responsive Flexbox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"flex-container"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30ABA-28A6-553D-076B-075576E3706B}"/>
              </a:ext>
            </a:extLst>
          </p:cNvPr>
          <p:cNvSpPr txBox="1"/>
          <p:nvPr/>
        </p:nvSpPr>
        <p:spPr>
          <a:xfrm>
            <a:off x="4800813" y="6036585"/>
            <a:ext cx="4296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@media: media query and it's essential for responsive web design.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96844-C9E5-5BB4-52AD-B7ABCFFF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021" y="235444"/>
            <a:ext cx="4128662" cy="1012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E79A2F-64FF-6657-A70C-7C9AB9302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001" y="4399651"/>
            <a:ext cx="2717999" cy="24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451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60B6-EDC4-8A85-56D9-625AF4E5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709AA-FD9F-83EF-A718-351FEE49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flex container is a layout component that groups and aligns elements on a web page. </a:t>
            </a:r>
          </a:p>
          <a:p>
            <a:r>
              <a:rPr lang="en-US" dirty="0"/>
              <a:t>It's a part of CSS Flexbox, which is a flexible box layout system. 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Creating a flex container </a:t>
            </a:r>
          </a:p>
          <a:p>
            <a:r>
              <a:rPr lang="en-US" dirty="0"/>
              <a:t>Set the display property of the area to flex</a:t>
            </a:r>
          </a:p>
          <a:p>
            <a:r>
              <a:rPr lang="en-US" dirty="0"/>
              <a:t>The children of the container will become flex items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46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1FD0-B2BA-9252-D4B0-5ECD9CF7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0AF4A-CE41-DE10-B39A-21826B0A3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5159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body {	  display: flex;	justify-content: center;	  align-items: center;	}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US" dirty="0">
                <a:solidFill>
                  <a:srgbClr val="FF0000"/>
                </a:solidFill>
              </a:rPr>
              <a:t>display: flex </a:t>
            </a:r>
            <a:r>
              <a:rPr lang="en-US" dirty="0"/>
              <a:t>turns the body into a flex container.</a:t>
            </a:r>
          </a:p>
          <a:p>
            <a:r>
              <a:rPr lang="en-US" dirty="0">
                <a:solidFill>
                  <a:srgbClr val="FF0000"/>
                </a:solidFill>
              </a:rPr>
              <a:t>justify-content: </a:t>
            </a:r>
            <a:r>
              <a:rPr lang="en-US" dirty="0"/>
              <a:t>center horizontally centers the content.</a:t>
            </a:r>
          </a:p>
          <a:p>
            <a:r>
              <a:rPr lang="en-US" dirty="0">
                <a:solidFill>
                  <a:srgbClr val="FF0000"/>
                </a:solidFill>
              </a:rPr>
              <a:t>align-items</a:t>
            </a:r>
            <a:r>
              <a:rPr lang="en-US" dirty="0"/>
              <a:t>: center vertically centers the content.</a:t>
            </a:r>
          </a:p>
          <a:p>
            <a:endParaRPr lang="en-US" dirty="0"/>
          </a:p>
          <a:p>
            <a:pPr marL="36900" indent="0" algn="ctr">
              <a:buNone/>
            </a:pPr>
            <a:r>
              <a:rPr lang="en-US" dirty="0"/>
              <a:t>This makes the section appear perfectly centered both vertically and horizontally.</a:t>
            </a:r>
          </a:p>
          <a:p>
            <a:r>
              <a:rPr lang="en-US" dirty="0"/>
              <a:t>With flex →      The browser treats the body like a box where you control alignment.</a:t>
            </a:r>
          </a:p>
          <a:p>
            <a:r>
              <a:rPr lang="en-US" dirty="0"/>
              <a:t>Without flex → The browser treats the page like a document, </a:t>
            </a:r>
          </a:p>
          <a:p>
            <a:pPr marL="36900" indent="0">
              <a:buNone/>
            </a:pPr>
            <a:r>
              <a:rPr lang="en-US" dirty="0"/>
              <a:t>                                flowing from top-left like a Word document.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20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8504-7E26-A0E3-F0D0-EDD654F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 1: Build a Simple Webpage Section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8D541-FBCD-9F1C-0BAE-65176999E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37805" cy="45159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</a:t>
            </a:r>
            <a:r>
              <a:rPr lang="en-US" dirty="0"/>
              <a:t>: Create a structured webpage section using HTML and 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HTML to create a section with a heading, a paragraph, and a button.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Style the section using CSS to: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Center-align the content.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Add padding, a border, and a background color.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browser’s developer tools to preview and refine the section in real-time.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8B29B-EC8E-54B7-1B4C-42B8DD97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333" y="2224314"/>
            <a:ext cx="5389394" cy="2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EFAEE-71C2-8DD5-9E7A-00E7F747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45143"/>
            <a:ext cx="5329281" cy="970450"/>
          </a:xfrm>
        </p:spPr>
        <p:txBody>
          <a:bodyPr/>
          <a:lstStyle/>
          <a:p>
            <a:r>
              <a:rPr lang="en-IN" dirty="0"/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1A1F3-98DE-E0EE-D991-BC63F28AEA81}"/>
              </a:ext>
            </a:extLst>
          </p:cNvPr>
          <p:cNvSpPr txBox="1"/>
          <p:nvPr/>
        </p:nvSpPr>
        <p:spPr>
          <a:xfrm>
            <a:off x="6734628" y="307202"/>
            <a:ext cx="6110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&lt;div&gt; is generic and non-semantic, while &lt;section&gt; is semantic and defines a section of a document.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FD55B-2817-64B5-3396-D70769B48249}"/>
              </a:ext>
            </a:extLst>
          </p:cNvPr>
          <p:cNvSpPr txBox="1"/>
          <p:nvPr/>
        </p:nvSpPr>
        <p:spPr>
          <a:xfrm>
            <a:off x="7910285" y="2270888"/>
            <a:ext cx="4176485" cy="305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"content-section"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Welcome!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a simple, styled section using HTML and CSS.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0A08C3E-ED84-9D1F-4E1C-21DC1FE99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115593"/>
            <a:ext cx="7561942" cy="5435205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#f0f4f8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Arial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#f3cbcb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54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41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236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#4a90e2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#4a90e2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15px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     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.content-section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button:hover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#35b869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    }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32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1017-F4C2-B286-547B-AE94EA44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Grid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D70F-1BDB-876A-23F7-E379C138B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Offers a grid-based layout system, with rows and columns.</a:t>
            </a:r>
          </a:p>
          <a:p>
            <a:r>
              <a:rPr lang="en-US" dirty="0"/>
              <a:t>Easier to design a responsive layout structure</a:t>
            </a:r>
          </a:p>
          <a:p>
            <a:endParaRPr lang="en-US" dirty="0"/>
          </a:p>
          <a:p>
            <a:pPr marL="36900" indent="0" algn="ctr">
              <a:buNone/>
            </a:pPr>
            <a:r>
              <a:rPr lang="en-US" b="1" u="sng" dirty="0"/>
              <a:t>Grid vs. Flexbox</a:t>
            </a:r>
          </a:p>
          <a:p>
            <a:r>
              <a:rPr lang="en-US" dirty="0"/>
              <a:t>The CSS </a:t>
            </a:r>
            <a:r>
              <a:rPr lang="en-US" dirty="0">
                <a:solidFill>
                  <a:srgbClr val="FF0000"/>
                </a:solidFill>
              </a:rPr>
              <a:t>Grid</a:t>
            </a:r>
            <a:r>
              <a:rPr lang="en-US" dirty="0"/>
              <a:t> Layout should be used for two-dimensional layout, with </a:t>
            </a:r>
            <a:r>
              <a:rPr lang="en-US" dirty="0">
                <a:solidFill>
                  <a:srgbClr val="FF0000"/>
                </a:solidFill>
              </a:rPr>
              <a:t>rows AND columns.</a:t>
            </a:r>
          </a:p>
          <a:p>
            <a:r>
              <a:rPr lang="en-US" dirty="0"/>
              <a:t>The CSS </a:t>
            </a:r>
            <a:r>
              <a:rPr lang="en-US" dirty="0">
                <a:solidFill>
                  <a:srgbClr val="FF0000"/>
                </a:solidFill>
              </a:rPr>
              <a:t>Flexbox</a:t>
            </a:r>
            <a:r>
              <a:rPr lang="en-US" dirty="0"/>
              <a:t> Layout should be used for one-dimensional layout, with </a:t>
            </a:r>
            <a:r>
              <a:rPr lang="en-US" dirty="0">
                <a:solidFill>
                  <a:srgbClr val="FF0000"/>
                </a:solidFill>
              </a:rPr>
              <a:t>rows OR columns.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323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9F7-9FBC-8216-A843-4448CECD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 effect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[table]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52B51-DABA-2B2D-A8CD-4A0D5353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1732449"/>
            <a:ext cx="10736615" cy="491612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separate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#f4f4f4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Hover effect 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#ebb9b9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D75E3-0517-8604-A827-9B2CEE49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830" y="1903742"/>
            <a:ext cx="3226763" cy="22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57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069-C6B7-D7D0-9D1D-D7E28126F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007" y="290286"/>
            <a:ext cx="6986685" cy="970450"/>
          </a:xfrm>
        </p:spPr>
        <p:txBody>
          <a:bodyPr/>
          <a:lstStyle/>
          <a:p>
            <a:r>
              <a:rPr lang="en-IN" dirty="0"/>
              <a:t>CSS Grid layout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5FE25-2D0C-0B31-EB65-48E49736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94" y="1260737"/>
            <a:ext cx="11762300" cy="5306978"/>
          </a:xfrm>
        </p:spPr>
        <p:txBody>
          <a:bodyPr>
            <a:normAutofit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display: 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.container &gt; div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807A2-50CA-1610-52AD-12E8B43EF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33" y="273411"/>
            <a:ext cx="3987325" cy="140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94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99E8-D27A-FFA2-DC84-9E48A7B3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157A-FC77-EBB2-A721-733D43D4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6986685" cy="970450"/>
          </a:xfrm>
        </p:spPr>
        <p:txBody>
          <a:bodyPr/>
          <a:lstStyle/>
          <a:p>
            <a:r>
              <a:rPr lang="en-IN" dirty="0"/>
              <a:t>CSS Grid layout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CC988-4FD5-5927-4420-B898C349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95" y="1681649"/>
            <a:ext cx="11798158" cy="488606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display: grid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grid-template-columns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dodgerblue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#f1f1f1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}</a:t>
            </a:r>
          </a:p>
          <a:p>
            <a:pPr marL="36900" indent="0">
              <a:buNone/>
            </a:pPr>
            <a:r>
              <a:rPr lang="en-US" b="0" u="sng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.xx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grid-column-start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grid-column-end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b="0" u="sng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Grid Layout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u="sng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2668C-C0E7-77FF-3097-99077571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4914" y="428109"/>
            <a:ext cx="3737167" cy="16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3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ECFD-E0A4-79F6-7612-697582196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6" y="200575"/>
            <a:ext cx="7764040" cy="970450"/>
          </a:xfrm>
        </p:spPr>
        <p:txBody>
          <a:bodyPr/>
          <a:lstStyle/>
          <a:p>
            <a:r>
              <a:rPr lang="en-IN" dirty="0"/>
              <a:t>HTML Layout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509D7-7DCB-D30A-4916-560014D2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IN" dirty="0"/>
              <a:t>HTML Layout Techniques</a:t>
            </a:r>
          </a:p>
          <a:p>
            <a:r>
              <a:rPr lang="en-US" dirty="0"/>
              <a:t>HTML tables (Try not to use)</a:t>
            </a:r>
          </a:p>
          <a:p>
            <a:r>
              <a:rPr lang="en-US" dirty="0"/>
              <a:t>CSS float property</a:t>
            </a:r>
          </a:p>
          <a:p>
            <a:r>
              <a:rPr lang="en-US" dirty="0"/>
              <a:t>CSS framework</a:t>
            </a:r>
          </a:p>
          <a:p>
            <a:r>
              <a:rPr lang="en-US" dirty="0"/>
              <a:t>CSS flexbox</a:t>
            </a:r>
          </a:p>
          <a:p>
            <a:r>
              <a:rPr lang="en-US" dirty="0"/>
              <a:t>Layout using div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FDABC-8198-6CD1-222B-F4400B68D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311" y="1732449"/>
            <a:ext cx="3572806" cy="420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27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A9C3-F403-F4BF-9681-33C975F9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Layout Elements: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8995F-6D73-6D3B-920B-A49359E74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531146" cy="484764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 </a:t>
            </a: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aqua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1em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217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azure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 </a:t>
            </a:r>
            <a:r>
              <a:rPr lang="en-IN" b="0" u="sng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u="sng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100vh</a:t>
            </a:r>
            <a:r>
              <a:rPr lang="en-IN" b="0" u="sng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    }  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burlywood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  }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darkgoldenrod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20%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0C4EA-F5B7-2FF5-A997-0144A53B2DD9}"/>
              </a:ext>
            </a:extLst>
          </p:cNvPr>
          <p:cNvSpPr txBox="1"/>
          <p:nvPr/>
        </p:nvSpPr>
        <p:spPr>
          <a:xfrm>
            <a:off x="6956612" y="5879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height: 100vh =&gt; 100% of the viewport height. </a:t>
            </a:r>
          </a:p>
        </p:txBody>
      </p:sp>
    </p:spTree>
    <p:extLst>
      <p:ext uri="{BB962C8B-B14F-4D97-AF65-F5344CB8AC3E}">
        <p14:creationId xmlns:p14="http://schemas.microsoft.com/office/powerpoint/2010/main" val="36902172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E4D5-B26D-A900-E9A4-B47E33D4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A5FA9-0424-8A44-E23A-1CA3EFBC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website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Contact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section 1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section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aside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48994-7882-30B1-ECA3-6991FE22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064" y="2976282"/>
            <a:ext cx="4997272" cy="339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8877-1B45-0F1F-E86C-48765B8C2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684F4-A3C5-204E-3D30-F77F57D1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1DE56F-8443-FBCE-1BB6-58B5FCB52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43" y="42798"/>
            <a:ext cx="10054466" cy="682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856-D30A-CC46-E621-58147300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 [table]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59B36-D6B1-D356-426D-96E18895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50518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#f4f4f4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Hover effect 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#ebb9b9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D99F3-AAE7-5AC9-22DE-B25A8F840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646" y="4344988"/>
            <a:ext cx="3267354" cy="2513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7E95AE-D2BA-5E33-6ECC-72A556851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085" y="1732449"/>
            <a:ext cx="3404915" cy="2350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0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5EAD-C1BA-DDE4-15B1-49A8CF3A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creating</a:t>
            </a:r>
            <a:r>
              <a:rPr lang="en-US" dirty="0"/>
              <a:t> </a:t>
            </a:r>
            <a:r>
              <a:rPr lang="en-US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hover [tables]</a:t>
            </a:r>
            <a:endParaRPr lang="en-IN" dirty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5150-6566-6F85-1C06-0D81EBC96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768640"/>
          </a:xfrm>
        </p:spPr>
        <p:txBody>
          <a:bodyPr>
            <a:normAutofit fontScale="85000" lnSpcReduction="20000"/>
          </a:bodyPr>
          <a:lstStyle/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#f4f4f4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Hover effect 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#ebb9b9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47B63-F15E-A21A-3DA1-2987397C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044" y="1936109"/>
            <a:ext cx="2578589" cy="176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1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2266-2A2C-B8E9-6609-0A2F7232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A8C48-244C-80C7-936A-EF45BEBF4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169" y="1732449"/>
            <a:ext cx="10984388" cy="50282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border-collapse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collapse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#ddd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#f4f4f4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Alternate Effect  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tr:nth-child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(odd)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tr:nth-child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(even)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182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186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Hover effect */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tr:hover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#ebb9b9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Country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USA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Canada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398BA-4745-2FB1-2C92-628713B07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045" y="2017619"/>
            <a:ext cx="3460955" cy="221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9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89E1-B14F-1E2C-E93D-91E42233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4EA3-A9CC-343D-51D7-B97EA0FE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56" y="1732449"/>
            <a:ext cx="10977101" cy="490501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OptionA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OptionA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Option 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OptionB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OptionB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Option 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"Check1"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 1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"Check1"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"Check1"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Check 2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btnOK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r>
              <a:rPr lang="en-IN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"image"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"1.jpg"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ct val="12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1005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89D5-7059-3F47-AC7C-4B978E7C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C595-D733-2F18-DF07-2CD3AAB72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"datetime-local"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Email :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6900" indent="0">
              <a:lnSpc>
                <a:spcPts val="1425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"username@pst.com"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".+@pst.com"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Month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Number: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range :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662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D679-C0C4-EC3D-5DCA-34A9403A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73BF-F549-61F1-18CA-755AF569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search : </a:t>
            </a:r>
          </a:p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"search"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gsearch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gsearch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Tel:</a:t>
            </a:r>
          </a:p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"phone"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"[+][0-9]{2}-[0-9]{3}"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week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"week"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70926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576</TotalTime>
  <Words>3642</Words>
  <Application>Microsoft Office PowerPoint</Application>
  <PresentationFormat>Widescreen</PresentationFormat>
  <Paragraphs>350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Calisto MT</vt:lpstr>
      <vt:lpstr>Consolas</vt:lpstr>
      <vt:lpstr>Wingdings 2</vt:lpstr>
      <vt:lpstr>Slate</vt:lpstr>
      <vt:lpstr>Unit 4</vt:lpstr>
      <vt:lpstr>Content</vt:lpstr>
      <vt:lpstr>Hover effect [table]</vt:lpstr>
      <vt:lpstr>border-collapse [table]</vt:lpstr>
      <vt:lpstr>creating hover [tables]</vt:lpstr>
      <vt:lpstr>PowerPoint Presentation</vt:lpstr>
      <vt:lpstr>form</vt:lpstr>
      <vt:lpstr>PowerPoint Presentation</vt:lpstr>
      <vt:lpstr>PowerPoint Presentation</vt:lpstr>
      <vt:lpstr>PowerPoint Presentation</vt:lpstr>
      <vt:lpstr>PowerPoint Presentation</vt:lpstr>
      <vt:lpstr>applying css on all controls of forms</vt:lpstr>
      <vt:lpstr>CSS Layout</vt:lpstr>
      <vt:lpstr>PowerPoint Presentation</vt:lpstr>
      <vt:lpstr>CSS Flexbox Components </vt:lpstr>
      <vt:lpstr>CSS Flexible Box Layout </vt:lpstr>
      <vt:lpstr>Example of display: flex</vt:lpstr>
      <vt:lpstr>flex: margin property: CSS</vt:lpstr>
      <vt:lpstr>PowerPoint Presentation</vt:lpstr>
      <vt:lpstr>The CSS Flex Container</vt:lpstr>
      <vt:lpstr>The CSS Flex Items </vt:lpstr>
      <vt:lpstr>Flex example</vt:lpstr>
      <vt:lpstr>flex with attributes</vt:lpstr>
      <vt:lpstr>Responsive Flexbox</vt:lpstr>
      <vt:lpstr>flex container</vt:lpstr>
      <vt:lpstr>PowerPoint Presentation</vt:lpstr>
      <vt:lpstr>Problem 1: Build a Simple Webpage Section</vt:lpstr>
      <vt:lpstr>Solution</vt:lpstr>
      <vt:lpstr>CSS Grid Layout</vt:lpstr>
      <vt:lpstr>CSS Grid layout example</vt:lpstr>
      <vt:lpstr>CSS Grid layout example 2</vt:lpstr>
      <vt:lpstr>HTML Layout Elements</vt:lpstr>
      <vt:lpstr>HTML Layout Elements: example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18</cp:revision>
  <dcterms:created xsi:type="dcterms:W3CDTF">2025-03-07T06:49:12Z</dcterms:created>
  <dcterms:modified xsi:type="dcterms:W3CDTF">2025-03-21T11:13:17Z</dcterms:modified>
</cp:coreProperties>
</file>