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8" r:id="rId5"/>
    <p:sldId id="259" r:id="rId6"/>
    <p:sldId id="261" r:id="rId7"/>
    <p:sldId id="269" r:id="rId8"/>
    <p:sldId id="297" r:id="rId9"/>
    <p:sldId id="262" r:id="rId10"/>
    <p:sldId id="260" r:id="rId11"/>
    <p:sldId id="270" r:id="rId12"/>
    <p:sldId id="271" r:id="rId13"/>
    <p:sldId id="263" r:id="rId14"/>
    <p:sldId id="264" r:id="rId15"/>
    <p:sldId id="265" r:id="rId16"/>
    <p:sldId id="266" r:id="rId17"/>
    <p:sldId id="267" r:id="rId18"/>
    <p:sldId id="299" r:id="rId19"/>
    <p:sldId id="298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91" r:id="rId29"/>
    <p:sldId id="292" r:id="rId30"/>
    <p:sldId id="293" r:id="rId31"/>
    <p:sldId id="294" r:id="rId32"/>
    <p:sldId id="295" r:id="rId33"/>
    <p:sldId id="296" r:id="rId34"/>
    <p:sldId id="300" r:id="rId35"/>
    <p:sldId id="280" r:id="rId36"/>
    <p:sldId id="282" r:id="rId37"/>
    <p:sldId id="281" r:id="rId38"/>
    <p:sldId id="283" r:id="rId39"/>
    <p:sldId id="284" r:id="rId40"/>
    <p:sldId id="285" r:id="rId41"/>
    <p:sldId id="286" r:id="rId42"/>
    <p:sldId id="287" r:id="rId43"/>
    <p:sldId id="288" r:id="rId44"/>
    <p:sldId id="28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53" autoAdjust="0"/>
  </p:normalViewPr>
  <p:slideViewPr>
    <p:cSldViewPr snapToGrid="0">
      <p:cViewPr varScale="1">
        <p:scale>
          <a:sx n="90" d="100"/>
          <a:sy n="90" d="100"/>
        </p:scale>
        <p:origin x="84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14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85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131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476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559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378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393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771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86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59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33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23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86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12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30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44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ABB37-45FB-41D7-B455-5E79DF82270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905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9FE4-135A-9A2D-FBC9-B1AFFFA396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2</a:t>
            </a:r>
            <a:br>
              <a:rPr lang="en-IN" dirty="0"/>
            </a:br>
            <a:r>
              <a:rPr lang="en-IN" dirty="0"/>
              <a:t>Document Object Model in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A5763-2A97-3644-9185-18ED31632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328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CAE5-38E0-8DD0-E276-9CF69129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81" y="119954"/>
            <a:ext cx="8141715" cy="1326321"/>
          </a:xfrm>
        </p:spPr>
        <p:txBody>
          <a:bodyPr/>
          <a:lstStyle/>
          <a:p>
            <a:r>
              <a:rPr lang="en-US" b="0" dirty="0"/>
              <a:t>2.1.3 </a:t>
            </a:r>
            <a:r>
              <a:rPr lang="en-US" b="0" dirty="0" err="1"/>
              <a:t>getElementsByClassName</a:t>
            </a:r>
            <a:endParaRPr lang="en-IN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B524-A1A9-0A8A-E7D0-9D3208F08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81" y="2515713"/>
            <a:ext cx="11185177" cy="3695136"/>
          </a:xfrm>
        </p:spPr>
        <p:txBody>
          <a:bodyPr/>
          <a:lstStyle/>
          <a:p>
            <a:r>
              <a:rPr lang="en-US" dirty="0" err="1"/>
              <a:t>document.getElementsByClassName</a:t>
            </a:r>
            <a:r>
              <a:rPr lang="en-US" dirty="0"/>
              <a:t>('</a:t>
            </a:r>
            <a:r>
              <a:rPr lang="en-US" dirty="0" err="1"/>
              <a:t>className</a:t>
            </a:r>
            <a:r>
              <a:rPr lang="en-US" dirty="0"/>
              <a:t>’)</a:t>
            </a:r>
          </a:p>
          <a:p>
            <a:r>
              <a:rPr lang="en-US" dirty="0"/>
              <a:t>Demonstrate selecting multiple elements by class name </a:t>
            </a:r>
          </a:p>
          <a:p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returns an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HTMLCollection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// HTML: </a:t>
            </a:r>
            <a:r>
              <a:rPr lang="en-IN" b="1" i="1" u="sng" dirty="0">
                <a:solidFill>
                  <a:srgbClr val="E2E2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&lt;</a:t>
            </a:r>
            <a:r>
              <a:rPr lang="en-IN" b="1" i="1" u="sng" dirty="0">
                <a:solidFill>
                  <a:srgbClr val="8DDB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</a:t>
            </a:r>
            <a:r>
              <a:rPr lang="en-IN" b="1" i="1" u="sng" dirty="0">
                <a:solidFill>
                  <a:srgbClr val="E2E2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IN" b="1" i="1" u="sng" dirty="0">
                <a:solidFill>
                  <a:srgbClr val="6CB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class</a:t>
            </a:r>
            <a:r>
              <a:rPr lang="en-IN" b="1" i="1" u="sng" dirty="0">
                <a:solidFill>
                  <a:srgbClr val="E2E2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IN" b="1" i="1" u="sng" dirty="0">
                <a:solidFill>
                  <a:srgbClr val="96D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"</a:t>
            </a:r>
            <a:r>
              <a:rPr lang="en-IN" b="1" i="1" u="sng" dirty="0" err="1">
                <a:solidFill>
                  <a:srgbClr val="96D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myPara</a:t>
            </a:r>
            <a:r>
              <a:rPr lang="en-IN" b="1" i="1" u="sng" dirty="0">
                <a:solidFill>
                  <a:srgbClr val="96D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"</a:t>
            </a:r>
            <a:r>
              <a:rPr lang="en-IN" b="1" i="1" u="sng" dirty="0">
                <a:solidFill>
                  <a:srgbClr val="E2E2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&gt;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Para 1&lt;/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b="1" i="1" u="sng" dirty="0">
                <a:solidFill>
                  <a:srgbClr val="E2E2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&lt;</a:t>
            </a:r>
            <a:r>
              <a:rPr lang="en-IN" b="1" i="1" u="sng" dirty="0">
                <a:solidFill>
                  <a:srgbClr val="8DDB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</a:t>
            </a:r>
            <a:r>
              <a:rPr lang="en-IN" b="1" i="1" u="sng" dirty="0">
                <a:solidFill>
                  <a:srgbClr val="E2E2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IN" b="1" i="1" u="sng" dirty="0">
                <a:solidFill>
                  <a:srgbClr val="6CB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class</a:t>
            </a:r>
            <a:r>
              <a:rPr lang="en-IN" b="1" i="1" u="sng" dirty="0">
                <a:solidFill>
                  <a:srgbClr val="E2E2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IN" b="1" i="1" u="sng" dirty="0">
                <a:solidFill>
                  <a:srgbClr val="96D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"</a:t>
            </a:r>
            <a:r>
              <a:rPr lang="en-IN" b="1" i="1" u="sng" dirty="0" err="1">
                <a:solidFill>
                  <a:srgbClr val="96D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myPara</a:t>
            </a:r>
            <a:r>
              <a:rPr lang="en-IN" b="1" i="1" u="sng" dirty="0">
                <a:solidFill>
                  <a:srgbClr val="96D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"</a:t>
            </a:r>
            <a:r>
              <a:rPr lang="en-IN" b="1" i="1" u="sng" dirty="0">
                <a:solidFill>
                  <a:srgbClr val="E2E2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&gt;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Para 2&lt;/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myParas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document.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getElementsByClassName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('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myPara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'); console.log(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myParas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); // Output: 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HTMLCollection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[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p.myPara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p.myPara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] console.log(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myParas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[0]) //Output: 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i="0" dirty="0" err="1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myPara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&gt;Para 1&lt;/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A1171E-B0BF-A7B9-E50F-4CB6F990D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463" y="1955448"/>
            <a:ext cx="4962256" cy="227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1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42BD-AF50-EBFE-DC97-A5FCB930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1DEE7-36CD-00E3-C799-A26BA1C68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&lt;html&gt;	&lt;body&gt;</a:t>
            </a:r>
          </a:p>
          <a:p>
            <a:pPr marL="0" indent="0">
              <a:buNone/>
            </a:pPr>
            <a:r>
              <a:rPr lang="en-IN" dirty="0"/>
              <a:t>&lt;div class="a"&gt;	  &lt;p&gt;This is a paragraph.&lt;/p&gt;	&lt;/div&gt;	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&lt;div class="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  <a:r>
              <a:rPr lang="en-IN" dirty="0"/>
              <a:t>"&gt;	  &lt;p&gt;This is a paragraph.&lt;/p&gt;	&lt;/div&gt;	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&lt;div class="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  <a:r>
              <a:rPr lang="en-IN" dirty="0"/>
              <a:t>"&gt;	  &lt;p&gt;This is a paragraph.&lt;/p&gt;	&lt;/div&gt;	</a:t>
            </a:r>
          </a:p>
          <a:p>
            <a:pPr marL="0" indent="0">
              <a:buNone/>
            </a:pPr>
            <a:r>
              <a:rPr lang="en-IN" dirty="0"/>
              <a:t>&lt;script&gt;	</a:t>
            </a:r>
            <a:r>
              <a:rPr lang="en-IN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const</a:t>
            </a:r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collection </a:t>
            </a:r>
            <a:r>
              <a:rPr lang="en-IN" dirty="0"/>
              <a:t>= </a:t>
            </a:r>
            <a:r>
              <a:rPr lang="en-IN" dirty="0" err="1"/>
              <a:t>document.</a:t>
            </a:r>
            <a:r>
              <a:rPr lang="en-IN" dirty="0" err="1">
                <a:solidFill>
                  <a:srgbClr val="FF0000"/>
                </a:solidFill>
              </a:rPr>
              <a:t>getElementsByClassName</a:t>
            </a:r>
            <a:r>
              <a:rPr lang="en-IN" dirty="0"/>
              <a:t>("b");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collection[0]</a:t>
            </a:r>
            <a:r>
              <a:rPr lang="en-IN" dirty="0"/>
              <a:t>.</a:t>
            </a:r>
            <a:r>
              <a:rPr lang="en-IN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style</a:t>
            </a:r>
            <a:r>
              <a:rPr lang="en-IN" dirty="0" err="1"/>
              <a:t>.</a:t>
            </a:r>
            <a:r>
              <a:rPr lang="en-IN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backgroundColor</a:t>
            </a:r>
            <a:r>
              <a:rPr lang="en-IN" dirty="0"/>
              <a:t> = "red";		&lt;/script&gt;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25D0B-1F29-8C89-3776-81900B7B3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416" y="863752"/>
            <a:ext cx="2198941" cy="246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8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0401-74E0-C980-7420-1446F9D2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 vs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44A2E-3FC9-6976-7C3B-E21686488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id</a:t>
            </a:r>
            <a:r>
              <a:rPr lang="en-US" dirty="0"/>
              <a:t> attribute uniquely identifies a single element.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 attribute can be applied to multiple elements. </a:t>
            </a:r>
          </a:p>
          <a:p>
            <a:r>
              <a:rPr lang="en-US" dirty="0"/>
              <a:t>Both are essential for CSS styling and JavaScript manipulation.</a:t>
            </a:r>
          </a:p>
          <a:p>
            <a:endParaRPr lang="en-US" dirty="0"/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Uniqueness</a:t>
            </a:r>
            <a:r>
              <a:rPr lang="en-US" dirty="0"/>
              <a:t>: Each </a:t>
            </a:r>
            <a:r>
              <a:rPr lang="en-US" u="sng" dirty="0"/>
              <a:t>ID must be distinct </a:t>
            </a:r>
            <a:r>
              <a:rPr lang="en-US" dirty="0"/>
              <a:t>within an HTML page.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Impact on styling</a:t>
            </a:r>
            <a:r>
              <a:rPr lang="en-US" dirty="0"/>
              <a:t>: When using CSS to target elements with IDs, only the first element with that ID will be affected if multiple elements have the same ID.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JavaScript issues</a:t>
            </a:r>
            <a:r>
              <a:rPr lang="en-US" dirty="0"/>
              <a:t>: In JavaScript, using </a:t>
            </a:r>
            <a:r>
              <a:rPr lang="en-US" dirty="0" err="1"/>
              <a:t>document.getElementById</a:t>
            </a:r>
            <a:r>
              <a:rPr lang="en-US" dirty="0"/>
              <a:t>() to access an element by its ID will only return the first element matching that ID, potentially causing unexpected behavior if you intend to interact with multiple elements.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45CF-9562-EB12-540F-A73CAD00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7044435" cy="1326321"/>
          </a:xfrm>
        </p:spPr>
        <p:txBody>
          <a:bodyPr/>
          <a:lstStyle/>
          <a:p>
            <a:r>
              <a:rPr lang="en-US" dirty="0" err="1"/>
              <a:t>querySelector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91CBA-9D74-C295-0246-241FB5BE8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39322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document.</a:t>
            </a:r>
            <a:r>
              <a:rPr lang="en-US" dirty="0" err="1">
                <a:solidFill>
                  <a:srgbClr val="FF0000"/>
                </a:solidFill>
              </a:rPr>
              <a:t>querySelector</a:t>
            </a:r>
            <a:r>
              <a:rPr lang="en-US" dirty="0"/>
              <a:t>('selector’)</a:t>
            </a:r>
          </a:p>
          <a:p>
            <a:pPr lvl="1"/>
            <a:r>
              <a:rPr lang="en-US" dirty="0"/>
              <a:t>Explain selecting a single element using CSS selectors (more powerful).</a:t>
            </a:r>
          </a:p>
          <a:p>
            <a:pPr lvl="1"/>
            <a:r>
              <a:rPr lang="en-US" dirty="0"/>
              <a:t>method returns the first element that matches a CSS selector.</a:t>
            </a:r>
          </a:p>
          <a:p>
            <a:r>
              <a:rPr lang="en-US" dirty="0"/>
              <a:t>To return all matches, use the </a:t>
            </a:r>
            <a:r>
              <a:rPr lang="en-US" dirty="0" err="1">
                <a:solidFill>
                  <a:srgbClr val="FF0000"/>
                </a:solidFill>
              </a:rPr>
              <a:t>querySelectorAll</a:t>
            </a:r>
            <a:r>
              <a:rPr lang="en-US" dirty="0"/>
              <a:t>() instead.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// HTML: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"parent"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myPara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myPara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'#parent .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myPara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myPara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i="0" dirty="0">
              <a:solidFill>
                <a:srgbClr val="E2E2E5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// Output: 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i="0" dirty="0" err="1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myPara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&gt;Hello&lt;/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FF503D-2577-248D-35CA-348026D43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338" y="526289"/>
            <a:ext cx="4900338" cy="14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8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AC60-5BDE-9712-FA01-F92046E0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463408" cy="1048119"/>
          </a:xfrm>
        </p:spPr>
        <p:txBody>
          <a:bodyPr/>
          <a:lstStyle/>
          <a:p>
            <a:r>
              <a:rPr lang="en-US" b="0" i="0" dirty="0" err="1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querySelectorAll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8846-68B3-6E6D-63AA-E88DCE783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75" y="2007573"/>
            <a:ext cx="10353762" cy="4564308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document.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querySelectorAll</a:t>
            </a:r>
            <a:r>
              <a:rPr lang="en-US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('selector’)</a:t>
            </a:r>
            <a:r>
              <a:rPr lang="en-US" b="0" i="0" dirty="0">
                <a:solidFill>
                  <a:srgbClr val="E2E2E5"/>
                </a:solidFill>
                <a:effectLst/>
                <a:latin typeface="Google Sans Text"/>
              </a:rPr>
              <a:t>:</a:t>
            </a:r>
          </a:p>
          <a:p>
            <a:pPr lvl="1"/>
            <a:r>
              <a:rPr lang="en-US" b="0" i="0" dirty="0">
                <a:solidFill>
                  <a:srgbClr val="E2E2E5"/>
                </a:solidFill>
                <a:effectLst/>
                <a:latin typeface="Google Sans Text"/>
              </a:rPr>
              <a:t>Show how to select all elements that match the given CSS selector (returns a </a:t>
            </a:r>
            <a:r>
              <a:rPr lang="en-US" b="0" i="0" dirty="0" err="1">
                <a:solidFill>
                  <a:srgbClr val="E2E2E5"/>
                </a:solidFill>
                <a:effectLst/>
                <a:latin typeface="Google Sans Text"/>
              </a:rPr>
              <a:t>NodeList</a:t>
            </a:r>
            <a:r>
              <a:rPr lang="en-US" b="0" i="0" dirty="0">
                <a:solidFill>
                  <a:srgbClr val="E2E2E5"/>
                </a:solidFill>
                <a:effectLst/>
                <a:latin typeface="Google Sans Text"/>
              </a:rPr>
              <a:t>).</a:t>
            </a:r>
            <a:endParaRPr lang="en-US" dirty="0">
              <a:solidFill>
                <a:srgbClr val="E2E2E5"/>
              </a:solidFill>
              <a:effectLst/>
              <a:latin typeface="Google Sans Text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"items"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item 1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item 2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"items"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item 3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item 4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'.items li'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C875C-D642-3229-5429-12CA72AFA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158" y="-18662"/>
            <a:ext cx="5357073" cy="238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E617-EC71-450A-B666-EEBFD8DF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2E2E5"/>
                </a:solidFill>
                <a:effectLst/>
                <a:latin typeface="Google Sans Text"/>
              </a:rPr>
              <a:t>2.2 Modifying Element Content and Attributes: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EED40F-0641-9823-33AB-ADCAADB99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770502"/>
              </p:ext>
            </p:extLst>
          </p:nvPr>
        </p:nvGraphicFramePr>
        <p:xfrm>
          <a:off x="913795" y="1813374"/>
          <a:ext cx="10140779" cy="404708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484233">
                  <a:extLst>
                    <a:ext uri="{9D8B030D-6E8A-4147-A177-3AD203B41FA5}">
                      <a16:colId xmlns:a16="http://schemas.microsoft.com/office/drawing/2014/main" val="2510326923"/>
                    </a:ext>
                  </a:extLst>
                </a:gridCol>
                <a:gridCol w="2595717">
                  <a:extLst>
                    <a:ext uri="{9D8B030D-6E8A-4147-A177-3AD203B41FA5}">
                      <a16:colId xmlns:a16="http://schemas.microsoft.com/office/drawing/2014/main" val="1584359391"/>
                    </a:ext>
                  </a:extLst>
                </a:gridCol>
                <a:gridCol w="5060829">
                  <a:extLst>
                    <a:ext uri="{9D8B030D-6E8A-4147-A177-3AD203B41FA5}">
                      <a16:colId xmlns:a16="http://schemas.microsoft.com/office/drawing/2014/main" val="3438100505"/>
                    </a:ext>
                  </a:extLst>
                </a:gridCol>
              </a:tblGrid>
              <a:tr h="32197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b="1" u="sng" dirty="0">
                          <a:effectLst/>
                        </a:rPr>
                        <a:t>Property</a:t>
                      </a:r>
                    </a:p>
                  </a:txBody>
                  <a:tcPr marL="69994" marR="34997" marT="34997" marB="3499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b="1" u="sng" dirty="0">
                          <a:effectLst/>
                        </a:rPr>
                        <a:t>Description</a:t>
                      </a:r>
                    </a:p>
                  </a:txBody>
                  <a:tcPr marL="34997" marR="34997" marT="34997" marB="34997"/>
                </a:tc>
                <a:tc>
                  <a:txBody>
                    <a:bodyPr/>
                    <a:lstStyle/>
                    <a:p>
                      <a:pPr algn="ctr" fontAlgn="t"/>
                      <a:endParaRPr lang="en-IN" sz="1700" b="1" u="sng" dirty="0">
                        <a:effectLst/>
                      </a:endParaRPr>
                    </a:p>
                  </a:txBody>
                  <a:tcPr marL="34997" marR="34997" marT="34997" marB="34997"/>
                </a:tc>
                <a:extLst>
                  <a:ext uri="{0D108BD9-81ED-4DB2-BD59-A6C34878D82A}">
                    <a16:rowId xmlns:a16="http://schemas.microsoft.com/office/drawing/2014/main" val="1366056616"/>
                  </a:ext>
                </a:extLst>
              </a:tr>
              <a:tr h="64794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element.</a:t>
                      </a:r>
                      <a:r>
                        <a:rPr lang="en-US" sz="1700" dirty="0" err="1">
                          <a:solidFill>
                            <a:srgbClr val="FF0000"/>
                          </a:solidFill>
                          <a:effectLst/>
                        </a:rPr>
                        <a:t>innerHTML</a:t>
                      </a:r>
                      <a:r>
                        <a:rPr lang="en-US" sz="1700" dirty="0">
                          <a:effectLst/>
                        </a:rPr>
                        <a:t> =  new html content</a:t>
                      </a:r>
                    </a:p>
                  </a:txBody>
                  <a:tcPr marL="69994" marR="34997" marT="34997" marB="349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FFC000"/>
                          </a:solidFill>
                          <a:effectLst/>
                        </a:rPr>
                        <a:t>Change the inner HTML of an element</a:t>
                      </a:r>
                    </a:p>
                  </a:txBody>
                  <a:tcPr marL="34997" marR="34997" marT="34997" marB="3499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err="1">
                          <a:solidFill>
                            <a:srgbClr val="FFC000"/>
                          </a:solidFill>
                        </a:rPr>
                        <a:t>document.</a:t>
                      </a:r>
                      <a:r>
                        <a:rPr lang="en-IN" sz="1600" dirty="0" err="1">
                          <a:solidFill>
                            <a:srgbClr val="FF0000"/>
                          </a:solidFill>
                        </a:rPr>
                        <a:t>getElementById</a:t>
                      </a:r>
                      <a:r>
                        <a:rPr lang="en-IN" sz="1600" dirty="0">
                          <a:solidFill>
                            <a:srgbClr val="FFC000"/>
                          </a:solidFill>
                        </a:rPr>
                        <a:t>("</a:t>
                      </a:r>
                      <a:r>
                        <a:rPr lang="en-IN" sz="1600" dirty="0" err="1">
                          <a:solidFill>
                            <a:srgbClr val="FFC000"/>
                          </a:solidFill>
                        </a:rPr>
                        <a:t>px</a:t>
                      </a:r>
                      <a:r>
                        <a:rPr lang="en-IN" sz="1600" dirty="0">
                          <a:solidFill>
                            <a:srgbClr val="FFC000"/>
                          </a:solidFill>
                        </a:rPr>
                        <a:t>").</a:t>
                      </a:r>
                      <a:r>
                        <a:rPr lang="en-IN" sz="1600" dirty="0" err="1">
                          <a:solidFill>
                            <a:srgbClr val="FFC000"/>
                          </a:solidFill>
                        </a:rPr>
                        <a:t>innerHTML</a:t>
                      </a:r>
                      <a:r>
                        <a:rPr lang="en-IN" sz="1600" dirty="0">
                          <a:solidFill>
                            <a:srgbClr val="FFC000"/>
                          </a:solidFill>
                        </a:rPr>
                        <a:t> = "New text!";</a:t>
                      </a:r>
                    </a:p>
                    <a:p>
                      <a:pPr algn="l" fontAlgn="t"/>
                      <a:endParaRPr lang="en-US" sz="1700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marL="34997" marR="34997" marT="34997" marB="34997"/>
                </a:tc>
                <a:extLst>
                  <a:ext uri="{0D108BD9-81ED-4DB2-BD59-A6C34878D82A}">
                    <a16:rowId xmlns:a16="http://schemas.microsoft.com/office/drawing/2014/main" val="1947262281"/>
                  </a:ext>
                </a:extLst>
              </a:tr>
              <a:tr h="601734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 err="1">
                          <a:effectLst/>
                        </a:rPr>
                        <a:t>element.</a:t>
                      </a:r>
                      <a:r>
                        <a:rPr lang="en-IN" sz="1700" dirty="0" err="1">
                          <a:solidFill>
                            <a:srgbClr val="FF0000"/>
                          </a:solidFill>
                          <a:effectLst/>
                        </a:rPr>
                        <a:t>attribute</a:t>
                      </a:r>
                      <a:r>
                        <a:rPr lang="en-IN" sz="1700" dirty="0">
                          <a:effectLst/>
                        </a:rPr>
                        <a:t> = new value</a:t>
                      </a:r>
                    </a:p>
                  </a:txBody>
                  <a:tcPr marL="69994" marR="34997" marT="34997" marB="349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FFC000"/>
                          </a:solidFill>
                          <a:effectLst/>
                        </a:rPr>
                        <a:t>Change the attribute value of an HTML element</a:t>
                      </a:r>
                    </a:p>
                  </a:txBody>
                  <a:tcPr marL="34997" marR="34997" marT="34997" marB="349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document</a:t>
                      </a:r>
                      <a:r>
                        <a:rPr lang="en-IN" sz="18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IN" sz="180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getElementById</a:t>
                      </a:r>
                      <a:r>
                        <a:rPr lang="en-IN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N" sz="18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IN" sz="1800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myImage</a:t>
                      </a:r>
                      <a:r>
                        <a:rPr lang="en-IN" sz="18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IN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IN" sz="18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IN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IN" sz="18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"2.jpg"</a:t>
                      </a:r>
                      <a:r>
                        <a:rPr lang="en-IN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800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marL="34997" marR="34997" marT="34997" marB="34997"/>
                </a:tc>
                <a:extLst>
                  <a:ext uri="{0D108BD9-81ED-4DB2-BD59-A6C34878D82A}">
                    <a16:rowId xmlns:a16="http://schemas.microsoft.com/office/drawing/2014/main" val="1427305191"/>
                  </a:ext>
                </a:extLst>
              </a:tr>
              <a:tr h="57395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 err="1">
                          <a:effectLst/>
                        </a:rPr>
                        <a:t>element.</a:t>
                      </a:r>
                      <a:r>
                        <a:rPr lang="en-IN" sz="1700" dirty="0" err="1">
                          <a:solidFill>
                            <a:srgbClr val="FF0000"/>
                          </a:solidFill>
                          <a:effectLst/>
                        </a:rPr>
                        <a:t>style.property</a:t>
                      </a:r>
                      <a:r>
                        <a:rPr lang="en-IN" sz="17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IN" sz="1700" dirty="0">
                          <a:effectLst/>
                        </a:rPr>
                        <a:t>= new style</a:t>
                      </a:r>
                    </a:p>
                  </a:txBody>
                  <a:tcPr marL="69994" marR="34997" marT="34997" marB="349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FFC000"/>
                          </a:solidFill>
                          <a:effectLst/>
                        </a:rPr>
                        <a:t>Change the style of an HTML element</a:t>
                      </a:r>
                    </a:p>
                  </a:txBody>
                  <a:tcPr marL="34997" marR="34997" marT="34997" marB="3499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document</a:t>
                      </a:r>
                      <a:r>
                        <a:rPr lang="en-IN" sz="18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IN" sz="180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getElementById</a:t>
                      </a:r>
                      <a:r>
                        <a:rPr lang="en-IN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N" sz="18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IN" sz="1800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myDiv</a:t>
                      </a:r>
                      <a:r>
                        <a:rPr lang="en-IN" sz="18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IN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IN" sz="18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style</a:t>
                      </a:r>
                      <a:r>
                        <a:rPr lang="en-IN" sz="18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IN" sz="18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backgroundColor</a:t>
                      </a:r>
                      <a:r>
                        <a:rPr lang="en-IN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IN" sz="18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IN" sz="1800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lightgreen</a:t>
                      </a:r>
                      <a:r>
                        <a:rPr lang="en-IN" sz="18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IN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IN" sz="1800" b="0" dirty="0">
                        <a:solidFill>
                          <a:srgbClr val="CCCCCC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fontAlgn="t"/>
                      <a:endParaRPr lang="en-US" sz="1700" dirty="0">
                        <a:solidFill>
                          <a:srgbClr val="FFC000"/>
                        </a:solidFill>
                        <a:effectLst/>
                      </a:endParaRPr>
                    </a:p>
                  </a:txBody>
                  <a:tcPr marL="34997" marR="34997" marT="34997" marB="34997"/>
                </a:tc>
                <a:extLst>
                  <a:ext uri="{0D108BD9-81ED-4DB2-BD59-A6C34878D82A}">
                    <a16:rowId xmlns:a16="http://schemas.microsoft.com/office/drawing/2014/main" val="4112120336"/>
                  </a:ext>
                </a:extLst>
              </a:tr>
              <a:tr h="32197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b="1" u="sng" dirty="0">
                          <a:effectLst/>
                        </a:rPr>
                        <a:t>Method</a:t>
                      </a:r>
                    </a:p>
                  </a:txBody>
                  <a:tcPr marL="69994" marR="34997" marT="34997" marB="3499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b="1" u="sng" dirty="0">
                          <a:effectLst/>
                        </a:rPr>
                        <a:t>Description</a:t>
                      </a:r>
                    </a:p>
                  </a:txBody>
                  <a:tcPr marL="34997" marR="34997" marT="34997" marB="34997"/>
                </a:tc>
                <a:tc>
                  <a:txBody>
                    <a:bodyPr/>
                    <a:lstStyle/>
                    <a:p>
                      <a:pPr algn="ctr" fontAlgn="t"/>
                      <a:endParaRPr lang="en-IN" sz="1700" b="1" u="sng" dirty="0">
                        <a:effectLst/>
                      </a:endParaRPr>
                    </a:p>
                  </a:txBody>
                  <a:tcPr marL="34997" marR="34997" marT="34997" marB="34997"/>
                </a:tc>
                <a:extLst>
                  <a:ext uri="{0D108BD9-81ED-4DB2-BD59-A6C34878D82A}">
                    <a16:rowId xmlns:a16="http://schemas.microsoft.com/office/drawing/2014/main" val="1862774033"/>
                  </a:ext>
                </a:extLst>
              </a:tr>
              <a:tr h="82593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 err="1">
                          <a:effectLst/>
                        </a:rPr>
                        <a:t>element.</a:t>
                      </a:r>
                      <a:r>
                        <a:rPr lang="en-IN" sz="1700" dirty="0" err="1">
                          <a:solidFill>
                            <a:srgbClr val="FF0000"/>
                          </a:solidFill>
                          <a:effectLst/>
                        </a:rPr>
                        <a:t>setAttribute</a:t>
                      </a:r>
                      <a:r>
                        <a:rPr lang="en-IN" sz="1700" dirty="0">
                          <a:effectLst/>
                        </a:rPr>
                        <a:t>(attribute, value)</a:t>
                      </a:r>
                    </a:p>
                  </a:txBody>
                  <a:tcPr marL="69994" marR="34997" marT="34997" marB="349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solidFill>
                            <a:srgbClr val="FFC000"/>
                          </a:solidFill>
                          <a:effectLst/>
                        </a:rPr>
                        <a:t>Change the attribute value of an HTML element</a:t>
                      </a:r>
                    </a:p>
                  </a:txBody>
                  <a:tcPr marL="34997" marR="34997" marT="34997" marB="3499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document</a:t>
                      </a:r>
                      <a:r>
                        <a:rPr lang="en-IN" sz="18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IN" sz="1800" b="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getElementById</a:t>
                      </a:r>
                      <a:r>
                        <a:rPr lang="en-IN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N" sz="18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IN" sz="1800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myImage</a:t>
                      </a:r>
                      <a:r>
                        <a:rPr lang="en-IN" sz="18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IN" sz="18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IN" sz="1800" b="0" kern="1200" dirty="0" err="1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setAttribute</a:t>
                      </a:r>
                      <a:r>
                        <a:rPr lang="en-IN" sz="1800" b="0" kern="120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</a:t>
                      </a:r>
                      <a:r>
                        <a:rPr lang="en-IN" sz="1800" b="0" kern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IN" sz="1800" b="0" kern="120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 "2.jpg");</a:t>
                      </a:r>
                    </a:p>
                  </a:txBody>
                  <a:tcPr marL="34997" marR="34997" marT="34997" marB="34997"/>
                </a:tc>
                <a:extLst>
                  <a:ext uri="{0D108BD9-81ED-4DB2-BD59-A6C34878D82A}">
                    <a16:rowId xmlns:a16="http://schemas.microsoft.com/office/drawing/2014/main" val="1507371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1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4E07-04F5-A094-05CB-28EDD49C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2.2.1 </a:t>
            </a:r>
            <a:r>
              <a:rPr lang="en-IN" dirty="0" err="1">
                <a:solidFill>
                  <a:srgbClr val="FFC000"/>
                </a:solidFill>
              </a:rPr>
              <a:t>getElementById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4751D-F7E7-1AC1-5EEF-FBAB06F4C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&lt;html&gt;		&lt;body&gt;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>
                <a:solidFill>
                  <a:srgbClr val="FFC000"/>
                </a:solidFill>
              </a:rPr>
              <a:t>p id="</a:t>
            </a:r>
            <a:r>
              <a:rPr lang="en-IN" dirty="0" err="1">
                <a:solidFill>
                  <a:srgbClr val="FFC000"/>
                </a:solidFill>
              </a:rPr>
              <a:t>px</a:t>
            </a:r>
            <a:r>
              <a:rPr lang="en-IN" dirty="0">
                <a:solidFill>
                  <a:srgbClr val="FFC000"/>
                </a:solidFill>
              </a:rPr>
              <a:t>"</a:t>
            </a:r>
            <a:r>
              <a:rPr lang="en-IN" dirty="0"/>
              <a:t>&gt;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Hello World!</a:t>
            </a:r>
            <a:r>
              <a:rPr lang="en-IN" dirty="0"/>
              <a:t>&lt;/p&gt;</a:t>
            </a:r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document.</a:t>
            </a:r>
            <a:r>
              <a:rPr lang="en-IN" dirty="0" err="1">
                <a:solidFill>
                  <a:srgbClr val="FF0000"/>
                </a:solidFill>
              </a:rPr>
              <a:t>getElementById</a:t>
            </a: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 err="1">
                <a:solidFill>
                  <a:srgbClr val="FFC000"/>
                </a:solidFill>
              </a:rPr>
              <a:t>px</a:t>
            </a:r>
            <a:r>
              <a:rPr lang="en-IN" dirty="0">
                <a:solidFill>
                  <a:srgbClr val="FFC000"/>
                </a:solidFill>
              </a:rPr>
              <a:t>").</a:t>
            </a:r>
            <a:r>
              <a:rPr lang="en-IN" dirty="0" err="1">
                <a:solidFill>
                  <a:srgbClr val="FFC000"/>
                </a:solidFill>
              </a:rPr>
              <a:t>innerHTML</a:t>
            </a:r>
            <a:r>
              <a:rPr lang="en-IN" dirty="0">
                <a:solidFill>
                  <a:srgbClr val="FFC000"/>
                </a:solidFill>
              </a:rPr>
              <a:t> = "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New tex</a:t>
            </a:r>
            <a:r>
              <a:rPr lang="en-IN" u="sng" dirty="0">
                <a:solidFill>
                  <a:schemeClr val="tx2">
                    <a:lumMod val="75000"/>
                  </a:schemeClr>
                </a:solidFill>
              </a:rPr>
              <a:t>t!</a:t>
            </a:r>
            <a:r>
              <a:rPr lang="en-IN" dirty="0">
                <a:solidFill>
                  <a:srgbClr val="FFC000"/>
                </a:solidFill>
              </a:rPr>
              <a:t>";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r>
              <a:rPr lang="en-IN" dirty="0"/>
              <a:t>&lt;/body&gt;	&lt;/html&gt;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0F500-C76E-E263-6183-19B613CD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1" y="5064042"/>
            <a:ext cx="3810532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49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8FE9-96BE-3DB6-2044-453E7788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C000"/>
                </a:solidFill>
              </a:rPr>
              <a:t>attributes.length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DA04A-CC4A-B1FA-49B3-512B7181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Try it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attributes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26D28-5844-1727-9D77-BEA309552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230" y="4890962"/>
            <a:ext cx="3762900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10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8545-3947-A737-1E7B-661BDA4D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575495" cy="1326321"/>
          </a:xfrm>
        </p:spPr>
        <p:txBody>
          <a:bodyPr/>
          <a:lstStyle/>
          <a:p>
            <a:r>
              <a:rPr lang="en-US" sz="3600" dirty="0">
                <a:solidFill>
                  <a:srgbClr val="FFC000"/>
                </a:solidFill>
                <a:effectLst/>
              </a:rPr>
              <a:t>Change the attribute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242C7-D064-F9D5-3D93-FF195CA0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346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myImage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"1.jpg"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"Placeholder Image"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changeImage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Change Image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	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changeImage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myImage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"2.jpg"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		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	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1CB74-B6A6-CC63-662B-2908726C5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953" y="44501"/>
            <a:ext cx="3036047" cy="2456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D3D21F-B874-83F8-B7FF-CB7C4246B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788" y="4433979"/>
            <a:ext cx="2994212" cy="242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07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3F2F-A4BD-AE42-CB95-64E74A20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885311" cy="1326321"/>
          </a:xfrm>
        </p:spPr>
        <p:txBody>
          <a:bodyPr/>
          <a:lstStyle/>
          <a:p>
            <a:r>
              <a:rPr lang="en-US" sz="3600" dirty="0">
                <a:solidFill>
                  <a:srgbClr val="FFC000"/>
                </a:solidFill>
                <a:effectLst/>
              </a:rPr>
              <a:t>Change the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63DA3-43FD-302F-D7DB-09080CB34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39802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background-color:lightblue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Hello, World!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changeColor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Change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changeColor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	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A8F5F-7EAA-921A-D193-0CC52266B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529" y="239323"/>
            <a:ext cx="4944165" cy="1562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FD0B01-A690-AEC4-218C-C2E1CD6D0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424" y="5017130"/>
            <a:ext cx="4982270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3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3758-E495-CDCC-2CED-EB4E42F7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Syllabus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BC4F4-8779-D019-3CA9-876000272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spcCol="360000"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Document Object Model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Programming HTML DOM with JavaScript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Assigning event handlers in JavaScript using DOM object property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addeventlistener</a:t>
            </a:r>
            <a:r>
              <a:rPr lang="en-IN" dirty="0"/>
              <a:t> and </a:t>
            </a:r>
            <a:r>
              <a:rPr lang="en-IN" dirty="0" err="1"/>
              <a:t>removeeventlistener</a:t>
            </a:r>
            <a:r>
              <a:rPr lang="en-IN" dirty="0"/>
              <a:t> in JavaScript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Event bubbling in JavaScript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Image gallery with thumbnails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177170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16C0-FF7E-100F-E36D-FBB41E95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8726252" cy="1326321"/>
          </a:xfrm>
        </p:spPr>
        <p:txBody>
          <a:bodyPr/>
          <a:lstStyle/>
          <a:p>
            <a:r>
              <a:rPr lang="en-IN" sz="3600" dirty="0">
                <a:effectLst/>
              </a:rPr>
              <a:t>2.2.2 </a:t>
            </a:r>
            <a:r>
              <a:rPr lang="en-IN" sz="3600" dirty="0" err="1">
                <a:effectLst/>
              </a:rPr>
              <a:t>element.style.property</a:t>
            </a:r>
            <a:r>
              <a:rPr lang="en-IN" sz="3600" dirty="0">
                <a:effectLst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D807C-C549-F8B8-0269-955352BD2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&lt;html&gt;	&lt;body&gt;</a:t>
            </a:r>
          </a:p>
          <a:p>
            <a:pPr marL="0" indent="0">
              <a:buNone/>
            </a:pPr>
            <a:r>
              <a:rPr lang="en-IN" dirty="0"/>
              <a:t>&lt;p id="</a:t>
            </a:r>
            <a:r>
              <a:rPr lang="en-IN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xyz</a:t>
            </a:r>
            <a:r>
              <a:rPr lang="en-IN" dirty="0"/>
              <a:t>"&gt;Click "Change" to give me a red background </a:t>
            </a:r>
            <a:r>
              <a:rPr lang="en-IN" dirty="0" err="1"/>
              <a:t>color</a:t>
            </a:r>
            <a:r>
              <a:rPr lang="en-IN" dirty="0"/>
              <a:t>.&lt;/p&gt;</a:t>
            </a:r>
          </a:p>
          <a:p>
            <a:pPr marL="0" indent="0">
              <a:buNone/>
            </a:pPr>
            <a:r>
              <a:rPr lang="en-IN" dirty="0"/>
              <a:t>&lt;button onclick="</a:t>
            </a:r>
            <a:r>
              <a:rPr lang="en-IN" dirty="0" err="1"/>
              <a:t>myFunction</a:t>
            </a:r>
            <a:r>
              <a:rPr lang="en-IN" dirty="0"/>
              <a:t>()"&gt;Change&lt;/button&gt;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function </a:t>
            </a:r>
            <a:r>
              <a:rPr lang="en-IN" dirty="0" err="1">
                <a:solidFill>
                  <a:srgbClr val="FFC000"/>
                </a:solidFill>
              </a:rPr>
              <a:t>myFunction</a:t>
            </a:r>
            <a:r>
              <a:rPr lang="en-IN" dirty="0">
                <a:solidFill>
                  <a:srgbClr val="FFC000"/>
                </a:solidFill>
              </a:rPr>
              <a:t>() {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</a:t>
            </a: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 err="1">
                <a:solidFill>
                  <a:srgbClr val="FFC000"/>
                </a:solidFill>
              </a:rPr>
              <a:t>xyz</a:t>
            </a:r>
            <a:r>
              <a:rPr lang="en-IN" dirty="0">
                <a:solidFill>
                  <a:srgbClr val="FFC000"/>
                </a:solidFill>
              </a:rPr>
              <a:t>")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r>
              <a:rPr lang="en-IN" b="1" dirty="0" err="1">
                <a:solidFill>
                  <a:srgbClr val="FF0000"/>
                </a:solidFill>
              </a:rPr>
              <a:t>style.backgroundColor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C000"/>
                </a:solidFill>
              </a:rPr>
              <a:t>= "red";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}  &lt;/script&gt;</a:t>
            </a:r>
          </a:p>
          <a:p>
            <a:pPr marL="0" indent="0">
              <a:buNone/>
            </a:pPr>
            <a:r>
              <a:rPr lang="en-IN" dirty="0"/>
              <a:t>&lt;/body&gt;		&lt;/html&gt;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524BF-EAF4-1C31-EB96-A0535293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645" y="2788087"/>
            <a:ext cx="3200458" cy="1144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FD52D2-742B-4F5E-D246-0DDC6405A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729" y="5553493"/>
            <a:ext cx="3015941" cy="114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57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CAFE-FED4-125A-192F-C8252AA3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609600"/>
            <a:ext cx="11648661" cy="1326321"/>
          </a:xfrm>
        </p:spPr>
        <p:txBody>
          <a:bodyPr>
            <a:normAutofit/>
          </a:bodyPr>
          <a:lstStyle/>
          <a:p>
            <a:r>
              <a:rPr lang="en-IN" sz="3200" dirty="0">
                <a:effectLst/>
              </a:rPr>
              <a:t>2.2.3 </a:t>
            </a:r>
            <a:r>
              <a:rPr lang="en-IN" sz="3200" dirty="0" err="1">
                <a:effectLst/>
              </a:rPr>
              <a:t>element.setAttribute</a:t>
            </a:r>
            <a:r>
              <a:rPr lang="en-IN" sz="3200" dirty="0">
                <a:effectLst/>
              </a:rPr>
              <a:t> (attribute, value)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8DC0-0C84-BD04-01A6-B5F779A4F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26934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democlass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}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"xx"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The Element Object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Add Class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"xx"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u="sng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IN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u="sng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"class"</a:t>
            </a:r>
            <a:r>
              <a:rPr lang="en-IN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u="sng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u="sng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democlass</a:t>
            </a:r>
            <a:r>
              <a:rPr lang="en-IN" b="0" u="sng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57AE4-694E-BF67-BE63-0BA85B868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1" y="5120711"/>
            <a:ext cx="2928631" cy="1604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8FC011-B1E2-654E-526E-E80FD9372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423" y="5120711"/>
            <a:ext cx="3068603" cy="160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6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9F8A-3125-9812-1A45-29400896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2.3 Adding and Deleting Elements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99151A-A8D7-8F21-F574-936F936694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741054"/>
              </p:ext>
            </p:extLst>
          </p:nvPr>
        </p:nvGraphicFramePr>
        <p:xfrm>
          <a:off x="658796" y="2072082"/>
          <a:ext cx="10894449" cy="369960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441206">
                  <a:extLst>
                    <a:ext uri="{9D8B030D-6E8A-4147-A177-3AD203B41FA5}">
                      <a16:colId xmlns:a16="http://schemas.microsoft.com/office/drawing/2014/main" val="3054613891"/>
                    </a:ext>
                  </a:extLst>
                </a:gridCol>
                <a:gridCol w="5453243">
                  <a:extLst>
                    <a:ext uri="{9D8B030D-6E8A-4147-A177-3AD203B41FA5}">
                      <a16:colId xmlns:a16="http://schemas.microsoft.com/office/drawing/2014/main" val="3579464483"/>
                    </a:ext>
                  </a:extLst>
                </a:gridCol>
              </a:tblGrid>
              <a:tr h="3455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>
                          <a:effectLst/>
                        </a:rPr>
                        <a:t>Method</a:t>
                      </a:r>
                    </a:p>
                  </a:txBody>
                  <a:tcPr marL="75116" marR="37558" marT="37558" marB="3755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</a:rPr>
                        <a:t>Description</a:t>
                      </a:r>
                    </a:p>
                  </a:txBody>
                  <a:tcPr marL="37558" marR="37558" marT="37558" marB="37558"/>
                </a:tc>
                <a:extLst>
                  <a:ext uri="{0D108BD9-81ED-4DB2-BD59-A6C34878D82A}">
                    <a16:rowId xmlns:a16="http://schemas.microsoft.com/office/drawing/2014/main" val="4019999639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effectLst/>
                        </a:rPr>
                        <a:t>document.</a:t>
                      </a:r>
                      <a:r>
                        <a:rPr lang="en-IN" sz="1800" dirty="0" err="1">
                          <a:solidFill>
                            <a:srgbClr val="FFC000"/>
                          </a:solidFill>
                          <a:effectLst/>
                        </a:rPr>
                        <a:t>createElement</a:t>
                      </a:r>
                      <a:r>
                        <a:rPr lang="en-IN" sz="1800" dirty="0">
                          <a:effectLst/>
                        </a:rPr>
                        <a:t>(element)</a:t>
                      </a:r>
                    </a:p>
                  </a:txBody>
                  <a:tcPr marL="75116" marR="37558" marT="37558" marB="375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Create an HTML element</a:t>
                      </a:r>
                    </a:p>
                  </a:txBody>
                  <a:tcPr marL="37558" marR="37558" marT="37558" marB="37558"/>
                </a:tc>
                <a:extLst>
                  <a:ext uri="{0D108BD9-81ED-4DB2-BD59-A6C34878D82A}">
                    <a16:rowId xmlns:a16="http://schemas.microsoft.com/office/drawing/2014/main" val="4128285208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effectLst/>
                        </a:rPr>
                        <a:t>document.</a:t>
                      </a:r>
                      <a:r>
                        <a:rPr lang="en-IN" sz="1800" dirty="0" err="1">
                          <a:solidFill>
                            <a:srgbClr val="FFC000"/>
                          </a:solidFill>
                          <a:effectLst/>
                        </a:rPr>
                        <a:t>removeChild</a:t>
                      </a:r>
                      <a:r>
                        <a:rPr lang="en-IN" sz="1800" dirty="0">
                          <a:effectLst/>
                        </a:rPr>
                        <a:t>(element)</a:t>
                      </a:r>
                    </a:p>
                  </a:txBody>
                  <a:tcPr marL="75116" marR="37558" marT="37558" marB="375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Remove an HTML element</a:t>
                      </a:r>
                    </a:p>
                  </a:txBody>
                  <a:tcPr marL="37558" marR="37558" marT="37558" marB="37558"/>
                </a:tc>
                <a:extLst>
                  <a:ext uri="{0D108BD9-81ED-4DB2-BD59-A6C34878D82A}">
                    <a16:rowId xmlns:a16="http://schemas.microsoft.com/office/drawing/2014/main" val="3562322287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effectLst/>
                        </a:rPr>
                        <a:t>document.</a:t>
                      </a:r>
                      <a:r>
                        <a:rPr lang="en-IN" sz="1800" dirty="0" err="1">
                          <a:solidFill>
                            <a:srgbClr val="FFC000"/>
                          </a:solidFill>
                          <a:effectLst/>
                        </a:rPr>
                        <a:t>appendChild</a:t>
                      </a:r>
                      <a:r>
                        <a:rPr lang="en-IN" sz="1800" dirty="0">
                          <a:effectLst/>
                        </a:rPr>
                        <a:t>(element)</a:t>
                      </a:r>
                    </a:p>
                  </a:txBody>
                  <a:tcPr marL="75116" marR="37558" marT="37558" marB="375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Add an HTML element</a:t>
                      </a:r>
                    </a:p>
                  </a:txBody>
                  <a:tcPr marL="37558" marR="37558" marT="37558" marB="37558"/>
                </a:tc>
                <a:extLst>
                  <a:ext uri="{0D108BD9-81ED-4DB2-BD59-A6C34878D82A}">
                    <a16:rowId xmlns:a16="http://schemas.microsoft.com/office/drawing/2014/main" val="3718940958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effectLst/>
                        </a:rPr>
                        <a:t>document.</a:t>
                      </a:r>
                      <a:r>
                        <a:rPr lang="en-IN" sz="1800" dirty="0" err="1">
                          <a:solidFill>
                            <a:srgbClr val="FFC000"/>
                          </a:solidFill>
                          <a:effectLst/>
                        </a:rPr>
                        <a:t>replaceChild</a:t>
                      </a:r>
                      <a:r>
                        <a:rPr lang="en-IN" sz="1800" dirty="0">
                          <a:effectLst/>
                        </a:rPr>
                        <a:t>(new, old)</a:t>
                      </a:r>
                    </a:p>
                  </a:txBody>
                  <a:tcPr marL="75116" marR="37558" marT="37558" marB="375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Replace an HTML element</a:t>
                      </a:r>
                    </a:p>
                  </a:txBody>
                  <a:tcPr marL="37558" marR="37558" marT="37558" marB="37558"/>
                </a:tc>
                <a:extLst>
                  <a:ext uri="{0D108BD9-81ED-4DB2-BD59-A6C34878D82A}">
                    <a16:rowId xmlns:a16="http://schemas.microsoft.com/office/drawing/2014/main" val="3438633419"/>
                  </a:ext>
                </a:extLst>
              </a:tr>
              <a:tr h="88636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effectLst/>
                        </a:rPr>
                        <a:t>document.</a:t>
                      </a:r>
                      <a:r>
                        <a:rPr lang="en-IN" sz="1800" dirty="0" err="1">
                          <a:solidFill>
                            <a:srgbClr val="FFC000"/>
                          </a:solidFill>
                          <a:effectLst/>
                        </a:rPr>
                        <a:t>write</a:t>
                      </a:r>
                      <a:r>
                        <a:rPr lang="en-IN" sz="1800" dirty="0">
                          <a:effectLst/>
                        </a:rPr>
                        <a:t>(text)</a:t>
                      </a:r>
                    </a:p>
                  </a:txBody>
                  <a:tcPr marL="75116" marR="37558" marT="37558" marB="375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Write into the HTML output stream</a:t>
                      </a:r>
                    </a:p>
                  </a:txBody>
                  <a:tcPr marL="37558" marR="37558" marT="37558" marB="37558"/>
                </a:tc>
                <a:extLst>
                  <a:ext uri="{0D108BD9-81ED-4DB2-BD59-A6C34878D82A}">
                    <a16:rowId xmlns:a16="http://schemas.microsoft.com/office/drawing/2014/main" val="220301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224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F08A-EA18-C3DF-A7AB-73A7E517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2.3.1 </a:t>
            </a:r>
            <a:r>
              <a:rPr lang="en-IN" sz="3200" dirty="0" err="1">
                <a:effectLst/>
              </a:rPr>
              <a:t>document.</a:t>
            </a:r>
            <a:r>
              <a:rPr lang="en-IN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createElement</a:t>
            </a:r>
            <a:r>
              <a:rPr lang="en-IN" sz="3200" dirty="0">
                <a:effectLst/>
              </a:rPr>
              <a:t>(element)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E914-C733-AEA9-BBD5-454C10090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		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		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para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 is a paragraph."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		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Append to body: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		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para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	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05B0B-B3FB-1019-B081-919264CD5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583" y="5224383"/>
            <a:ext cx="4772691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15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0C93-60B0-C9EC-D2A3-401AA84A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2.3.2 </a:t>
            </a:r>
            <a:r>
              <a:rPr lang="en-IN" sz="3200" dirty="0" err="1">
                <a:effectLst/>
              </a:rPr>
              <a:t>document.</a:t>
            </a:r>
            <a:r>
              <a:rPr lang="en-IN" sz="3200" dirty="0" err="1">
                <a:solidFill>
                  <a:schemeClr val="tx2">
                    <a:lumMod val="75000"/>
                  </a:schemeClr>
                </a:solidFill>
                <a:effectLst/>
              </a:rPr>
              <a:t>removeChild</a:t>
            </a:r>
            <a:r>
              <a:rPr lang="en-IN" sz="3200" dirty="0">
                <a:effectLst/>
              </a:rPr>
              <a:t>(element)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EFE9-71A2-F089-509C-091F14CF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39912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removeChild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BB79B-6E87-3C05-FF82-41DFF5EF1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090" y="3182041"/>
            <a:ext cx="3762910" cy="1615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96B8DA-2A12-0B5B-4EAA-BB1452B40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090" y="5153644"/>
            <a:ext cx="3689015" cy="148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01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9A7E-730F-C8A3-F13C-EA913FC8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2.3.3 </a:t>
            </a:r>
            <a:r>
              <a:rPr lang="en-IN" sz="3200" dirty="0" err="1">
                <a:effectLst/>
              </a:rPr>
              <a:t>document.appendChild</a:t>
            </a:r>
            <a:r>
              <a:rPr lang="en-IN" sz="3200" dirty="0">
                <a:effectLst/>
              </a:rPr>
              <a:t>(element)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E71D2-C70F-1FD5-309A-40C8E39F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564" y="1775707"/>
            <a:ext cx="11733817" cy="497905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Create an "li" node: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textnode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createTextNode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"Water"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//// Create a text node: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textnode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Append the text node to the "li" node: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Append "li" node to list: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B9A98-F1C1-A21F-E8D3-4FC708944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281" y="5376755"/>
            <a:ext cx="3178601" cy="1378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928B0D-9995-DE2B-495F-962432DDF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258" y="5309151"/>
            <a:ext cx="2902298" cy="14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24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E59A-5856-3A10-399F-0BB97717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0" dirty="0"/>
              <a:t>2.3.4 </a:t>
            </a:r>
            <a:r>
              <a:rPr lang="en-IN" sz="3200" b="0" dirty="0" err="1">
                <a:effectLst/>
              </a:rPr>
              <a:t>document.replaceChild</a:t>
            </a:r>
            <a:r>
              <a:rPr lang="en-IN" sz="3200" b="0" dirty="0">
                <a:effectLst/>
              </a:rPr>
              <a:t>(new, old)</a:t>
            </a:r>
            <a:endParaRPr lang="en-IN" sz="32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FEB4-9605-F831-C4C7-ACD8C048D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74" y="2096063"/>
            <a:ext cx="11657125" cy="451711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Milk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Select 1st child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createTextNode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"Water"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Create a new text node: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replaceChild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childNodes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Replace the text node: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0D981-C736-BA07-2989-CADCA28F5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918" y="5025050"/>
            <a:ext cx="3173754" cy="1546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AD05BA-38A0-F5D8-84A0-C22AD8419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258" y="5025050"/>
            <a:ext cx="3325996" cy="15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63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3D97-52EE-B278-8512-77B43064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2.3.5 </a:t>
            </a:r>
            <a:r>
              <a:rPr lang="en-IN" sz="3600" b="0" dirty="0" err="1">
                <a:effectLst/>
              </a:rPr>
              <a:t>document.write</a:t>
            </a:r>
            <a:r>
              <a:rPr lang="en-IN" sz="3600" b="0" dirty="0">
                <a:effectLst/>
              </a:rPr>
              <a:t>(text)</a:t>
            </a:r>
            <a:endParaRPr lang="en-IN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43932-8708-8F73-7F82-771E34A3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143313-1C57-6A4F-9D30-DDD526BEB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582" y="4190083"/>
            <a:ext cx="4982270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46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7EAA-5473-0F33-765C-06B4521C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dirty="0"/>
              <a:t>3. Assigning event handlers in JavaScript using DOM object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DF122-7610-C9A5-A602-9E3769375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There are primarily three ways to assign event handlers to HTML elements: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HTML Event Attributes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DOM Properties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2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en-IN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575440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3916-B843-1F3A-AAA0-73A028D9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953729"/>
          </a:xfrm>
        </p:spPr>
        <p:txBody>
          <a:bodyPr/>
          <a:lstStyle/>
          <a:p>
            <a:r>
              <a:rPr lang="en-IN" b="0" dirty="0"/>
              <a:t>3.1 HTML Event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B667-D17B-27C3-AA22-10B92F8C5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&lt;button </a:t>
            </a:r>
            <a:r>
              <a:rPr lang="en-US" dirty="0">
                <a:solidFill>
                  <a:srgbClr val="FF0000"/>
                </a:solidFill>
              </a:rPr>
              <a:t>onclick="</a:t>
            </a:r>
            <a:r>
              <a:rPr lang="en-US" dirty="0" err="1">
                <a:solidFill>
                  <a:srgbClr val="FF0000"/>
                </a:solidFill>
              </a:rPr>
              <a:t>myFunction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"&gt;Click me&lt;/button&gt;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&lt;script&gt; 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function </a:t>
            </a:r>
            <a:r>
              <a:rPr lang="en-US" dirty="0" err="1">
                <a:solidFill>
                  <a:srgbClr val="FF0000"/>
                </a:solidFill>
              </a:rPr>
              <a:t>myFunction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>
                <a:solidFill>
                  <a:srgbClr val="FFC000"/>
                </a:solidFill>
              </a:rPr>
              <a:t> {    alert('Button Clicked!');  }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&lt;/script&gt;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19510-C048-E2F9-C987-47A01125C5E1}"/>
              </a:ext>
            </a:extLst>
          </p:cNvPr>
          <p:cNvSpPr txBox="1"/>
          <p:nvPr/>
        </p:nvSpPr>
        <p:spPr>
          <a:xfrm>
            <a:off x="513649" y="5006370"/>
            <a:ext cx="72000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Simple approach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Discouraged for maintainability reasons.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It mixes HTML structure with JavaScript logic.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Maks code harder to read and debug.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F2AE3-E2A9-0405-8CC3-D5ABBC731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684" y="1852341"/>
            <a:ext cx="3943597" cy="991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B8A26C-2BCF-B372-42BD-5BAD7F92E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564" y="3890706"/>
            <a:ext cx="4874717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6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DBB4-923C-9A55-61B0-6097712D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Document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12538-6A44-094B-4F53-7F4A62DFB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80" y="2007574"/>
            <a:ext cx="5556344" cy="3695136"/>
          </a:xfrm>
        </p:spPr>
        <p:txBody>
          <a:bodyPr/>
          <a:lstStyle/>
          <a:p>
            <a:pPr marL="285750" indent="-285750" algn="just">
              <a:lnSpc>
                <a:spcPct val="100000"/>
              </a:lnSpc>
              <a:spcAft>
                <a:spcPts val="225"/>
              </a:spcAft>
            </a:pPr>
            <a:r>
              <a:rPr lang="en-US" dirty="0">
                <a:solidFill>
                  <a:srgbClr val="FFFFFF"/>
                </a:solidFill>
                <a:effectLst/>
                <a:latin typeface="Source Sans Pro" panose="020F0502020204030204" pitchFamily="34" charset="0"/>
              </a:rPr>
              <a:t>Explain the DOM as a programming.</a:t>
            </a:r>
          </a:p>
          <a:p>
            <a:pPr marL="285750" indent="-285750" algn="just">
              <a:lnSpc>
                <a:spcPct val="100000"/>
              </a:lnSpc>
              <a:spcAft>
                <a:spcPts val="225"/>
              </a:spcAft>
            </a:pPr>
            <a:r>
              <a:rPr lang="en-US" dirty="0">
                <a:solidFill>
                  <a:srgbClr val="FFFFFF"/>
                </a:solidFill>
                <a:effectLst/>
                <a:latin typeface="Source Sans Pro" panose="020F0502020204030204" pitchFamily="34" charset="0"/>
              </a:rPr>
              <a:t>When a web page is loaded</a:t>
            </a:r>
          </a:p>
          <a:p>
            <a:pPr marL="742950" lvl="1" indent="-285750" algn="just">
              <a:lnSpc>
                <a:spcPct val="100000"/>
              </a:lnSpc>
              <a:spcAft>
                <a:spcPts val="225"/>
              </a:spcAft>
            </a:pPr>
            <a:r>
              <a:rPr lang="en-US" sz="2000" dirty="0">
                <a:solidFill>
                  <a:srgbClr val="FFFFFF"/>
                </a:solidFill>
                <a:effectLst/>
                <a:latin typeface="Source Sans Pro" panose="020F0502020204030204" pitchFamily="34" charset="0"/>
              </a:rPr>
              <a:t>the browser creates a DOM of the page.</a:t>
            </a:r>
          </a:p>
          <a:p>
            <a:pPr marL="285750" indent="-285750" algn="just">
              <a:lnSpc>
                <a:spcPct val="100000"/>
              </a:lnSpc>
              <a:spcAft>
                <a:spcPts val="225"/>
              </a:spcAft>
            </a:pPr>
            <a:r>
              <a:rPr lang="en-US" dirty="0">
                <a:solidFill>
                  <a:srgbClr val="FFFFFF"/>
                </a:solidFill>
                <a:effectLst/>
                <a:latin typeface="Source Sans Pro" panose="020F0502020204030204" pitchFamily="34" charset="0"/>
              </a:rPr>
              <a:t>It is a standard </a:t>
            </a:r>
          </a:p>
          <a:p>
            <a:pPr marL="742950" lvl="1" indent="-285750" algn="just">
              <a:lnSpc>
                <a:spcPct val="100000"/>
              </a:lnSpc>
              <a:spcAft>
                <a:spcPts val="225"/>
              </a:spcAft>
            </a:pPr>
            <a:r>
              <a:rPr lang="en-US" sz="2000" dirty="0">
                <a:solidFill>
                  <a:srgbClr val="FFFFFF"/>
                </a:solidFill>
                <a:effectLst/>
                <a:latin typeface="Source Sans Pro" panose="020F0502020204030204" pitchFamily="34" charset="0"/>
              </a:rPr>
              <a:t>object model &amp;</a:t>
            </a:r>
          </a:p>
          <a:p>
            <a:pPr marL="742950" lvl="1" indent="-285750" algn="just">
              <a:lnSpc>
                <a:spcPct val="100000"/>
              </a:lnSpc>
              <a:spcAft>
                <a:spcPts val="225"/>
              </a:spcAft>
            </a:pPr>
            <a:r>
              <a:rPr lang="en-US" sz="2000" dirty="0">
                <a:solidFill>
                  <a:srgbClr val="FFFFFF"/>
                </a:solidFill>
                <a:effectLst/>
                <a:latin typeface="Source Sans Pro" panose="020F0502020204030204" pitchFamily="34" charset="0"/>
              </a:rPr>
              <a:t>programming interface for HTML</a:t>
            </a:r>
          </a:p>
          <a:p>
            <a:pPr marL="285750" indent="-285750" algn="just">
              <a:lnSpc>
                <a:spcPct val="100000"/>
              </a:lnSpc>
              <a:spcAft>
                <a:spcPts val="225"/>
              </a:spcAft>
            </a:pPr>
            <a:r>
              <a:rPr lang="en-US" dirty="0">
                <a:solidFill>
                  <a:srgbClr val="FFFFFF"/>
                </a:solidFill>
                <a:effectLst/>
                <a:latin typeface="Source Sans Pro" panose="020F0502020204030204" pitchFamily="34" charset="0"/>
              </a:rPr>
              <a:t>We </a:t>
            </a:r>
            <a:r>
              <a:rPr lang="en-US" b="0" i="0" dirty="0">
                <a:solidFill>
                  <a:srgbClr val="FFFFFF"/>
                </a:solidFill>
                <a:effectLst/>
                <a:latin typeface="Source Sans Pro" panose="020F0502020204030204" pitchFamily="34" charset="0"/>
              </a:rPr>
              <a:t>can use JavaScript to access HTML elements.</a:t>
            </a:r>
            <a:endParaRPr lang="en-US" b="0" i="0" dirty="0">
              <a:solidFill>
                <a:srgbClr val="E2E2E5"/>
              </a:solidFill>
              <a:effectLst/>
              <a:latin typeface="Google Sans Text"/>
            </a:endParaRPr>
          </a:p>
        </p:txBody>
      </p:sp>
      <p:pic>
        <p:nvPicPr>
          <p:cNvPr id="1026" name="Picture 2" descr="DOM HTML tree">
            <a:extLst>
              <a:ext uri="{FF2B5EF4-FFF2-40B4-BE49-F238E27FC236}">
                <a16:creationId xmlns:a16="http://schemas.microsoft.com/office/drawing/2014/main" id="{947065D1-5BFC-C2F1-5E99-4999568B6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52" y="2007574"/>
            <a:ext cx="5722435" cy="313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499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A799-8B79-0964-623B-524BA331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02" y="303264"/>
            <a:ext cx="10353761" cy="794871"/>
          </a:xfrm>
        </p:spPr>
        <p:txBody>
          <a:bodyPr/>
          <a:lstStyle/>
          <a:p>
            <a:r>
              <a:rPr lang="en-IN" b="0" dirty="0"/>
              <a:t>3.2 DOM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CBC47-164C-1EF7-1AF4-F63605CBA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60" y="1272760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&lt;button id="</a:t>
            </a:r>
            <a:r>
              <a:rPr lang="en-IN" dirty="0" err="1"/>
              <a:t>myButton</a:t>
            </a:r>
            <a:r>
              <a:rPr lang="en-IN" dirty="0"/>
              <a:t>"&gt;Click me&lt;/button&gt;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&lt;script&gt;  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const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button</a:t>
            </a:r>
            <a:r>
              <a:rPr lang="en-IN" dirty="0">
                <a:solidFill>
                  <a:srgbClr val="FFC000"/>
                </a:solidFill>
              </a:rPr>
              <a:t> = </a:t>
            </a: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('</a:t>
            </a:r>
            <a:r>
              <a:rPr lang="en-IN" dirty="0" err="1">
                <a:solidFill>
                  <a:srgbClr val="FFC000"/>
                </a:solidFill>
              </a:rPr>
              <a:t>myButton</a:t>
            </a:r>
            <a:r>
              <a:rPr lang="en-IN" dirty="0">
                <a:solidFill>
                  <a:srgbClr val="FFC000"/>
                </a:solidFill>
              </a:rPr>
              <a:t>');  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button.onclick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C000"/>
                </a:solidFill>
              </a:rPr>
              <a:t>= function() 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{    alert('Button Clicked!');  };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&lt;/script&gt;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F31DD-AAC4-0A07-AB4E-80CDAC2404D5}"/>
              </a:ext>
            </a:extLst>
          </p:cNvPr>
          <p:cNvSpPr txBox="1"/>
          <p:nvPr/>
        </p:nvSpPr>
        <p:spPr>
          <a:xfrm>
            <a:off x="245036" y="4615744"/>
            <a:ext cx="115584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This approach separates HTML and JavaScript to some extent.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Improving code organization.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It only allows assigning one handler per event type.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If you assign another event handler to the same onclick property, the previous one will be overwritten.</a:t>
            </a:r>
          </a:p>
        </p:txBody>
      </p:sp>
    </p:spTree>
    <p:extLst>
      <p:ext uri="{BB962C8B-B14F-4D97-AF65-F5344CB8AC3E}">
        <p14:creationId xmlns:p14="http://schemas.microsoft.com/office/powerpoint/2010/main" val="1099221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CB33-4DCC-8259-71E0-335E1CD8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66588"/>
          </a:xfrm>
        </p:spPr>
        <p:txBody>
          <a:bodyPr/>
          <a:lstStyle/>
          <a:p>
            <a:r>
              <a:rPr lang="en-IN" b="0" dirty="0"/>
              <a:t>3.3 </a:t>
            </a:r>
            <a:r>
              <a:rPr lang="en-IN" b="0" dirty="0" err="1"/>
              <a:t>addEventListener</a:t>
            </a:r>
            <a:r>
              <a:rPr lang="en-IN" b="0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0FCC-19BB-D35C-A8E6-A01992993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1341"/>
            <a:ext cx="10353762" cy="4099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&lt;button id="</a:t>
            </a:r>
            <a:r>
              <a:rPr lang="en-IN" dirty="0" err="1"/>
              <a:t>myButton</a:t>
            </a:r>
            <a:r>
              <a:rPr lang="en-IN" dirty="0"/>
              <a:t>"&gt;Click me&lt;/button&gt;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&lt;script&gt; 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const</a:t>
            </a:r>
            <a:r>
              <a:rPr lang="en-IN" dirty="0">
                <a:solidFill>
                  <a:srgbClr val="FFC000"/>
                </a:solidFill>
              </a:rPr>
              <a:t> button = </a:t>
            </a: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('</a:t>
            </a:r>
            <a:r>
              <a:rPr lang="en-IN" dirty="0" err="1">
                <a:solidFill>
                  <a:srgbClr val="FFC000"/>
                </a:solidFill>
              </a:rPr>
              <a:t>myButton</a:t>
            </a:r>
            <a:r>
              <a:rPr lang="en-IN" dirty="0">
                <a:solidFill>
                  <a:srgbClr val="FFC000"/>
                </a:solidFill>
              </a:rPr>
              <a:t>');  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button.</a:t>
            </a:r>
            <a:r>
              <a:rPr lang="en-IN" dirty="0" err="1">
                <a:solidFill>
                  <a:srgbClr val="FF0000"/>
                </a:solidFill>
              </a:rPr>
              <a:t>addEventListener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('click', 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function() 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{    alert('Button Clicked!');  }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);&lt;/script&gt;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016130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B0D1-3D1A-71A9-8DDF-8D456020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0" dirty="0"/>
              <a:t>3.3 (a) Key advantages of </a:t>
            </a:r>
            <a:r>
              <a:rPr lang="en-IN" sz="2800" b="0" dirty="0" err="1"/>
              <a:t>addEventListener</a:t>
            </a:r>
            <a:r>
              <a:rPr lang="en-IN" sz="2800" b="0" dirty="0"/>
              <a:t>():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E9F80-59D1-0F1D-0FCF-837EAD31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Multiple handlers</a:t>
            </a:r>
            <a:r>
              <a:rPr lang="en-US" sz="2400" dirty="0"/>
              <a:t>: Allows attaching multiple event handlers.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Removability</a:t>
            </a:r>
            <a:r>
              <a:rPr lang="en-US" sz="2400" dirty="0"/>
              <a:t>: Enables removing specific event listeners using </a:t>
            </a:r>
            <a:r>
              <a:rPr lang="en-US" sz="2400" dirty="0" err="1"/>
              <a:t>removeEventListener</a:t>
            </a:r>
            <a:r>
              <a:rPr lang="en-US" sz="2400" dirty="0"/>
              <a:t>().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Works with any DOM object</a:t>
            </a:r>
            <a:r>
              <a:rPr lang="en-US" sz="2400" dirty="0"/>
              <a:t>: </a:t>
            </a:r>
          </a:p>
          <a:p>
            <a:pPr lvl="1"/>
            <a:r>
              <a:rPr lang="en-US" sz="2400" dirty="0"/>
              <a:t>Can be used not only with HTML elements,</a:t>
            </a:r>
          </a:p>
          <a:p>
            <a:pPr lvl="1"/>
            <a:r>
              <a:rPr lang="en-US" sz="2400" dirty="0"/>
              <a:t>but also with other DOM objects </a:t>
            </a:r>
          </a:p>
          <a:p>
            <a:pPr lvl="1"/>
            <a:r>
              <a:rPr lang="en-US" sz="2400" dirty="0"/>
              <a:t>such as the window object.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98959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037D-8F7C-F50E-60D5-3FF9B4A36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489" y="352613"/>
            <a:ext cx="10353761" cy="806824"/>
          </a:xfrm>
        </p:spPr>
        <p:txBody>
          <a:bodyPr>
            <a:normAutofit/>
          </a:bodyPr>
          <a:lstStyle/>
          <a:p>
            <a:r>
              <a:rPr lang="en-IN" sz="3200" b="0" dirty="0"/>
              <a:t>multiple event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A18B-F08F-0FDD-84AE-9571C460D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9" y="1259356"/>
            <a:ext cx="11666070" cy="4914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&lt;html&gt;	&lt;body&gt;	&lt;button id="</a:t>
            </a:r>
            <a:r>
              <a:rPr lang="en-IN" dirty="0" err="1"/>
              <a:t>myButton</a:t>
            </a:r>
            <a:r>
              <a:rPr lang="en-IN" dirty="0"/>
              <a:t>"&gt;Click me&lt;/button&gt;	</a:t>
            </a:r>
            <a:r>
              <a:rPr lang="en-IN" dirty="0">
                <a:solidFill>
                  <a:srgbClr val="FFC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</a:t>
            </a:r>
            <a:r>
              <a:rPr lang="en-IN" dirty="0" err="1">
                <a:solidFill>
                  <a:srgbClr val="FFC000"/>
                </a:solidFill>
              </a:rPr>
              <a:t>const</a:t>
            </a:r>
            <a:r>
              <a:rPr lang="en-IN" dirty="0">
                <a:solidFill>
                  <a:srgbClr val="FFC000"/>
                </a:solidFill>
              </a:rPr>
              <a:t> button = </a:t>
            </a: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('</a:t>
            </a:r>
            <a:r>
              <a:rPr lang="en-IN" dirty="0" err="1">
                <a:solidFill>
                  <a:srgbClr val="FFC000"/>
                </a:solidFill>
              </a:rPr>
              <a:t>myButton</a:t>
            </a:r>
            <a:r>
              <a:rPr lang="en-IN" dirty="0">
                <a:solidFill>
                  <a:srgbClr val="FFC000"/>
                </a:solidFill>
              </a:rPr>
              <a:t>');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function </a:t>
            </a:r>
            <a:r>
              <a:rPr lang="en-IN" dirty="0" err="1">
                <a:solidFill>
                  <a:srgbClr val="FFC000"/>
                </a:solidFill>
              </a:rPr>
              <a:t>firstHandler</a:t>
            </a:r>
            <a:r>
              <a:rPr lang="en-IN" dirty="0">
                <a:solidFill>
                  <a:srgbClr val="FFC000"/>
                </a:solidFill>
              </a:rPr>
              <a:t>() {    console.log('First handler: Button clicked’);	  }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function </a:t>
            </a:r>
            <a:r>
              <a:rPr lang="en-IN" dirty="0" err="1">
                <a:solidFill>
                  <a:srgbClr val="FFC000"/>
                </a:solidFill>
              </a:rPr>
              <a:t>secondHandler</a:t>
            </a:r>
            <a:r>
              <a:rPr lang="en-IN" dirty="0">
                <a:solidFill>
                  <a:srgbClr val="FFC000"/>
                </a:solidFill>
              </a:rPr>
              <a:t>() {	    console.log('Second handler: Another action on click’);	  }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</a:t>
            </a:r>
            <a:r>
              <a:rPr lang="en-IN" dirty="0" err="1">
                <a:solidFill>
                  <a:srgbClr val="FFC000"/>
                </a:solidFill>
              </a:rPr>
              <a:t>button.</a:t>
            </a:r>
            <a:r>
              <a:rPr lang="en-IN" dirty="0" err="1">
                <a:solidFill>
                  <a:srgbClr val="FF0000"/>
                </a:solidFill>
              </a:rPr>
              <a:t>addEventListener</a:t>
            </a:r>
            <a:r>
              <a:rPr lang="en-IN" dirty="0">
                <a:solidFill>
                  <a:srgbClr val="FFC000"/>
                </a:solidFill>
              </a:rPr>
              <a:t>('click', </a:t>
            </a:r>
            <a:r>
              <a:rPr lang="en-IN" dirty="0" err="1">
                <a:solidFill>
                  <a:srgbClr val="FFC000"/>
                </a:solidFill>
              </a:rPr>
              <a:t>firstHandler</a:t>
            </a:r>
            <a:r>
              <a:rPr lang="en-IN" dirty="0">
                <a:solidFill>
                  <a:srgbClr val="FFC000"/>
                </a:solidFill>
              </a:rPr>
              <a:t>);	  </a:t>
            </a:r>
            <a:r>
              <a:rPr lang="en-IN" dirty="0" err="1">
                <a:solidFill>
                  <a:srgbClr val="FFC000"/>
                </a:solidFill>
              </a:rPr>
              <a:t>button.</a:t>
            </a:r>
            <a:r>
              <a:rPr lang="en-IN" dirty="0" err="1">
                <a:solidFill>
                  <a:srgbClr val="FF0000"/>
                </a:solidFill>
              </a:rPr>
              <a:t>addEventListener</a:t>
            </a:r>
            <a:r>
              <a:rPr lang="en-IN" dirty="0">
                <a:solidFill>
                  <a:srgbClr val="FFC000"/>
                </a:solidFill>
              </a:rPr>
              <a:t>('click', </a:t>
            </a:r>
            <a:r>
              <a:rPr lang="en-IN" dirty="0" err="1">
                <a:solidFill>
                  <a:srgbClr val="FFC000"/>
                </a:solidFill>
              </a:rPr>
              <a:t>secondHandler</a:t>
            </a:r>
            <a:r>
              <a:rPr lang="en-IN" dirty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//Later, you can remove a specific listener if needed  //</a:t>
            </a:r>
            <a:r>
              <a:rPr lang="en-IN" dirty="0" err="1">
                <a:solidFill>
                  <a:srgbClr val="FFC000"/>
                </a:solidFill>
              </a:rPr>
              <a:t>button.removeEventListener</a:t>
            </a:r>
            <a:r>
              <a:rPr lang="en-IN" dirty="0">
                <a:solidFill>
                  <a:srgbClr val="FFC000"/>
                </a:solidFill>
              </a:rPr>
              <a:t>('click', </a:t>
            </a:r>
            <a:r>
              <a:rPr lang="en-IN" dirty="0" err="1">
                <a:solidFill>
                  <a:srgbClr val="FFC000"/>
                </a:solidFill>
              </a:rPr>
              <a:t>firstHandler</a:t>
            </a:r>
            <a:r>
              <a:rPr lang="en-IN" dirty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&lt;/script&gt;		</a:t>
            </a:r>
            <a:r>
              <a:rPr lang="en-IN" dirty="0"/>
              <a:t>&lt;/body&gt;	&lt;/html&gt;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01E06-30A2-FE94-2474-42D0547CE4C1}"/>
              </a:ext>
            </a:extLst>
          </p:cNvPr>
          <p:cNvSpPr txBox="1"/>
          <p:nvPr/>
        </p:nvSpPr>
        <p:spPr>
          <a:xfrm>
            <a:off x="439852" y="5695575"/>
            <a:ext cx="114570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Both </a:t>
            </a:r>
            <a:r>
              <a:rPr lang="en-IN" sz="2000" dirty="0" err="1"/>
              <a:t>firstHandler</a:t>
            </a:r>
            <a:r>
              <a:rPr lang="en-IN" sz="2000" dirty="0"/>
              <a:t> and </a:t>
            </a:r>
            <a:r>
              <a:rPr lang="en-IN" sz="2000" dirty="0" err="1"/>
              <a:t>secondHandler</a:t>
            </a:r>
            <a:r>
              <a:rPr lang="en-IN" sz="2000" dirty="0"/>
              <a:t> will be executed.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method is recommended for its flexibility, control, and better code organization.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considered a best practice for modern JavaScript development.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12900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B2D3-4FF7-FEAB-108C-E0CE912E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6855617" cy="1326321"/>
          </a:xfrm>
        </p:spPr>
        <p:txBody>
          <a:bodyPr/>
          <a:lstStyle/>
          <a:p>
            <a:r>
              <a:rPr lang="en-IN" sz="3200" b="0" dirty="0" err="1"/>
              <a:t>removeEventListener</a:t>
            </a:r>
            <a:endParaRPr lang="en-IN" sz="32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014B-DF40-7FE2-FD41-493F7FC5B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2509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Click me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	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firstHandler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   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'First handler: Button clicked'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removeEventListener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firstHandler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//Later, you can remove a specific listener if needed  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secondHandler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'Second handler: Another action on click'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firstHandler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secondHandler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BA5AA-24F5-CA2F-1C4D-F9945EA4A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023" y="83184"/>
            <a:ext cx="3991072" cy="181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04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023C-082A-BD58-B867-844859EA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078" y="388470"/>
            <a:ext cx="10353761" cy="729129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rgbClr val="FFFF00"/>
                </a:solidFill>
              </a:rPr>
              <a:t>addEventListener</a:t>
            </a:r>
            <a:r>
              <a:rPr lang="en-IN" dirty="0">
                <a:solidFill>
                  <a:srgbClr val="FFFF00"/>
                </a:solidFill>
              </a:rPr>
              <a:t> demo2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709F5-4058-5566-E8B0-C1A8B6B4A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86541"/>
            <a:ext cx="10353762" cy="5082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&lt;html&gt;	&lt;body&gt;</a:t>
            </a:r>
          </a:p>
          <a:p>
            <a:pPr marL="0" indent="0">
              <a:buNone/>
            </a:pPr>
            <a:r>
              <a:rPr lang="en-IN" dirty="0"/>
              <a:t>&lt;button id="</a:t>
            </a:r>
            <a:r>
              <a:rPr lang="en-IN" dirty="0" err="1">
                <a:solidFill>
                  <a:srgbClr val="00B0F0"/>
                </a:solidFill>
              </a:rPr>
              <a:t>myBtn</a:t>
            </a:r>
            <a:r>
              <a:rPr lang="en-IN" dirty="0"/>
              <a:t>"&gt;Try it&lt;/button&gt;	&lt;p id="</a:t>
            </a:r>
            <a:r>
              <a:rPr lang="en-IN" dirty="0">
                <a:solidFill>
                  <a:srgbClr val="00B0F0"/>
                </a:solidFill>
              </a:rPr>
              <a:t>demo</a:t>
            </a:r>
            <a:r>
              <a:rPr lang="en-IN" dirty="0"/>
              <a:t>"&gt;&lt;/p&gt;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 err="1">
                <a:solidFill>
                  <a:srgbClr val="FFC000"/>
                </a:solidFill>
              </a:rPr>
              <a:t>myBtn</a:t>
            </a:r>
            <a:r>
              <a:rPr lang="en-IN" dirty="0">
                <a:solidFill>
                  <a:srgbClr val="FFC000"/>
                </a:solidFill>
              </a:rPr>
              <a:t>")</a:t>
            </a:r>
            <a:r>
              <a:rPr lang="en-IN" dirty="0">
                <a:solidFill>
                  <a:srgbClr val="FFFF00"/>
                </a:solidFill>
              </a:rPr>
              <a:t>.</a:t>
            </a:r>
            <a:r>
              <a:rPr lang="en-IN" dirty="0" err="1">
                <a:solidFill>
                  <a:srgbClr val="FFFF00"/>
                </a:solidFill>
              </a:rPr>
              <a:t>addEventListener</a:t>
            </a: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>
                <a:solidFill>
                  <a:srgbClr val="FFFF00"/>
                </a:solidFill>
              </a:rPr>
              <a:t>click</a:t>
            </a:r>
            <a:r>
              <a:rPr lang="en-IN" dirty="0">
                <a:solidFill>
                  <a:srgbClr val="FFC000"/>
                </a:solidFill>
              </a:rPr>
              <a:t>", </a:t>
            </a:r>
            <a:r>
              <a:rPr lang="en-IN" dirty="0" err="1">
                <a:solidFill>
                  <a:srgbClr val="FF0000"/>
                </a:solidFill>
              </a:rPr>
              <a:t>displayDate</a:t>
            </a:r>
            <a:r>
              <a:rPr lang="en-IN" dirty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function </a:t>
            </a:r>
            <a:r>
              <a:rPr lang="en-IN" dirty="0" err="1">
                <a:solidFill>
                  <a:srgbClr val="FF0000"/>
                </a:solidFill>
              </a:rPr>
              <a:t>displayDate</a:t>
            </a:r>
            <a:r>
              <a:rPr lang="en-IN" dirty="0">
                <a:solidFill>
                  <a:srgbClr val="FFC000"/>
                </a:solidFill>
              </a:rPr>
              <a:t>() {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</a:t>
            </a: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("demo").</a:t>
            </a:r>
            <a:r>
              <a:rPr lang="en-IN" dirty="0" err="1">
                <a:solidFill>
                  <a:srgbClr val="FFC000"/>
                </a:solidFill>
              </a:rPr>
              <a:t>innerHTML</a:t>
            </a:r>
            <a:r>
              <a:rPr lang="en-IN" dirty="0">
                <a:solidFill>
                  <a:srgbClr val="FFC000"/>
                </a:solidFill>
              </a:rPr>
              <a:t> = Date();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/>
              <a:t>&lt;/script&gt;	&lt;/body&gt;	&lt;/html&gt;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2B847-831D-AD4A-FBD1-7E24F4989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012" y="4952199"/>
            <a:ext cx="3319993" cy="14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70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927E-F3A2-14D3-FF07-F4E0DE46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4. </a:t>
            </a:r>
            <a:r>
              <a:rPr lang="en-IN" sz="2800" dirty="0" err="1"/>
              <a:t>addeventlistener</a:t>
            </a:r>
            <a:r>
              <a:rPr lang="en-IN" sz="2800" dirty="0"/>
              <a:t> and </a:t>
            </a:r>
            <a:r>
              <a:rPr lang="en-IN" sz="2800" dirty="0" err="1"/>
              <a:t>removeeventlistener</a:t>
            </a:r>
            <a:r>
              <a:rPr lang="en-IN" sz="2800" dirty="0"/>
              <a:t>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2B2F-355F-D727-C006-B904C972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&lt;html&gt;	&lt;body&gt;	&lt;button id="</a:t>
            </a:r>
            <a:r>
              <a:rPr lang="en-IN" dirty="0" err="1"/>
              <a:t>myBtn</a:t>
            </a:r>
            <a:r>
              <a:rPr lang="en-IN" dirty="0"/>
              <a:t>"&gt;Try it&lt;/button&gt;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 err="1">
                <a:solidFill>
                  <a:srgbClr val="FFC000"/>
                </a:solidFill>
              </a:rPr>
              <a:t>myBtn</a:t>
            </a:r>
            <a:r>
              <a:rPr lang="en-IN" dirty="0">
                <a:solidFill>
                  <a:srgbClr val="FFC000"/>
                </a:solidFill>
              </a:rPr>
              <a:t>").</a:t>
            </a:r>
            <a:r>
              <a:rPr lang="en-IN" dirty="0" err="1">
                <a:solidFill>
                  <a:srgbClr val="FF0000"/>
                </a:solidFill>
              </a:rPr>
              <a:t>addEventListener</a:t>
            </a:r>
            <a:r>
              <a:rPr lang="en-IN" dirty="0">
                <a:solidFill>
                  <a:srgbClr val="FFC000"/>
                </a:solidFill>
              </a:rPr>
              <a:t>("click", function() {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alert("Hello World!");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});</a:t>
            </a:r>
          </a:p>
          <a:p>
            <a:pPr marL="0" indent="0">
              <a:buNone/>
            </a:pPr>
            <a:r>
              <a:rPr lang="en-IN" dirty="0"/>
              <a:t>&lt;/script&gt;	&lt;/body&gt;	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27272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AB96-8BCF-C352-D8A3-EE560A53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addEventListener</a:t>
            </a:r>
            <a:r>
              <a:rPr lang="en-US" dirty="0"/>
              <a:t>()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BC93D-04A9-7630-44F0-26B11451C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attaches an event handler to the specified element.</a:t>
            </a:r>
          </a:p>
          <a:p>
            <a:r>
              <a:rPr lang="en-US" dirty="0"/>
              <a:t>It attaches an event handler to an element without overwriting existing event handlers.</a:t>
            </a:r>
          </a:p>
          <a:p>
            <a:r>
              <a:rPr lang="en-US" dirty="0"/>
              <a:t>Add many event handlers to one element.</a:t>
            </a:r>
          </a:p>
          <a:p>
            <a:r>
              <a:rPr lang="en-US" dirty="0"/>
              <a:t>Can add event listeners to any DOM object.</a:t>
            </a:r>
          </a:p>
          <a:p>
            <a:r>
              <a:rPr lang="en-US" dirty="0"/>
              <a:t>Can easily remove an event listener by using the </a:t>
            </a:r>
            <a:r>
              <a:rPr lang="en-US" dirty="0" err="1">
                <a:solidFill>
                  <a:srgbClr val="FF0000"/>
                </a:solidFill>
              </a:rPr>
              <a:t>removeEventListener</a:t>
            </a:r>
            <a:r>
              <a:rPr lang="en-US" dirty="0"/>
              <a:t>() 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150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2EDA-4DC9-ABC4-D215-A2521010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removeEventListener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4586A-2CB9-ECCF-F59A-8EB28A0C5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&lt;html&gt;	</a:t>
            </a:r>
            <a:r>
              <a:rPr lang="en-IN" dirty="0">
                <a:solidFill>
                  <a:srgbClr val="00B0F0"/>
                </a:solidFill>
              </a:rPr>
              <a:t>&lt;style&gt;#myDIV { background-</a:t>
            </a:r>
            <a:r>
              <a:rPr lang="en-IN" dirty="0" err="1">
                <a:solidFill>
                  <a:srgbClr val="00B0F0"/>
                </a:solidFill>
              </a:rPr>
              <a:t>color</a:t>
            </a:r>
            <a:r>
              <a:rPr lang="en-IN" dirty="0">
                <a:solidFill>
                  <a:srgbClr val="00B0F0"/>
                </a:solidFill>
              </a:rPr>
              <a:t>: coral;  padding: 16px; }&lt;/style&gt;</a:t>
            </a:r>
            <a:r>
              <a:rPr lang="en-IN" dirty="0"/>
              <a:t>	&lt;body&gt;</a:t>
            </a:r>
          </a:p>
          <a:p>
            <a:pPr marL="0" indent="0">
              <a:buNone/>
            </a:pPr>
            <a:r>
              <a:rPr lang="en-IN" dirty="0"/>
              <a:t>&lt;div id="</a:t>
            </a:r>
            <a:r>
              <a:rPr lang="en-IN" dirty="0" err="1"/>
              <a:t>myDIV</a:t>
            </a:r>
            <a:r>
              <a:rPr lang="en-IN" dirty="0"/>
              <a:t>"&gt;This orange element.&lt;button </a:t>
            </a:r>
            <a:r>
              <a:rPr lang="en-IN" dirty="0">
                <a:solidFill>
                  <a:srgbClr val="FF0000"/>
                </a:solidFill>
              </a:rPr>
              <a:t>onclick="</a:t>
            </a:r>
            <a:r>
              <a:rPr lang="en-IN" dirty="0" err="1">
                <a:solidFill>
                  <a:srgbClr val="FF0000"/>
                </a:solidFill>
              </a:rPr>
              <a:t>removeHandler</a:t>
            </a:r>
            <a:r>
              <a:rPr lang="en-IN" dirty="0">
                <a:solidFill>
                  <a:srgbClr val="FF0000"/>
                </a:solidFill>
              </a:rPr>
              <a:t>()</a:t>
            </a:r>
            <a:r>
              <a:rPr lang="en-IN" dirty="0"/>
              <a:t>"&gt;Remove&lt;/button&gt;	&lt;/div&gt;</a:t>
            </a:r>
          </a:p>
          <a:p>
            <a:pPr marL="0" indent="0">
              <a:buNone/>
            </a:pPr>
            <a:r>
              <a:rPr lang="en-IN" dirty="0"/>
              <a:t>&lt;p id="demo"&gt;&lt;/p&gt;	</a:t>
            </a:r>
            <a:r>
              <a:rPr lang="en-IN" dirty="0">
                <a:solidFill>
                  <a:srgbClr val="FFC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const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lang="en-IN" dirty="0" err="1">
                <a:solidFill>
                  <a:srgbClr val="FFC000"/>
                </a:solidFill>
              </a:rPr>
              <a:t>myDiv</a:t>
            </a:r>
            <a:r>
              <a:rPr lang="en-IN" dirty="0">
                <a:solidFill>
                  <a:srgbClr val="FFC000"/>
                </a:solidFill>
              </a:rPr>
              <a:t> = </a:t>
            </a: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 err="1">
                <a:solidFill>
                  <a:srgbClr val="FFC000"/>
                </a:solidFill>
              </a:rPr>
              <a:t>myDIV</a:t>
            </a:r>
            <a:r>
              <a:rPr lang="en-IN" dirty="0">
                <a:solidFill>
                  <a:srgbClr val="FFC000"/>
                </a:solidFill>
              </a:rPr>
              <a:t>");	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myDiv.</a:t>
            </a:r>
            <a:r>
              <a:rPr lang="en-IN" dirty="0" err="1">
                <a:solidFill>
                  <a:srgbClr val="FF0000"/>
                </a:solidFill>
              </a:rPr>
              <a:t>addEventListener</a:t>
            </a: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 err="1">
                <a:solidFill>
                  <a:srgbClr val="FF0000"/>
                </a:solidFill>
              </a:rPr>
              <a:t>mousemove</a:t>
            </a:r>
            <a:r>
              <a:rPr lang="en-IN" dirty="0">
                <a:solidFill>
                  <a:srgbClr val="FFC000"/>
                </a:solidFill>
              </a:rPr>
              <a:t>", </a:t>
            </a:r>
            <a:r>
              <a:rPr lang="en-IN" dirty="0" err="1">
                <a:solidFill>
                  <a:srgbClr val="FFC000"/>
                </a:solidFill>
              </a:rPr>
              <a:t>myFunction</a:t>
            </a:r>
            <a:r>
              <a:rPr lang="en-IN" dirty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function </a:t>
            </a:r>
            <a:r>
              <a:rPr lang="en-IN" dirty="0" err="1">
                <a:solidFill>
                  <a:srgbClr val="FFC000"/>
                </a:solidFill>
              </a:rPr>
              <a:t>myFunction</a:t>
            </a:r>
            <a:r>
              <a:rPr lang="en-IN" dirty="0">
                <a:solidFill>
                  <a:srgbClr val="FFC000"/>
                </a:solidFill>
              </a:rPr>
              <a:t>() {	  </a:t>
            </a: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("demo").</a:t>
            </a:r>
            <a:r>
              <a:rPr lang="en-IN" dirty="0" err="1">
                <a:solidFill>
                  <a:srgbClr val="FFC000"/>
                </a:solidFill>
              </a:rPr>
              <a:t>innerHTML</a:t>
            </a:r>
            <a:r>
              <a:rPr lang="en-IN" dirty="0">
                <a:solidFill>
                  <a:srgbClr val="FFC000"/>
                </a:solidFill>
              </a:rPr>
              <a:t> = </a:t>
            </a:r>
            <a:r>
              <a:rPr lang="en-IN" dirty="0" err="1">
                <a:solidFill>
                  <a:srgbClr val="FFFF00"/>
                </a:solidFill>
              </a:rPr>
              <a:t>Math.random</a:t>
            </a:r>
            <a:r>
              <a:rPr lang="en-IN" dirty="0">
                <a:solidFill>
                  <a:srgbClr val="FFFF00"/>
                </a:solidFill>
              </a:rPr>
              <a:t>();</a:t>
            </a:r>
            <a:r>
              <a:rPr lang="en-IN" dirty="0">
                <a:solidFill>
                  <a:srgbClr val="FFC000"/>
                </a:solidFill>
              </a:rPr>
              <a:t>	}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function </a:t>
            </a:r>
            <a:r>
              <a:rPr lang="en-IN" dirty="0" err="1">
                <a:solidFill>
                  <a:srgbClr val="FFC000"/>
                </a:solidFill>
              </a:rPr>
              <a:t>removeHandler</a:t>
            </a:r>
            <a:r>
              <a:rPr lang="en-IN" dirty="0">
                <a:solidFill>
                  <a:srgbClr val="FFC000"/>
                </a:solidFill>
              </a:rPr>
              <a:t>() {	  </a:t>
            </a:r>
            <a:r>
              <a:rPr lang="en-IN" dirty="0" err="1">
                <a:solidFill>
                  <a:srgbClr val="FFC000"/>
                </a:solidFill>
              </a:rPr>
              <a:t>myDiv.</a:t>
            </a:r>
            <a:r>
              <a:rPr lang="en-IN" dirty="0" err="1">
                <a:solidFill>
                  <a:srgbClr val="FF0000"/>
                </a:solidFill>
              </a:rPr>
              <a:t>removeEventListener</a:t>
            </a: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 err="1">
                <a:solidFill>
                  <a:srgbClr val="FF0000"/>
                </a:solidFill>
              </a:rPr>
              <a:t>mousemove</a:t>
            </a:r>
            <a:r>
              <a:rPr lang="en-IN" dirty="0">
                <a:solidFill>
                  <a:srgbClr val="FFC000"/>
                </a:solidFill>
              </a:rPr>
              <a:t>", </a:t>
            </a:r>
            <a:r>
              <a:rPr lang="en-IN" dirty="0" err="1">
                <a:solidFill>
                  <a:srgbClr val="FFC000"/>
                </a:solidFill>
              </a:rPr>
              <a:t>myFunction</a:t>
            </a:r>
            <a:r>
              <a:rPr lang="en-IN" dirty="0">
                <a:solidFill>
                  <a:srgbClr val="FFC000"/>
                </a:solidFill>
              </a:rPr>
              <a:t>);	}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&lt;/script&gt;</a:t>
            </a:r>
            <a:r>
              <a:rPr lang="en-IN" dirty="0"/>
              <a:t>	&lt;/body&gt;	&lt;/html&gt;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989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AF87-3302-B99E-CA60-BEF1DF9F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Event bubbling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72EB5-9987-3155-A2A9-0E9709EBA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91" y="1647828"/>
            <a:ext cx="11719849" cy="4466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&lt;html&gt;	&lt;body&gt;		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&lt;div </a:t>
            </a:r>
            <a:r>
              <a:rPr lang="en-IN" dirty="0">
                <a:solidFill>
                  <a:srgbClr val="00B0F0"/>
                </a:solidFill>
              </a:rPr>
              <a:t>id="parent"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&lt;button&gt;&lt;h2&gt;Parent&lt;/h2&gt;&lt;/button&gt;	&lt;button </a:t>
            </a:r>
            <a:r>
              <a:rPr lang="en-IN" dirty="0">
                <a:solidFill>
                  <a:srgbClr val="00B0F0"/>
                </a:solidFill>
              </a:rPr>
              <a:t>id="child"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&lt;p&gt;Child&lt;/p&gt;&lt;/button&gt;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&lt;/div&gt;</a:t>
            </a:r>
            <a:r>
              <a:rPr lang="en-IN" dirty="0"/>
              <a:t>	</a:t>
            </a:r>
            <a:r>
              <a:rPr lang="en-IN" dirty="0">
                <a:solidFill>
                  <a:srgbClr val="FFC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>
                <a:solidFill>
                  <a:srgbClr val="00B0F0"/>
                </a:solidFill>
              </a:rPr>
              <a:t>child</a:t>
            </a:r>
            <a:r>
              <a:rPr lang="en-IN" dirty="0">
                <a:solidFill>
                  <a:srgbClr val="FFC000"/>
                </a:solidFill>
              </a:rPr>
              <a:t>").</a:t>
            </a:r>
            <a:r>
              <a:rPr lang="en-IN" dirty="0" err="1">
                <a:solidFill>
                  <a:srgbClr val="FFC000"/>
                </a:solidFill>
              </a:rPr>
              <a:t>addEventListener</a:t>
            </a:r>
            <a:endParaRPr lang="en-IN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>
                <a:solidFill>
                  <a:srgbClr val="FF0000"/>
                </a:solidFill>
              </a:rPr>
              <a:t>click</a:t>
            </a:r>
            <a:r>
              <a:rPr lang="en-IN" dirty="0">
                <a:solidFill>
                  <a:srgbClr val="FFC000"/>
                </a:solidFill>
              </a:rPr>
              <a:t>", function () { alert("You clicked the Child element!");}, false);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>
                <a:solidFill>
                  <a:srgbClr val="00B0F0"/>
                </a:solidFill>
              </a:rPr>
              <a:t>parent</a:t>
            </a:r>
            <a:r>
              <a:rPr lang="en-IN" dirty="0">
                <a:solidFill>
                  <a:srgbClr val="FFC000"/>
                </a:solidFill>
              </a:rPr>
              <a:t>").</a:t>
            </a:r>
            <a:r>
              <a:rPr lang="en-IN" dirty="0" err="1">
                <a:solidFill>
                  <a:srgbClr val="FFC000"/>
                </a:solidFill>
              </a:rPr>
              <a:t>addEventListener</a:t>
            </a:r>
            <a:endParaRPr lang="en-IN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>
                <a:solidFill>
                  <a:srgbClr val="FF0000"/>
                </a:solidFill>
              </a:rPr>
              <a:t>click</a:t>
            </a:r>
            <a:r>
              <a:rPr lang="en-IN" dirty="0">
                <a:solidFill>
                  <a:srgbClr val="FFC000"/>
                </a:solidFill>
              </a:rPr>
              <a:t>", function () { alert("You clicked the parent element!");}, false);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&lt;/script&gt;</a:t>
            </a:r>
            <a:r>
              <a:rPr lang="en-IN" dirty="0"/>
              <a:t>	&lt;/body&gt;	&lt;/html&gt;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421B1B-3762-B57E-5899-4A5EC6666BFE}"/>
              </a:ext>
            </a:extLst>
          </p:cNvPr>
          <p:cNvSpPr txBox="1"/>
          <p:nvPr/>
        </p:nvSpPr>
        <p:spPr>
          <a:xfrm>
            <a:off x="4601883" y="5834547"/>
            <a:ext cx="76439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CDCDC"/>
                </a:solidFill>
                <a:effectLst/>
                <a:latin typeface="Nunito" pitchFamily="2" charset="0"/>
              </a:rPr>
              <a:t>When the “Child” button is clicked: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CDCDC"/>
                </a:solidFill>
                <a:latin typeface="Nunito" pitchFamily="2" charset="0"/>
              </a:rPr>
              <a:t>B</a:t>
            </a:r>
            <a:r>
              <a:rPr lang="en-US" b="0" i="0" dirty="0">
                <a:solidFill>
                  <a:srgbClr val="DCDCDC"/>
                </a:solidFill>
                <a:effectLst/>
                <a:latin typeface="Nunito" pitchFamily="2" charset="0"/>
              </a:rPr>
              <a:t>oth the child and parent event listeners are triggered,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CDCDC"/>
                </a:solidFill>
                <a:effectLst/>
                <a:latin typeface="Nunito" pitchFamily="2" charset="0"/>
              </a:rPr>
              <a:t>Event bubbling causes the event to propagate up the DOM hierarchy.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5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71B1-7AE7-45BD-8204-51CE7CDB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2. Programming HTML DOM with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F61A-8759-EF23-794E-691CFA41B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99" y="1787172"/>
            <a:ext cx="5463408" cy="16618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JavaScript HTML DOM Document 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Finding HTML Elements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Changing HTML Elements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Adding and Deleting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CED415-54CE-B3F5-BF9B-CB6DE99A6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72725"/>
              </p:ext>
            </p:extLst>
          </p:nvPr>
        </p:nvGraphicFramePr>
        <p:xfrm>
          <a:off x="2241754" y="3950602"/>
          <a:ext cx="9108603" cy="249936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4925962">
                  <a:extLst>
                    <a:ext uri="{9D8B030D-6E8A-4147-A177-3AD203B41FA5}">
                      <a16:colId xmlns:a16="http://schemas.microsoft.com/office/drawing/2014/main" val="579672346"/>
                    </a:ext>
                  </a:extLst>
                </a:gridCol>
                <a:gridCol w="4182641">
                  <a:extLst>
                    <a:ext uri="{9D8B030D-6E8A-4147-A177-3AD203B41FA5}">
                      <a16:colId xmlns:a16="http://schemas.microsoft.com/office/drawing/2014/main" val="549375783"/>
                    </a:ext>
                  </a:extLst>
                </a:gridCol>
              </a:tblGrid>
              <a:tr h="157368"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en-IN" b="1" dirty="0">
                          <a:solidFill>
                            <a:srgbClr val="FFC000"/>
                          </a:solidFill>
                          <a:effectLst/>
                        </a:rPr>
                        <a:t>Method</a:t>
                      </a:r>
                    </a:p>
                  </a:txBody>
                  <a:tcPr marL="76200" marR="38100" marT="38100" marB="3810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en-IN" b="1" dirty="0">
                          <a:solidFill>
                            <a:srgbClr val="FFC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678461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200000"/>
                        </a:lnSpc>
                      </a:pPr>
                      <a:r>
                        <a:rPr lang="en-IN" dirty="0" err="1">
                          <a:effectLst/>
                        </a:rPr>
                        <a:t>document.</a:t>
                      </a:r>
                      <a:r>
                        <a:rPr lang="en-IN" dirty="0" err="1">
                          <a:solidFill>
                            <a:srgbClr val="FFC000"/>
                          </a:solidFill>
                          <a:effectLst/>
                        </a:rPr>
                        <a:t>getElementById</a:t>
                      </a:r>
                      <a:r>
                        <a:rPr lang="en-IN" dirty="0">
                          <a:effectLst/>
                        </a:rPr>
                        <a:t>(id)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200000"/>
                        </a:lnSpc>
                      </a:pPr>
                      <a:r>
                        <a:rPr lang="en-US">
                          <a:effectLst/>
                        </a:rPr>
                        <a:t>Find an element by element id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944877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200000"/>
                        </a:lnSpc>
                      </a:pPr>
                      <a:r>
                        <a:rPr lang="en-IN" dirty="0" err="1">
                          <a:effectLst/>
                        </a:rPr>
                        <a:t>document.</a:t>
                      </a:r>
                      <a:r>
                        <a:rPr lang="en-IN" dirty="0" err="1">
                          <a:solidFill>
                            <a:srgbClr val="FFC000"/>
                          </a:solidFill>
                          <a:effectLst/>
                        </a:rPr>
                        <a:t>getElementsByTagName</a:t>
                      </a:r>
                      <a:r>
                        <a:rPr lang="en-IN" dirty="0">
                          <a:effectLst/>
                        </a:rPr>
                        <a:t>(name)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200000"/>
                        </a:lnSpc>
                      </a:pPr>
                      <a:r>
                        <a:rPr lang="en-US" dirty="0">
                          <a:effectLst/>
                        </a:rPr>
                        <a:t>Find elements by tag name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07890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200000"/>
                        </a:lnSpc>
                      </a:pPr>
                      <a:r>
                        <a:rPr lang="en-IN" dirty="0" err="1">
                          <a:effectLst/>
                        </a:rPr>
                        <a:t>document.</a:t>
                      </a:r>
                      <a:r>
                        <a:rPr lang="en-IN" dirty="0" err="1">
                          <a:solidFill>
                            <a:srgbClr val="FFC000"/>
                          </a:solidFill>
                          <a:effectLst/>
                        </a:rPr>
                        <a:t>getElementsByClassName</a:t>
                      </a:r>
                      <a:r>
                        <a:rPr lang="en-IN" dirty="0">
                          <a:effectLst/>
                        </a:rPr>
                        <a:t>(name)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200000"/>
                        </a:lnSpc>
                      </a:pPr>
                      <a:r>
                        <a:rPr lang="en-US" dirty="0">
                          <a:effectLst/>
                        </a:rPr>
                        <a:t>Find elements by class name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4455200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90D390-F2AA-7644-E6B5-6CF1F61F362C}"/>
              </a:ext>
            </a:extLst>
          </p:cNvPr>
          <p:cNvSpPr txBox="1"/>
          <p:nvPr/>
        </p:nvSpPr>
        <p:spPr>
          <a:xfrm>
            <a:off x="5383098" y="3252539"/>
            <a:ext cx="45498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Finding HTML Elements</a:t>
            </a:r>
          </a:p>
        </p:txBody>
      </p:sp>
    </p:spTree>
    <p:extLst>
      <p:ext uri="{BB962C8B-B14F-4D97-AF65-F5344CB8AC3E}">
        <p14:creationId xmlns:p14="http://schemas.microsoft.com/office/powerpoint/2010/main" val="475408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7BBD-CF27-1E55-706A-CD2B5AAE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bubbling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CE251-888F-B977-3E4B-F35317DDD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way that events </a:t>
            </a:r>
          </a:p>
          <a:p>
            <a:pPr lvl="1"/>
            <a:r>
              <a:rPr lang="en-US" sz="2000" dirty="0"/>
              <a:t>move through the elements in an HTML document. </a:t>
            </a:r>
          </a:p>
          <a:p>
            <a:r>
              <a:rPr lang="en-US" dirty="0"/>
              <a:t>When an event happens in a specific element, </a:t>
            </a:r>
          </a:p>
          <a:p>
            <a:pPr lvl="1"/>
            <a:r>
              <a:rPr lang="en-US" sz="2000" dirty="0"/>
              <a:t>it first affects that element and then moves up to its parent elements,</a:t>
            </a:r>
          </a:p>
          <a:p>
            <a:pPr lvl="1"/>
            <a:r>
              <a:rPr lang="en-US" sz="2000" dirty="0"/>
              <a:t>triggering any event listeners attached to those parents. </a:t>
            </a:r>
          </a:p>
          <a:p>
            <a:r>
              <a:rPr lang="en-US" dirty="0"/>
              <a:t>This process is called “bubbling” because it starts at the bottom</a:t>
            </a:r>
          </a:p>
          <a:p>
            <a:pPr lvl="1"/>
            <a:r>
              <a:rPr lang="en-US" sz="2000" dirty="0"/>
              <a:t>(the innermost element) and bubbles up to the top (the outer elements).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47022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2B48-F3F6-33AD-81DC-BA774F52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DCDCDC"/>
                </a:solidFill>
                <a:effectLst/>
                <a:latin typeface="Nunito" pitchFamily="2" charset="0"/>
              </a:rPr>
              <a:t>How Event Bubbling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04A32-4F39-5261-BCDB-7B6594AB7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</a:rPr>
              <a:t>Starting Point</a:t>
            </a:r>
            <a:r>
              <a:rPr lang="en-US" dirty="0"/>
              <a:t>:  The event starts with that element. (clicking a button)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</a:rPr>
              <a:t>Propagation</a:t>
            </a:r>
            <a:r>
              <a:rPr lang="en-US" dirty="0"/>
              <a:t>: The event then moves up through its parent elements in the DOM tree, triggering any event listeners that are set up for that event type.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</a:rPr>
              <a:t>Order of Execution</a:t>
            </a:r>
            <a:r>
              <a:rPr lang="en-US" dirty="0"/>
              <a:t>: The innermost element’s event listener is executed first,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/>
              <a:t>followed by the outer elements in the order they appear in the DOM.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6321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3D17-0878-EE28-7C02-5F5182F3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9795-62C5-2955-8EDD-68E08D8ED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58" y="2096064"/>
            <a:ext cx="11391153" cy="3695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&lt;html&gt;	&lt;body&gt;	&lt;div id="parent"&gt;</a:t>
            </a:r>
          </a:p>
          <a:p>
            <a:pPr marL="0" indent="0">
              <a:buNone/>
            </a:pPr>
            <a:r>
              <a:rPr lang="en-IN" dirty="0"/>
              <a:t>&lt;button&gt;&lt;h2&gt;Parent&lt;/h2&gt;&lt;/button&gt;	&lt;button id="child"&gt;&lt;p&gt;Child&lt;/p&gt;&lt;/button&gt; &lt;/div&gt;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("child").</a:t>
            </a:r>
            <a:r>
              <a:rPr lang="en-IN" dirty="0" err="1">
                <a:solidFill>
                  <a:srgbClr val="FFC000"/>
                </a:solidFill>
              </a:rPr>
              <a:t>addEventListener</a:t>
            </a:r>
            <a:r>
              <a:rPr lang="en-IN" dirty="0">
                <a:solidFill>
                  <a:srgbClr val="FFC000"/>
                </a:solidFill>
              </a:rPr>
              <a:t>("click", function () {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              alert("You clicked the Child element!");</a:t>
            </a:r>
            <a:r>
              <a:rPr lang="en-IN" dirty="0" err="1">
                <a:solidFill>
                  <a:srgbClr val="FF0000"/>
                </a:solidFill>
              </a:rPr>
              <a:t>event.stopPropagation</a:t>
            </a:r>
            <a:r>
              <a:rPr lang="en-IN" dirty="0">
                <a:solidFill>
                  <a:srgbClr val="FF0000"/>
                </a:solidFill>
              </a:rPr>
              <a:t>()</a:t>
            </a:r>
            <a:r>
              <a:rPr lang="en-IN" dirty="0">
                <a:solidFill>
                  <a:srgbClr val="FFC000"/>
                </a:solidFill>
              </a:rPr>
              <a:t>;}, false);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("parent").</a:t>
            </a:r>
            <a:r>
              <a:rPr lang="en-IN" dirty="0" err="1">
                <a:solidFill>
                  <a:srgbClr val="FFC000"/>
                </a:solidFill>
              </a:rPr>
              <a:t>addEventListener</a:t>
            </a:r>
            <a:r>
              <a:rPr lang="en-IN" dirty="0">
                <a:solidFill>
                  <a:srgbClr val="FFC000"/>
                </a:solidFill>
              </a:rPr>
              <a:t>("click", function () {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              alert("You clicked the parent element!");}, false);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&lt;/script&gt;</a:t>
            </a:r>
            <a:r>
              <a:rPr lang="en-IN" dirty="0"/>
              <a:t>	&lt;/body&gt;	&lt;/html&gt;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396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6C2D-2047-4194-60BC-F8BAFF98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6. Image gallery with thumbnails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A566-0982-AF69-416E-D08735F48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76" y="2096063"/>
            <a:ext cx="11600330" cy="44182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&lt;html&gt;	&lt;body&gt;	  &lt;h1&gt;Simple Image Gallery&lt;/h1&gt;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>
                <a:solidFill>
                  <a:srgbClr val="FF0000"/>
                </a:solidFill>
              </a:rPr>
              <a:t>img</a:t>
            </a:r>
            <a:r>
              <a:rPr lang="en-IN" dirty="0">
                <a:solidFill>
                  <a:srgbClr val="FF0000"/>
                </a:solidFill>
              </a:rPr>
              <a:t> id="main-image"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="1.jpg" alt="Main Display" width="400"&gt;</a:t>
            </a:r>
          </a:p>
          <a:p>
            <a:pPr marL="0" indent="0">
              <a:buNone/>
            </a:pPr>
            <a:r>
              <a:rPr lang="en-IN" dirty="0"/>
              <a:t>&lt;div&gt;&lt;</a:t>
            </a:r>
            <a:r>
              <a:rPr lang="en-IN" dirty="0" err="1"/>
              <a:t>img</a:t>
            </a:r>
            <a:r>
              <a:rPr lang="en-IN" dirty="0"/>
              <a:t> class="thumbnail" </a:t>
            </a:r>
            <a:r>
              <a:rPr lang="en-IN" dirty="0" err="1"/>
              <a:t>src</a:t>
            </a:r>
            <a:r>
              <a:rPr lang="en-IN" dirty="0"/>
              <a:t>="1.jpg" alt="Thumbnail 1" width="80"&gt;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>
                <a:solidFill>
                  <a:srgbClr val="FF0000"/>
                </a:solidFill>
              </a:rPr>
              <a:t>img</a:t>
            </a:r>
            <a:r>
              <a:rPr lang="en-IN" dirty="0">
                <a:solidFill>
                  <a:srgbClr val="FF0000"/>
                </a:solidFill>
              </a:rPr>
              <a:t> class="thumbnail"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="2.jpg" alt="Thumbnail 2" width="80"&gt;&lt;/div&gt;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</a:t>
            </a:r>
            <a:r>
              <a:rPr lang="en-IN" dirty="0" err="1">
                <a:solidFill>
                  <a:srgbClr val="FFC000"/>
                </a:solidFill>
              </a:rPr>
              <a:t>const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mainImage</a:t>
            </a:r>
            <a:r>
              <a:rPr lang="en-IN" dirty="0">
                <a:solidFill>
                  <a:srgbClr val="FFC000"/>
                </a:solidFill>
              </a:rPr>
              <a:t> = </a:t>
            </a: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("main-image");	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const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thumbnails</a:t>
            </a:r>
            <a:r>
              <a:rPr lang="en-IN" dirty="0">
                <a:solidFill>
                  <a:srgbClr val="FFC000"/>
                </a:solidFill>
              </a:rPr>
              <a:t> = </a:t>
            </a:r>
            <a:r>
              <a:rPr lang="en-IN" dirty="0" err="1">
                <a:solidFill>
                  <a:srgbClr val="FFC000"/>
                </a:solidFill>
              </a:rPr>
              <a:t>document.querySelectorAll</a:t>
            </a:r>
            <a:r>
              <a:rPr lang="en-IN" dirty="0">
                <a:solidFill>
                  <a:srgbClr val="FFC000"/>
                </a:solidFill>
              </a:rPr>
              <a:t>(".thumbnail");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</a:t>
            </a:r>
            <a:r>
              <a:rPr lang="en-IN" dirty="0" err="1">
                <a:solidFill>
                  <a:srgbClr val="FFC000"/>
                </a:solidFill>
              </a:rPr>
              <a:t>thumbnails.forEach</a:t>
            </a:r>
            <a:r>
              <a:rPr lang="en-IN" dirty="0">
                <a:solidFill>
                  <a:srgbClr val="00B0F0"/>
                </a:solidFill>
              </a:rPr>
              <a:t>(</a:t>
            </a:r>
            <a:r>
              <a:rPr lang="en-IN" dirty="0">
                <a:solidFill>
                  <a:srgbClr val="FFC000"/>
                </a:solidFill>
              </a:rPr>
              <a:t>(thumbnail) =&gt; 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{</a:t>
            </a:r>
            <a:r>
              <a:rPr lang="en-IN" dirty="0" err="1">
                <a:solidFill>
                  <a:srgbClr val="FF0000"/>
                </a:solidFill>
              </a:rPr>
              <a:t>thumbnail.addEventListener</a:t>
            </a:r>
            <a:r>
              <a:rPr lang="en-IN" sz="2100" dirty="0"/>
              <a:t>(</a:t>
            </a:r>
            <a:r>
              <a:rPr lang="en-IN" dirty="0">
                <a:solidFill>
                  <a:srgbClr val="FF0000"/>
                </a:solidFill>
              </a:rPr>
              <a:t>"click"</a:t>
            </a:r>
            <a:r>
              <a:rPr lang="en-IN" dirty="0">
                <a:solidFill>
                  <a:srgbClr val="FFC000"/>
                </a:solidFill>
              </a:rPr>
              <a:t>, </a:t>
            </a:r>
            <a:r>
              <a:rPr lang="en-IN" dirty="0">
                <a:solidFill>
                  <a:srgbClr val="00B050"/>
                </a:solidFill>
              </a:rPr>
              <a:t>() =&gt; {  </a:t>
            </a:r>
            <a:r>
              <a:rPr lang="en-IN" dirty="0" err="1">
                <a:solidFill>
                  <a:srgbClr val="00B050"/>
                </a:solidFill>
              </a:rPr>
              <a:t>mainImage.src</a:t>
            </a:r>
            <a:r>
              <a:rPr lang="en-IN" dirty="0">
                <a:solidFill>
                  <a:srgbClr val="00B050"/>
                </a:solidFill>
              </a:rPr>
              <a:t> = </a:t>
            </a:r>
            <a:r>
              <a:rPr lang="en-IN" dirty="0" err="1">
                <a:solidFill>
                  <a:srgbClr val="00B050"/>
                </a:solidFill>
              </a:rPr>
              <a:t>thumbnail.src</a:t>
            </a:r>
            <a:r>
              <a:rPr lang="en-IN" dirty="0">
                <a:solidFill>
                  <a:srgbClr val="00B050"/>
                </a:solidFill>
              </a:rPr>
              <a:t>; }</a:t>
            </a:r>
            <a:r>
              <a:rPr lang="en-IN" sz="2100" dirty="0"/>
              <a:t>);</a:t>
            </a:r>
            <a:r>
              <a:rPr lang="en-IN" dirty="0">
                <a:solidFill>
                  <a:srgbClr val="FFC000"/>
                </a:solidFill>
              </a:rPr>
              <a:t>  }</a:t>
            </a:r>
            <a:r>
              <a:rPr lang="en-IN" dirty="0">
                <a:solidFill>
                  <a:srgbClr val="00B0F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&lt;/script&gt;</a:t>
            </a:r>
            <a:r>
              <a:rPr lang="en-IN" dirty="0"/>
              <a:t>	&lt;/body&gt;	&lt;/html&gt;</a:t>
            </a:r>
          </a:p>
        </p:txBody>
      </p:sp>
    </p:spTree>
    <p:extLst>
      <p:ext uri="{BB962C8B-B14F-4D97-AF65-F5344CB8AC3E}">
        <p14:creationId xmlns:p14="http://schemas.microsoft.com/office/powerpoint/2010/main" val="7311183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6609-B969-9BB6-AF8F-C1A57ED3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D70DA8-FE93-741A-C1EC-D1E33D657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93" y="2382687"/>
            <a:ext cx="5844513" cy="3695700"/>
          </a:xfr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68393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605F-EA92-BEE8-09F6-FD8D9532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2.1.1 </a:t>
            </a:r>
            <a:r>
              <a:rPr lang="en-US" dirty="0" err="1"/>
              <a:t>getElementById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8C4B-4BAA-AFF1-BB9F-059D6DE68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elementId</a:t>
            </a:r>
            <a:r>
              <a:rPr lang="en-US" dirty="0"/>
              <a:t>’)</a:t>
            </a:r>
          </a:p>
          <a:p>
            <a:pPr lvl="1"/>
            <a:r>
              <a:rPr lang="en-US" dirty="0"/>
              <a:t>Show how to select a single element by its ID.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IN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// HTML: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hiiii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i="0" dirty="0">
              <a:solidFill>
                <a:srgbClr val="E2E2E5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0" i="0" dirty="0" err="1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myDiv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0" i="0" dirty="0" err="1">
                <a:solidFill>
                  <a:srgbClr val="F69D50"/>
                </a:solidFill>
                <a:effectLst/>
                <a:latin typeface="Courier New" panose="02070309020205020404" pitchFamily="49" charset="0"/>
              </a:rPr>
              <a:t>document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getElementById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b="0" i="0" dirty="0" err="1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myDiv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); </a:t>
            </a:r>
            <a:r>
              <a:rPr lang="en-IN" b="0" i="0" dirty="0">
                <a:solidFill>
                  <a:srgbClr val="F69D50"/>
                </a:solidFill>
                <a:effectLst/>
                <a:latin typeface="Courier New" panose="02070309020205020404" pitchFamily="49" charset="0"/>
              </a:rPr>
              <a:t>console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.log(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myDiv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// Output: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hiiii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i="0" dirty="0">
              <a:solidFill>
                <a:srgbClr val="E2E2E5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8200F2-908B-4AAF-60A2-FAAC8C19A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852" y="4922080"/>
            <a:ext cx="4402783" cy="182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0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153A-3CD6-5932-918D-E9895C99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2.1.2 </a:t>
            </a:r>
            <a:r>
              <a:rPr lang="en-US" dirty="0" err="1"/>
              <a:t>getElementsByTagName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5A706-91C4-9000-AFAC-FC22228BB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document.getElementsByTagName</a:t>
            </a:r>
            <a:r>
              <a:rPr lang="en-US" dirty="0"/>
              <a:t>('</a:t>
            </a:r>
            <a:r>
              <a:rPr lang="en-US" dirty="0" err="1"/>
              <a:t>tagName</a:t>
            </a:r>
            <a:r>
              <a:rPr lang="en-US" dirty="0"/>
              <a:t>'): Show selecting elements by their tag name (returns an </a:t>
            </a:r>
            <a:r>
              <a:rPr lang="en-US" dirty="0" err="1"/>
              <a:t>HTMLCollection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// HTML: </a:t>
            </a:r>
            <a:r>
              <a:rPr lang="en-IN" b="1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&lt;span&gt;</a:t>
            </a:r>
            <a:r>
              <a:rPr lang="en-IN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Span 1</a:t>
            </a:r>
            <a:r>
              <a:rPr lang="en-IN" b="1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&lt;/span&gt;</a:t>
            </a:r>
            <a:r>
              <a:rPr lang="en-IN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 &lt;</a:t>
            </a:r>
            <a:r>
              <a:rPr lang="en-IN" b="1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span</a:t>
            </a:r>
            <a:r>
              <a:rPr lang="en-IN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&gt;Span 2&lt;/</a:t>
            </a:r>
            <a:r>
              <a:rPr lang="en-IN" b="1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span</a:t>
            </a:r>
            <a:r>
              <a:rPr lang="en-IN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 algn="ctr">
              <a:buNone/>
            </a:pPr>
            <a:r>
              <a:rPr lang="en-IN" b="0" i="0" dirty="0" err="1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mySpans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0" i="0" dirty="0" err="1">
                <a:solidFill>
                  <a:srgbClr val="F69D50"/>
                </a:solidFill>
                <a:effectLst/>
                <a:latin typeface="Courier New" panose="02070309020205020404" pitchFamily="49" charset="0"/>
              </a:rPr>
              <a:t>document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getElementsByTagName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'span'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); </a:t>
            </a:r>
            <a:r>
              <a:rPr lang="en-IN" b="0" i="0" dirty="0">
                <a:solidFill>
                  <a:srgbClr val="F69D50"/>
                </a:solidFill>
                <a:effectLst/>
                <a:latin typeface="Courier New" panose="02070309020205020404" pitchFamily="49" charset="0"/>
              </a:rPr>
              <a:t>console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.log(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mySpans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IN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// Output: </a:t>
            </a:r>
            <a:r>
              <a:rPr lang="en-IN" b="0" i="0" dirty="0" err="1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HTMLCollection</a:t>
            </a:r>
            <a:r>
              <a:rPr lang="en-IN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 [span, span]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9A029-53ED-C0CD-41FE-A1986AA62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777" y="4861520"/>
            <a:ext cx="4464397" cy="185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6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1B69-37C7-CCCE-B38D-A7612D99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7504584" cy="1326321"/>
          </a:xfrm>
        </p:spPr>
        <p:txBody>
          <a:bodyPr/>
          <a:lstStyle/>
          <a:p>
            <a:r>
              <a:rPr lang="en-IN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94C3-B09E-B195-C255-BA2EDBB50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77" y="2096063"/>
            <a:ext cx="11055180" cy="431063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Span 1    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Span 2    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hii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	&lt;/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mySpans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'span'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mySpans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        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mySpans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 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EB7ED0-DBD2-9363-DE05-FDCB57644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40" y="235410"/>
            <a:ext cx="3682960" cy="211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1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A97-5DEC-E5EF-D0EA-ADFE8DCB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077" y="137653"/>
            <a:ext cx="4702391" cy="900634"/>
          </a:xfrm>
        </p:spPr>
        <p:txBody>
          <a:bodyPr/>
          <a:lstStyle/>
          <a:p>
            <a:r>
              <a:rPr lang="en-IN" dirty="0"/>
              <a:t>Demo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58A3-14FB-F078-22C9-F580C100F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451" y="1516134"/>
            <a:ext cx="11591098" cy="50321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Span 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Span 2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hii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 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mySpans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'span'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getElementsByTagName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[0]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getElementsByClassName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[0]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"Testing..."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96F226-C5A1-ABD4-94E9-9FC142CD9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378" y="5153034"/>
            <a:ext cx="5904622" cy="17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0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A1F4-C35E-9EDE-3D31-91C97A95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&lt;span&gt;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268C0-967B-AFD1-4BEA-7FFA38362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&lt;span&gt; tag is an inline container.</a:t>
            </a:r>
          </a:p>
          <a:p>
            <a:r>
              <a:rPr lang="en-US" dirty="0"/>
              <a:t>Used to group and apply styles or scripts to specific parts of text or elements.</a:t>
            </a:r>
          </a:p>
          <a:p>
            <a:r>
              <a:rPr lang="en-US" dirty="0"/>
              <a:t>While it doesn’t affect the layout or appearance on its own.</a:t>
            </a:r>
          </a:p>
          <a:p>
            <a:r>
              <a:rPr lang="en-US" dirty="0"/>
              <a:t>It serves as a target for CSS styling and JavaScript interactions.</a:t>
            </a:r>
          </a:p>
          <a:p>
            <a:endParaRPr lang="en-IN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&lt;span class=""&gt;Some Text&lt;/span&gt; &lt;span class=""&gt;Some Text&lt;/span&gt;</a:t>
            </a:r>
          </a:p>
        </p:txBody>
      </p:sp>
    </p:spTree>
    <p:extLst>
      <p:ext uri="{BB962C8B-B14F-4D97-AF65-F5344CB8AC3E}">
        <p14:creationId xmlns:p14="http://schemas.microsoft.com/office/powerpoint/2010/main" val="1206591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4509</TotalTime>
  <Words>3649</Words>
  <Application>Microsoft Office PowerPoint</Application>
  <PresentationFormat>Widescreen</PresentationFormat>
  <Paragraphs>388</Paragraphs>
  <Slides>44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Bookman Old Style</vt:lpstr>
      <vt:lpstr>Consolas</vt:lpstr>
      <vt:lpstr>Courier New</vt:lpstr>
      <vt:lpstr>DM Mono</vt:lpstr>
      <vt:lpstr>Google Sans Text</vt:lpstr>
      <vt:lpstr>Nunito</vt:lpstr>
      <vt:lpstr>Rockwell</vt:lpstr>
      <vt:lpstr>Source Sans Pro</vt:lpstr>
      <vt:lpstr>Times New Roman</vt:lpstr>
      <vt:lpstr>Damask</vt:lpstr>
      <vt:lpstr>Unit 2 Document Object Model in JavaScript</vt:lpstr>
      <vt:lpstr>Syllabus content</vt:lpstr>
      <vt:lpstr>1. Document Object Model</vt:lpstr>
      <vt:lpstr>2. Programming HTML DOM with JavaScript</vt:lpstr>
      <vt:lpstr>2.1.1 getElementById</vt:lpstr>
      <vt:lpstr>2.1.2 getElementsByTagName</vt:lpstr>
      <vt:lpstr>Demonstration</vt:lpstr>
      <vt:lpstr>Demo 2</vt:lpstr>
      <vt:lpstr>HTML &lt;span&gt;</vt:lpstr>
      <vt:lpstr>2.1.3 getElementsByClassName</vt:lpstr>
      <vt:lpstr>Demo</vt:lpstr>
      <vt:lpstr>Id vs class</vt:lpstr>
      <vt:lpstr>querySelector</vt:lpstr>
      <vt:lpstr>querySelectorAll</vt:lpstr>
      <vt:lpstr>2.2 Modifying Element Content and Attributes:</vt:lpstr>
      <vt:lpstr>2.2.1 getElementById</vt:lpstr>
      <vt:lpstr>attributes.length</vt:lpstr>
      <vt:lpstr>Change the attribute</vt:lpstr>
      <vt:lpstr>Change the style</vt:lpstr>
      <vt:lpstr>2.2.2 element.style.property </vt:lpstr>
      <vt:lpstr>2.2.3 element.setAttribute (attribute, value)</vt:lpstr>
      <vt:lpstr>2.3 Adding and Deleting Elements</vt:lpstr>
      <vt:lpstr>2.3.1 document.createElement(element)</vt:lpstr>
      <vt:lpstr>2.3.2 document.removeChild(element)</vt:lpstr>
      <vt:lpstr>2.3.3 document.appendChild(element)</vt:lpstr>
      <vt:lpstr>2.3.4 document.replaceChild(new, old)</vt:lpstr>
      <vt:lpstr>2.3.5 document.write(text)</vt:lpstr>
      <vt:lpstr>3. Assigning event handlers in JavaScript using DOM object property</vt:lpstr>
      <vt:lpstr>3.1 HTML Event Attributes</vt:lpstr>
      <vt:lpstr>3.2 DOM Properties</vt:lpstr>
      <vt:lpstr>3.3 addEventListener() Method</vt:lpstr>
      <vt:lpstr>3.3 (a) Key advantages of addEventListener():</vt:lpstr>
      <vt:lpstr>multiple event listeners</vt:lpstr>
      <vt:lpstr>removeEventListener</vt:lpstr>
      <vt:lpstr>addEventListener demo2</vt:lpstr>
      <vt:lpstr>4. addeventlistener and removeeventlistener in JavaScript</vt:lpstr>
      <vt:lpstr>addEventListener() method</vt:lpstr>
      <vt:lpstr>removeEventListener</vt:lpstr>
      <vt:lpstr>5. Event bubbling in JavaScript</vt:lpstr>
      <vt:lpstr>Event bubbling in JavaScript</vt:lpstr>
      <vt:lpstr>How Event Bubbling Works</vt:lpstr>
      <vt:lpstr>PowerPoint Presentation</vt:lpstr>
      <vt:lpstr>6. Image gallery with thumbnails in JavaScript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Singh</dc:creator>
  <cp:lastModifiedBy>Aman Singh</cp:lastModifiedBy>
  <cp:revision>100</cp:revision>
  <dcterms:created xsi:type="dcterms:W3CDTF">2024-12-21T08:44:39Z</dcterms:created>
  <dcterms:modified xsi:type="dcterms:W3CDTF">2025-02-16T16:44:06Z</dcterms:modified>
</cp:coreProperties>
</file>