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4" r:id="rId4"/>
    <p:sldId id="285" r:id="rId5"/>
    <p:sldId id="258" r:id="rId6"/>
    <p:sldId id="259" r:id="rId7"/>
    <p:sldId id="260" r:id="rId8"/>
    <p:sldId id="261" r:id="rId9"/>
    <p:sldId id="262" r:id="rId10"/>
    <p:sldId id="263" r:id="rId11"/>
    <p:sldId id="273" r:id="rId12"/>
    <p:sldId id="274" r:id="rId13"/>
    <p:sldId id="275" r:id="rId14"/>
    <p:sldId id="277" r:id="rId15"/>
    <p:sldId id="278" r:id="rId16"/>
    <p:sldId id="269" r:id="rId17"/>
    <p:sldId id="270" r:id="rId18"/>
    <p:sldId id="281" r:id="rId19"/>
    <p:sldId id="282" r:id="rId20"/>
    <p:sldId id="271" r:id="rId21"/>
    <p:sldId id="283" r:id="rId22"/>
    <p:sldId id="272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gb/office/select-worksheets-096b40c9-0ee7-4980-bac6-cc92aec7b26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a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cel-university.com/how-to-make-an-excel-dynamic-chart/#:~:text=For%20the%20purposes%20of%20this,added%20to%20the%20existing%20ran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III</a:t>
            </a:r>
            <a:br>
              <a:rPr lang="en-US" dirty="0"/>
            </a:br>
            <a:r>
              <a:rPr lang="en-US" dirty="0"/>
              <a:t>Advanced graphing and </a:t>
            </a:r>
            <a:r>
              <a:rPr lang="en-US" dirty="0" smtClean="0"/>
              <a:t>charting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</a:t>
            </a:r>
            <a:r>
              <a:rPr lang="en-IN" dirty="0" err="1" smtClean="0"/>
              <a:t>Amanpal</a:t>
            </a:r>
            <a:r>
              <a:rPr lang="en-IN" dirty="0" smtClean="0"/>
              <a:t> Singh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6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Dynamic </a:t>
            </a:r>
            <a:r>
              <a:rPr lang="en-US" dirty="0"/>
              <a:t>charts and dynamic data source for charts print </a:t>
            </a:r>
            <a:r>
              <a:rPr lang="en-US" dirty="0" smtClean="0"/>
              <a:t>areas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lnSpc>
                <a:spcPct val="250000"/>
              </a:lnSpc>
              <a:buFont typeface="+mj-lt"/>
              <a:buAutoNum type="romanUcPeriod"/>
            </a:pPr>
            <a:r>
              <a:rPr lang="en-US" b="1" dirty="0"/>
              <a:t>Creating a Dynamic Chart Using a Table</a:t>
            </a:r>
          </a:p>
          <a:p>
            <a:pPr marL="571500" indent="-571500">
              <a:lnSpc>
                <a:spcPct val="250000"/>
              </a:lnSpc>
              <a:buFont typeface="+mj-lt"/>
              <a:buAutoNum type="romanUcPeriod"/>
            </a:pPr>
            <a:r>
              <a:rPr lang="en-US" b="1" dirty="0"/>
              <a:t>Creating a Dynamic Chart Using a Formula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6967" y="6488668"/>
            <a:ext cx="8553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https://www.youtube.com/watch?v=7le-m8YRP6M</a:t>
            </a:r>
          </a:p>
        </p:txBody>
      </p:sp>
      <p:sp>
        <p:nvSpPr>
          <p:cNvPr id="3" name="Rectangle 2"/>
          <p:cNvSpPr/>
          <p:nvPr/>
        </p:nvSpPr>
        <p:spPr>
          <a:xfrm>
            <a:off x="56967" y="6146765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https://www.excel-university.com/how-to-make-an-excel-dynamic-chart/</a:t>
            </a:r>
          </a:p>
        </p:txBody>
      </p:sp>
    </p:spTree>
    <p:extLst>
      <p:ext uri="{BB962C8B-B14F-4D97-AF65-F5344CB8AC3E}">
        <p14:creationId xmlns:p14="http://schemas.microsoft.com/office/powerpoint/2010/main" val="7336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a </a:t>
            </a:r>
            <a:r>
              <a:rPr lang="en-US" b="1" dirty="0" smtClean="0"/>
              <a:t>Formula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7107237" cy="2276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62400"/>
            <a:ext cx="6021387" cy="269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9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2914650" cy="2200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3850"/>
            <a:ext cx="2933700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5581650" cy="394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5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3350" cy="409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789" y="473960"/>
            <a:ext cx="5514975" cy="2943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35" y="3253542"/>
            <a:ext cx="3301965" cy="357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4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4824535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5" y="3276600"/>
            <a:ext cx="4847020" cy="25042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8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052346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1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Views </a:t>
            </a:r>
            <a:r>
              <a:rPr lang="en-US" dirty="0"/>
              <a:t>for a </a:t>
            </a:r>
            <a:r>
              <a:rPr lang="en-US" dirty="0" smtClean="0"/>
              <a:t>worksheet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895600"/>
            <a:ext cx="8763000" cy="3733800"/>
          </a:xfrm>
        </p:spPr>
        <p:txBody>
          <a:bodyPr/>
          <a:lstStyle/>
          <a:p>
            <a:pPr fontAlgn="base"/>
            <a:r>
              <a:rPr lang="en-US" b="1" dirty="0" smtClean="0"/>
              <a:t>Normal</a:t>
            </a:r>
            <a:r>
              <a:rPr lang="en-US" dirty="0" smtClean="0"/>
              <a:t> : At </a:t>
            </a:r>
            <a:r>
              <a:rPr lang="en-US" dirty="0"/>
              <a:t>any time, you can switch back to Normal </a:t>
            </a:r>
            <a:r>
              <a:rPr lang="en-US" dirty="0" smtClean="0"/>
              <a:t>view for working</a:t>
            </a:r>
            <a:endParaRPr lang="en-US" dirty="0"/>
          </a:p>
          <a:p>
            <a:pPr fontAlgn="base"/>
            <a:r>
              <a:rPr lang="en-US" b="1" dirty="0"/>
              <a:t>Page Break </a:t>
            </a:r>
            <a:r>
              <a:rPr lang="en-US" b="1" dirty="0" smtClean="0"/>
              <a:t>Preview</a:t>
            </a:r>
            <a:r>
              <a:rPr lang="en-US" dirty="0" smtClean="0"/>
              <a:t>: It gives </a:t>
            </a:r>
            <a:r>
              <a:rPr lang="en-US" dirty="0"/>
              <a:t>you a nice overview of where pages break when you print the document. </a:t>
            </a:r>
          </a:p>
          <a:p>
            <a:pPr fontAlgn="base"/>
            <a:r>
              <a:rPr lang="en-US" b="1" dirty="0"/>
              <a:t>Page </a:t>
            </a:r>
            <a:r>
              <a:rPr lang="en-US" b="1" dirty="0" smtClean="0"/>
              <a:t>Layout</a:t>
            </a:r>
            <a:r>
              <a:rPr lang="en-US" dirty="0" smtClean="0"/>
              <a:t>: to </a:t>
            </a:r>
            <a:r>
              <a:rPr lang="en-US" dirty="0"/>
              <a:t>see where pages begin and </a:t>
            </a:r>
            <a:r>
              <a:rPr lang="en-US" dirty="0" smtClean="0"/>
              <a:t>end.</a:t>
            </a:r>
            <a:endParaRPr lang="en-US" dirty="0"/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0"/>
            <a:ext cx="3733800" cy="1661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6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4. </a:t>
            </a:r>
            <a:r>
              <a:rPr lang="en-US" dirty="0" smtClean="0"/>
              <a:t>various </a:t>
            </a:r>
            <a:r>
              <a:rPr lang="en-US" dirty="0"/>
              <a:t>printing </a:t>
            </a:r>
            <a:r>
              <a:rPr lang="en-US" dirty="0" smtClean="0"/>
              <a:t>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Print one or several worksheets</a:t>
            </a:r>
          </a:p>
          <a:p>
            <a:r>
              <a:rPr lang="en-US" dirty="0">
                <a:hlinkClick r:id="rId2"/>
              </a:rPr>
              <a:t>Select the worksheets</a:t>
            </a:r>
            <a:r>
              <a:rPr lang="en-US" dirty="0"/>
              <a:t> that you want to print. </a:t>
            </a:r>
          </a:p>
          <a:p>
            <a:r>
              <a:rPr lang="en-US" dirty="0"/>
              <a:t>Select </a:t>
            </a:r>
            <a:r>
              <a:rPr lang="en-US" b="1" dirty="0"/>
              <a:t>File</a:t>
            </a:r>
            <a:r>
              <a:rPr lang="en-US" dirty="0"/>
              <a:t> &gt; </a:t>
            </a:r>
            <a:r>
              <a:rPr lang="en-US" b="1" dirty="0"/>
              <a:t>Print</a:t>
            </a:r>
            <a:r>
              <a:rPr lang="en-US" dirty="0"/>
              <a:t>, or press CTRL+P.</a:t>
            </a:r>
          </a:p>
          <a:p>
            <a:r>
              <a:rPr lang="en-US" dirty="0"/>
              <a:t>Select the </a:t>
            </a:r>
            <a:r>
              <a:rPr lang="en-US" b="1" dirty="0"/>
              <a:t>Print</a:t>
            </a:r>
            <a:r>
              <a:rPr lang="en-US" dirty="0"/>
              <a:t> button or adjust </a:t>
            </a:r>
            <a:r>
              <a:rPr lang="en-US" b="1" dirty="0"/>
              <a:t>Settings</a:t>
            </a:r>
            <a:r>
              <a:rPr lang="en-US" dirty="0"/>
              <a:t> before </a:t>
            </a:r>
            <a:r>
              <a:rPr lang="en-US" dirty="0" smtClean="0"/>
              <a:t>you select</a:t>
            </a:r>
            <a:r>
              <a:rPr lang="en-US" dirty="0"/>
              <a:t> the </a:t>
            </a:r>
            <a:r>
              <a:rPr lang="en-US" b="1" dirty="0"/>
              <a:t>Print</a:t>
            </a:r>
            <a:r>
              <a:rPr lang="en-US" dirty="0"/>
              <a:t> button.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4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4.1 </a:t>
            </a:r>
            <a:r>
              <a:rPr lang="en-US" dirty="0"/>
              <a:t>Print one or several </a:t>
            </a:r>
            <a:r>
              <a:rPr lang="en-US" dirty="0" smtClean="0"/>
              <a:t>workbooks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workbook files that you want to print must be in the same folder.</a:t>
            </a:r>
          </a:p>
          <a:p>
            <a:r>
              <a:rPr lang="en-US" dirty="0"/>
              <a:t>Select </a:t>
            </a:r>
            <a:r>
              <a:rPr lang="en-US" b="1" dirty="0"/>
              <a:t>File</a:t>
            </a:r>
            <a:r>
              <a:rPr lang="en-US" dirty="0"/>
              <a:t> &gt; </a:t>
            </a:r>
            <a:r>
              <a:rPr lang="en-US" b="1" dirty="0"/>
              <a:t>Open</a:t>
            </a:r>
            <a:r>
              <a:rPr lang="en-US" dirty="0"/>
              <a:t>.</a:t>
            </a:r>
          </a:p>
          <a:p>
            <a:r>
              <a:rPr lang="en-US" dirty="0"/>
              <a:t>Hold down CTRL click the name of each workbook to print, and then select </a:t>
            </a:r>
            <a:r>
              <a:rPr lang="en-US" b="1" dirty="0"/>
              <a:t>Print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07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665163"/>
            <a:ext cx="35242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2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</a:t>
            </a:r>
            <a:r>
              <a:rPr lang="en-IN" smtClean="0"/>
              <a:t>of contents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Charting </a:t>
            </a:r>
            <a:r>
              <a:rPr lang="en-US" dirty="0"/>
              <a:t>: charts, combo charts, working with objects </a:t>
            </a:r>
            <a:r>
              <a:rPr lang="en-US" dirty="0" smtClean="0"/>
              <a:t>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charts </a:t>
            </a:r>
            <a:r>
              <a:rPr lang="en-US" dirty="0"/>
              <a:t>and dynamic data source for charts print </a:t>
            </a:r>
            <a:r>
              <a:rPr lang="en-US" dirty="0" smtClean="0"/>
              <a:t>areas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Views </a:t>
            </a:r>
            <a:r>
              <a:rPr lang="en-US" dirty="0"/>
              <a:t>for a </a:t>
            </a:r>
            <a:r>
              <a:rPr lang="en-US" dirty="0" smtClean="0"/>
              <a:t>worksheet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various printing techniques.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protection techniques : worksheet protection, protect specific range, workbook </a:t>
            </a:r>
            <a:r>
              <a:rPr lang="en-US" dirty="0" smtClean="0"/>
              <a:t>protection  and encryption.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7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Data </a:t>
            </a:r>
            <a:r>
              <a:rPr lang="en-US" dirty="0"/>
              <a:t>protection </a:t>
            </a:r>
            <a:r>
              <a:rPr lang="en-US" dirty="0" smtClean="0"/>
              <a:t>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b="1" dirty="0" smtClean="0"/>
              <a:t>Complete </a:t>
            </a:r>
            <a:r>
              <a:rPr lang="en-IN" b="1" dirty="0"/>
              <a:t>Workbook </a:t>
            </a:r>
            <a:r>
              <a:rPr lang="en-IN" b="1" dirty="0" smtClean="0"/>
              <a:t>Protection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Worksheet level </a:t>
            </a:r>
            <a:r>
              <a:rPr lang="en-IN" b="1" dirty="0" smtClean="0"/>
              <a:t>protection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 Protect selected </a:t>
            </a:r>
            <a:r>
              <a:rPr lang="en-IN" b="1" dirty="0" smtClean="0"/>
              <a:t>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Protect workbook Structure and </a:t>
            </a:r>
            <a:r>
              <a:rPr lang="en-US" b="1" dirty="0" smtClean="0"/>
              <a:t>window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7200" y="54864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https://www.nurturetechacademy.in/5-ways-protect-excel-data/</a:t>
            </a:r>
          </a:p>
        </p:txBody>
      </p:sp>
    </p:spTree>
    <p:extLst>
      <p:ext uri="{BB962C8B-B14F-4D97-AF65-F5344CB8AC3E}">
        <p14:creationId xmlns:p14="http://schemas.microsoft.com/office/powerpoint/2010/main" val="3666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5.1 </a:t>
            </a:r>
            <a:r>
              <a:rPr lang="en-IN" b="1" dirty="0"/>
              <a:t>Complete Workbook </a:t>
            </a:r>
            <a:r>
              <a:rPr lang="en-IN" b="1" dirty="0" smtClean="0"/>
              <a:t>Protection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71625"/>
            <a:ext cx="44386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5.1 Worksheet protection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31" y="1295400"/>
            <a:ext cx="6935787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5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5.2 Protect </a:t>
            </a:r>
            <a:r>
              <a:rPr lang="en-US" dirty="0"/>
              <a:t>specific </a:t>
            </a:r>
            <a:r>
              <a:rPr lang="en-US" dirty="0" smtClean="0"/>
              <a:t>range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29" y="1219200"/>
            <a:ext cx="6935787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63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5.3 Workbook </a:t>
            </a:r>
            <a:r>
              <a:rPr lang="en-US" dirty="0"/>
              <a:t>protection  and </a:t>
            </a:r>
            <a:r>
              <a:rPr lang="en-US" dirty="0" smtClean="0"/>
              <a:t>encryption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30" y="1536960"/>
            <a:ext cx="6935787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0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Charts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 chart is a graphical representation for data visualization, in which "the data is represented by symbols, such as bars in a bar chart, lines in a line chart, or slices in a pie chart". A chart can represent tabular numeric data, functions or some kinds of quality structure and provides different </a:t>
            </a:r>
            <a:r>
              <a:rPr lang="en-US" dirty="0" smtClean="0"/>
              <a:t>info. [ref: </a:t>
            </a:r>
            <a:r>
              <a:rPr lang="en-IN" dirty="0"/>
              <a:t> </a:t>
            </a:r>
            <a:r>
              <a:rPr lang="en-IN" dirty="0" smtClean="0">
                <a:hlinkClick r:id="rId2"/>
              </a:rPr>
              <a:t>Wikipedia</a:t>
            </a:r>
            <a:r>
              <a:rPr lang="en-IN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VS Dynamic charts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the purposes of this discussion, an Excel dynamic chart is a chart that automatically updates itself whenever new data rows are added.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opposite is a static chart, which won't incorporate any new data rows added to the existing range.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2400" y="579120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Reference</a:t>
            </a:r>
            <a:r>
              <a:rPr lang="en-IN" dirty="0" smtClean="0"/>
              <a:t>: </a:t>
            </a: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://www.excel-university.com/how-to-make-an-excel-dynamic-chart/#:~:text=For%20the%20purposes%20of%20this,added%20to%20the%20existing%20range</a:t>
            </a:r>
            <a:r>
              <a:rPr lang="en-IN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</a:t>
            </a:r>
            <a:r>
              <a:rPr lang="en-US" dirty="0" smtClean="0"/>
              <a:t>Simple/ Static Charts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Open a new workbook in </a:t>
            </a:r>
            <a:r>
              <a:rPr lang="en-US" dirty="0" smtClean="0"/>
              <a:t>Excel</a:t>
            </a:r>
          </a:p>
          <a:p>
            <a:r>
              <a:rPr lang="en-US" dirty="0"/>
              <a:t>Go to the </a:t>
            </a:r>
            <a:r>
              <a:rPr lang="en-US" dirty="0" smtClean="0"/>
              <a:t>Insert tab</a:t>
            </a:r>
            <a:r>
              <a:rPr lang="en-US" dirty="0"/>
              <a:t>, click on the change chart </a:t>
            </a:r>
            <a:r>
              <a:rPr lang="en-US" dirty="0" smtClean="0"/>
              <a:t>type</a:t>
            </a:r>
          </a:p>
          <a:p>
            <a:r>
              <a:rPr lang="en-US" dirty="0"/>
              <a:t>Go to the design tab, click on the change chart type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62450"/>
            <a:ext cx="7221537" cy="2419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7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1.2 Combination 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 combination chart is a chart that combines two or more chart types in a single chart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Excel 2010 does not offer combo chart as one of the built-in chart </a:t>
            </a:r>
            <a:r>
              <a:rPr lang="en-US" sz="2800" dirty="0" smtClean="0"/>
              <a:t>type.</a:t>
            </a:r>
          </a:p>
          <a:p>
            <a:r>
              <a:rPr lang="en-US" sz="2800" dirty="0" smtClean="0"/>
              <a:t>Select one group of chart &gt; Change chart type</a:t>
            </a:r>
            <a:endParaRPr lang="en-IN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4114800"/>
            <a:ext cx="7974013" cy="250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3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</a:t>
            </a:r>
            <a:r>
              <a:rPr lang="en-US" dirty="0"/>
              <a:t>One of the Bars (to a Line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 smtClean="0"/>
              <a:t>Right </a:t>
            </a:r>
            <a:r>
              <a:rPr lang="en-US" sz="2800" dirty="0"/>
              <a:t>click on one of the bars that represent the series to be changed (to a line) and select </a:t>
            </a:r>
            <a:r>
              <a:rPr lang="en-US" sz="2800" b="1" dirty="0"/>
              <a:t>Change Series Chart Type </a:t>
            </a:r>
            <a:r>
              <a:rPr lang="en-US" sz="2800" dirty="0"/>
              <a:t>from the menu</a:t>
            </a:r>
          </a:p>
          <a:p>
            <a:pPr fontAlgn="base"/>
            <a:r>
              <a:rPr lang="en-US" sz="2800" dirty="0"/>
              <a:t>Select the type of chart required for this data series</a:t>
            </a:r>
          </a:p>
          <a:p>
            <a:pPr fontAlgn="base"/>
            <a:r>
              <a:rPr lang="en-US" sz="2800" dirty="0"/>
              <a:t>Click </a:t>
            </a:r>
            <a:r>
              <a:rPr lang="en-US" sz="2800" b="1" dirty="0"/>
              <a:t>OK</a:t>
            </a:r>
            <a:endParaRPr lang="en-US" sz="2800" dirty="0"/>
          </a:p>
          <a:p>
            <a:endParaRPr lang="en-IN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8050213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0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Excel </a:t>
            </a:r>
            <a:r>
              <a:rPr lang="en-US" dirty="0" smtClean="0"/>
              <a:t>2013 and above: </a:t>
            </a:r>
            <a:r>
              <a:rPr lang="en-US" dirty="0"/>
              <a:t>changing your chart to a combo chart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Click </a:t>
            </a:r>
            <a:r>
              <a:rPr lang="en-US" dirty="0"/>
              <a:t>anywhere in the chart you want to change to a combo chart to show the </a:t>
            </a:r>
            <a:r>
              <a:rPr lang="en-US" b="1" dirty="0"/>
              <a:t>CHART TOOLS</a:t>
            </a:r>
            <a:r>
              <a:rPr lang="en-US" dirty="0"/>
              <a:t>.</a:t>
            </a:r>
          </a:p>
          <a:p>
            <a:r>
              <a:rPr lang="en-US" dirty="0"/>
              <a:t>Click </a:t>
            </a:r>
            <a:r>
              <a:rPr lang="en-US" b="1" dirty="0"/>
              <a:t>DESIGN</a:t>
            </a:r>
            <a:r>
              <a:rPr lang="en-US" dirty="0"/>
              <a:t> &gt; </a:t>
            </a:r>
            <a:r>
              <a:rPr lang="en-US" b="1" dirty="0"/>
              <a:t>Change Chart Type</a:t>
            </a:r>
            <a:r>
              <a:rPr lang="en-US" dirty="0"/>
              <a:t>.</a:t>
            </a:r>
          </a:p>
          <a:p>
            <a:r>
              <a:rPr lang="en-US" dirty="0"/>
              <a:t>On the </a:t>
            </a:r>
            <a:r>
              <a:rPr lang="en-US" b="1" dirty="0"/>
              <a:t>All Charts</a:t>
            </a:r>
            <a:r>
              <a:rPr lang="en-US" dirty="0"/>
              <a:t> tab, choose </a:t>
            </a:r>
            <a:r>
              <a:rPr lang="en-US" b="1" dirty="0"/>
              <a:t>Combo</a:t>
            </a:r>
            <a:r>
              <a:rPr lang="en-US" dirty="0"/>
              <a:t>, and then pick the </a:t>
            </a:r>
            <a:r>
              <a:rPr lang="en-US" b="1" dirty="0"/>
              <a:t>Clustered Column - Line on Secondary Axis</a:t>
            </a:r>
            <a:r>
              <a:rPr lang="en-US" dirty="0"/>
              <a:t> chart.</a:t>
            </a:r>
          </a:p>
          <a:p>
            <a:r>
              <a:rPr lang="en-US" dirty="0"/>
              <a:t>Under </a:t>
            </a:r>
            <a:r>
              <a:rPr lang="en-US" b="1" dirty="0"/>
              <a:t>Choose the chart type and axis for your data series</a:t>
            </a:r>
            <a:r>
              <a:rPr lang="en-US" dirty="0"/>
              <a:t>   , check the </a:t>
            </a:r>
            <a:r>
              <a:rPr lang="en-US" b="1" dirty="0"/>
              <a:t>Secondary Axis</a:t>
            </a:r>
            <a:r>
              <a:rPr lang="en-US" dirty="0"/>
              <a:t> box for each data series you want to plot on the secondary axis, and then change their chart type to </a:t>
            </a:r>
            <a:r>
              <a:rPr lang="en-US" b="1" dirty="0"/>
              <a:t>Line</a:t>
            </a:r>
            <a:r>
              <a:rPr lang="en-US" dirty="0"/>
              <a:t>.</a:t>
            </a:r>
          </a:p>
          <a:p>
            <a:r>
              <a:rPr lang="en-US" dirty="0"/>
              <a:t>Make sure that all other data series are shown as </a:t>
            </a:r>
            <a:r>
              <a:rPr lang="en-US" b="1" dirty="0"/>
              <a:t>Clustered Column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8600" y="6400800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https://www.excel-easy.com/examples/combination-chart.html</a:t>
            </a:r>
          </a:p>
        </p:txBody>
      </p:sp>
    </p:spTree>
    <p:extLst>
      <p:ext uri="{BB962C8B-B14F-4D97-AF65-F5344CB8AC3E}">
        <p14:creationId xmlns:p14="http://schemas.microsoft.com/office/powerpoint/2010/main" val="13834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1.3 working </a:t>
            </a:r>
            <a:r>
              <a:rPr lang="en-US" dirty="0"/>
              <a:t>with objects </a:t>
            </a:r>
            <a:r>
              <a:rPr lang="en-US" dirty="0" smtClean="0"/>
              <a:t>charts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" y="6412468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https://www.youtube.com/watch?v=fe7hoDqFCgM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1295400"/>
            <a:ext cx="9026525" cy="1221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74" y="2621518"/>
            <a:ext cx="4321726" cy="38554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96909"/>
            <a:ext cx="4267200" cy="38800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6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8557</TotalTime>
  <Words>403</Words>
  <Application>Microsoft Office PowerPoint</Application>
  <PresentationFormat>On-screen Show (4:3)</PresentationFormat>
  <Paragraphs>64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Technic</vt:lpstr>
      <vt:lpstr>Unit III Advanced graphing and charting </vt:lpstr>
      <vt:lpstr>Table of contents</vt:lpstr>
      <vt:lpstr>1. Charts</vt:lpstr>
      <vt:lpstr>Static VS Dynamic charts</vt:lpstr>
      <vt:lpstr>1.1 Simple/ Static Charts</vt:lpstr>
      <vt:lpstr>1.2 Combination chart</vt:lpstr>
      <vt:lpstr>Change One of the Bars (to a Line)</vt:lpstr>
      <vt:lpstr>In Excel 2013 and above: changing your chart to a combo chart.</vt:lpstr>
      <vt:lpstr>1.3 working with objects charts</vt:lpstr>
      <vt:lpstr>2. Dynamic charts and dynamic data source for charts print areas</vt:lpstr>
      <vt:lpstr>Using a Formula</vt:lpstr>
      <vt:lpstr>PowerPoint Presentation</vt:lpstr>
      <vt:lpstr>PowerPoint Presentation</vt:lpstr>
      <vt:lpstr>PowerPoint Presentation</vt:lpstr>
      <vt:lpstr>PowerPoint Presentation</vt:lpstr>
      <vt:lpstr>3. Views for a worksheet</vt:lpstr>
      <vt:lpstr>4. various printing techniques</vt:lpstr>
      <vt:lpstr>4.1 Print one or several workbooks</vt:lpstr>
      <vt:lpstr>PowerPoint Presentation</vt:lpstr>
      <vt:lpstr>5. Data protection techniques</vt:lpstr>
      <vt:lpstr>5.1 Complete Workbook Protection</vt:lpstr>
      <vt:lpstr>5.1 Worksheet protection</vt:lpstr>
      <vt:lpstr>5.2 Protect specific range</vt:lpstr>
      <vt:lpstr>5.3 Workbook protection  and encryption.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 Advanced graphing and charting </dc:title>
  <dc:creator>Aman</dc:creator>
  <cp:lastModifiedBy>Aman</cp:lastModifiedBy>
  <cp:revision>51</cp:revision>
  <dcterms:created xsi:type="dcterms:W3CDTF">2006-08-16T00:00:00Z</dcterms:created>
  <dcterms:modified xsi:type="dcterms:W3CDTF">2024-03-05T05:22:27Z</dcterms:modified>
</cp:coreProperties>
</file>