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65" r:id="rId12"/>
    <p:sldId id="266" r:id="rId13"/>
    <p:sldId id="291" r:id="rId14"/>
    <p:sldId id="267" r:id="rId15"/>
    <p:sldId id="273" r:id="rId16"/>
    <p:sldId id="274" r:id="rId17"/>
    <p:sldId id="270" r:id="rId18"/>
    <p:sldId id="271" r:id="rId19"/>
    <p:sldId id="269" r:id="rId20"/>
    <p:sldId id="275" r:id="rId21"/>
    <p:sldId id="286" r:id="rId22"/>
    <p:sldId id="278" r:id="rId23"/>
    <p:sldId id="277" r:id="rId24"/>
    <p:sldId id="276" r:id="rId25"/>
    <p:sldId id="272" r:id="rId26"/>
    <p:sldId id="279" r:id="rId27"/>
    <p:sldId id="280" r:id="rId28"/>
    <p:sldId id="281" r:id="rId29"/>
    <p:sldId id="282" r:id="rId30"/>
    <p:sldId id="287" r:id="rId31"/>
    <p:sldId id="283" r:id="rId32"/>
    <p:sldId id="284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11" autoAdjust="0"/>
  </p:normalViewPr>
  <p:slideViewPr>
    <p:cSldViewPr>
      <p:cViewPr varScale="1">
        <p:scale>
          <a:sx n="61" d="100"/>
          <a:sy n="61" d="100"/>
        </p:scale>
        <p:origin x="-13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DE39D-A662-4738-BF89-7AFBB70226A0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5062D-E220-4A63-ACEC-A1094DAD7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https://www.toptal.com/finance/excel-experts/powerpivot-for-excel-use-cases-and-tutorial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5062D-E220-4A63-ACEC-A1094DAD795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4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https://www.myexcelonline.com/blog/installing-power-pivot-excel-2010/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5062D-E220-4A63-ACEC-A1094DAD795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https://support.microsoft.com/en-us/office/reduce-the-file-size-of-your-excel-spreadsheets-c4f69e3a-8eea-4e9d-8ded-0ac301192bf9#:~:text=If%20your%20spreadsheet%20contains%20a,the%20PivotTable%20group%2C%20select%20Options.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5062D-E220-4A63-ACEC-A1094DAD795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5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https://www.mpug.com/harnessing-the-power-of-excels-power-pivot-for-multiple-data-sets/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5062D-E220-4A63-ACEC-A1094DAD795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6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https://support.microsoft.com/en-us/office/data-analysis-expressions-dax-in-power-pivot-bab3fbe3-2385-485a-980b-5f64d3b0f730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5062D-E220-4A63-ACEC-A1094DAD795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7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https://support.microsoft.com/en-us/office/data-analysis-expressions-dax-in-power-pivot-bab3fbe3-2385-485a-980b-5f64d3b0f730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5062D-E220-4A63-ACEC-A1094DAD795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0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ph/download/details.aspx?id=4334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ax/dax-function-refere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excel_dax/excel_dax_formulas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22-powerful-dax-formulas-functions-beginners-deep-bi-samso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ax_functions/dax_functions_quick_guide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Unit II</a:t>
            </a:r>
            <a:br>
              <a:rPr lang="en-IN" b="1" dirty="0"/>
            </a:br>
            <a:r>
              <a:rPr lang="en-IN" b="1" dirty="0"/>
              <a:t>Data representation and </a:t>
            </a:r>
            <a:r>
              <a:rPr lang="en-IN" b="1" dirty="0" smtClean="0"/>
              <a:t>manipulation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Amanpal</a:t>
            </a:r>
            <a:r>
              <a:rPr lang="en-IN" dirty="0" smtClean="0"/>
              <a:t>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772" y="381000"/>
            <a:ext cx="4503228" cy="762000"/>
          </a:xfrm>
        </p:spPr>
        <p:txBody>
          <a:bodyPr/>
          <a:lstStyle/>
          <a:p>
            <a:r>
              <a:rPr lang="en-IN" dirty="0" smtClean="0"/>
              <a:t>Custom sort </a:t>
            </a:r>
            <a:r>
              <a:rPr lang="en-IN" dirty="0" err="1" smtClean="0"/>
              <a:t>Eg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ustom Sorting in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8" y="71517"/>
            <a:ext cx="4681995" cy="335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 Sorting in 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13" y="2133600"/>
            <a:ext cx="6484187" cy="473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sort</a:t>
            </a:r>
            <a:endParaRPr lang="en-IN" dirty="0"/>
          </a:p>
        </p:txBody>
      </p:sp>
      <p:pic>
        <p:nvPicPr>
          <p:cNvPr id="7170" name="Picture 2" descr="Select Custom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5200650" cy="2378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ype List Ent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85634"/>
            <a:ext cx="4495800" cy="3472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3. </a:t>
            </a:r>
            <a:r>
              <a:rPr lang="en-IN" dirty="0"/>
              <a:t>pivot table and pivot chart, power </a:t>
            </a:r>
            <a:r>
              <a:rPr lang="en-IN" dirty="0" smtClean="0"/>
              <a:t>pivot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16010"/>
            <a:ext cx="5419725" cy="488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6009"/>
            <a:ext cx="2895600" cy="3978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9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Excel </a:t>
            </a:r>
            <a:r>
              <a:rPr lang="en-US" i="1" dirty="0"/>
              <a:t>Pivot Table</a:t>
            </a:r>
            <a:r>
              <a:rPr lang="en-US" dirty="0"/>
              <a:t> is a tool to explore and summarize large amounts of data, analyze related totals and present summary reports designed to:</a:t>
            </a:r>
          </a:p>
          <a:p>
            <a:r>
              <a:rPr lang="en-US" dirty="0"/>
              <a:t>Present large amounts of data in a user-friendly way.</a:t>
            </a:r>
          </a:p>
          <a:p>
            <a:r>
              <a:rPr lang="en-US" dirty="0"/>
              <a:t>Summarize data by categories and subcategories.</a:t>
            </a:r>
          </a:p>
          <a:p>
            <a:r>
              <a:rPr lang="en-US" dirty="0"/>
              <a:t>Filter, group, sort and conditionally format different subsets of data so that you can focus on the most relevant information.</a:t>
            </a:r>
          </a:p>
          <a:p>
            <a:r>
              <a:rPr lang="en-US" dirty="0" smtClean="0"/>
              <a:t>Rotate rows to columns or columns to rows (which is called "pivoting") to view different summaries of the source data.</a:t>
            </a:r>
          </a:p>
          <a:p>
            <a:r>
              <a:rPr lang="en-US" dirty="0" smtClean="0"/>
              <a:t>Subtotal and aggregate numeric data in the spreadsheet.</a:t>
            </a:r>
          </a:p>
          <a:p>
            <a:r>
              <a:rPr lang="en-US" dirty="0" smtClean="0"/>
              <a:t>Expand or collapse the levels of data and drill down to see the details behind any total.</a:t>
            </a:r>
          </a:p>
          <a:p>
            <a:r>
              <a:rPr lang="en-US" dirty="0" smtClean="0"/>
              <a:t>Present concise and attractive online of your data or printed reports.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414" y="6182249"/>
            <a:ext cx="8963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https://www.ablebits.com/office-addins-blog/excel-pivot-table-tutorial/</a:t>
            </a:r>
          </a:p>
        </p:txBody>
      </p:sp>
    </p:spTree>
    <p:extLst>
      <p:ext uri="{BB962C8B-B14F-4D97-AF65-F5344CB8AC3E}">
        <p14:creationId xmlns:p14="http://schemas.microsoft.com/office/powerpoint/2010/main" val="9112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pivot </a:t>
            </a:r>
            <a:r>
              <a:rPr lang="en-IN" dirty="0"/>
              <a:t>chart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5429411"/>
            <a:ext cx="8840787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7" y="2057400"/>
            <a:ext cx="477202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5867400" y="6129741"/>
            <a:ext cx="609600" cy="2047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200400" cy="307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4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Power </a:t>
            </a:r>
            <a:r>
              <a:rPr lang="en-US" dirty="0"/>
              <a:t>Pivot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</a:t>
            </a:r>
            <a:r>
              <a:rPr lang="en-US" dirty="0"/>
              <a:t>part of Microsoft's business intelligence stack capable of </a:t>
            </a:r>
            <a:r>
              <a:rPr lang="en-US" dirty="0" smtClean="0"/>
              <a:t>big </a:t>
            </a:r>
            <a:r>
              <a:rPr lang="en-US" dirty="0"/>
              <a:t>data analytics work without specialty infrastructure or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</a:t>
            </a:r>
            <a:r>
              <a:rPr lang="en-US" dirty="0"/>
              <a:t> enables you to import millions of rows of data from multiple data sources into a single Excel </a:t>
            </a:r>
            <a:r>
              <a:rPr lang="en-US" dirty="0" smtClean="0"/>
              <a:t>workbook.</a:t>
            </a:r>
          </a:p>
          <a:p>
            <a:r>
              <a:rPr lang="en-US" dirty="0"/>
              <a:t>Power Pivot is expressed by Microsoft using DAX (Data Analysis Expressions), which is a collection of functions, operators, and </a:t>
            </a:r>
            <a:r>
              <a:rPr lang="en-US" dirty="0" smtClean="0"/>
              <a:t>constants.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1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Ability </a:t>
            </a:r>
            <a:r>
              <a:rPr lang="en-US" dirty="0"/>
              <a:t>to easily import data from multiple </a:t>
            </a:r>
            <a:r>
              <a:rPr lang="en-US" dirty="0" smtClean="0"/>
              <a:t>sources:</a:t>
            </a:r>
          </a:p>
          <a:p>
            <a:pPr fontAlgn="base"/>
            <a:r>
              <a:rPr lang="en-US" dirty="0"/>
              <a:t>Microsoft Azure</a:t>
            </a:r>
          </a:p>
          <a:p>
            <a:pPr fontAlgn="base"/>
            <a:r>
              <a:rPr lang="en-US" dirty="0"/>
              <a:t>SQL Server</a:t>
            </a:r>
          </a:p>
          <a:p>
            <a:pPr fontAlgn="base"/>
            <a:r>
              <a:rPr lang="en-US" dirty="0"/>
              <a:t>Teradata</a:t>
            </a:r>
          </a:p>
          <a:p>
            <a:pPr fontAlgn="base"/>
            <a:r>
              <a:rPr lang="en-US" dirty="0"/>
              <a:t>Facebook</a:t>
            </a:r>
          </a:p>
          <a:p>
            <a:pPr fontAlgn="base"/>
            <a:r>
              <a:rPr lang="en-US" dirty="0" err="1"/>
              <a:t>Salesforce</a:t>
            </a:r>
            <a:endParaRPr lang="en-US" dirty="0"/>
          </a:p>
          <a:p>
            <a:pPr fontAlgn="base"/>
            <a:r>
              <a:rPr lang="en-US" dirty="0"/>
              <a:t>JSON files</a:t>
            </a:r>
          </a:p>
          <a:p>
            <a:pPr fontAlgn="base"/>
            <a:r>
              <a:rPr lang="en-US" dirty="0"/>
              <a:t>Excel workbooks</a:t>
            </a:r>
          </a:p>
          <a:p>
            <a:pPr fontAlgn="base"/>
            <a:r>
              <a:rPr lang="en-US" dirty="0"/>
              <a:t>…and many more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1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4.1 Power </a:t>
            </a:r>
            <a:r>
              <a:rPr lang="en-IN" dirty="0"/>
              <a:t>P</a:t>
            </a:r>
            <a:r>
              <a:rPr lang="en-IN" dirty="0" smtClean="0"/>
              <a:t>ivot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the </a:t>
            </a:r>
            <a:r>
              <a:rPr lang="en-US" b="1" dirty="0" err="1"/>
              <a:t>PowerPivot</a:t>
            </a:r>
            <a:r>
              <a:rPr lang="en-US" b="1" dirty="0"/>
              <a:t> for Microsoft </a:t>
            </a:r>
            <a:r>
              <a:rPr lang="en-US" b="1" dirty="0" smtClean="0"/>
              <a:t>Excel </a:t>
            </a:r>
            <a:r>
              <a:rPr lang="en-US" dirty="0" smtClean="0"/>
              <a:t> </a:t>
            </a:r>
            <a:r>
              <a:rPr lang="en-US" dirty="0" smtClean="0"/>
              <a:t>(for older versions, skip for </a:t>
            </a:r>
            <a:r>
              <a:rPr lang="en-US" smtClean="0"/>
              <a:t>newer version)using </a:t>
            </a:r>
            <a:r>
              <a:rPr lang="en-US" dirty="0" smtClean="0"/>
              <a:t>link below:</a:t>
            </a:r>
            <a:endParaRPr lang="en-IN" b="1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www.microsoft.com/en-ph/download/details.aspx?id=43348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1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IN" dirty="0" smtClean="0"/>
              <a:t>enable power pivot: add-in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62800" cy="5208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5257800" cy="1684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5257800" cy="21714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4667250"/>
            <a:ext cx="7116763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9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filter</a:t>
            </a:r>
            <a:r>
              <a:rPr lang="en-IN" dirty="0"/>
              <a:t>, advanced filter for complex </a:t>
            </a:r>
            <a:r>
              <a:rPr lang="en-IN" dirty="0" smtClean="0"/>
              <a:t>criterion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sorting and custom sorting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pivot </a:t>
            </a:r>
            <a:r>
              <a:rPr lang="en-IN" dirty="0"/>
              <a:t>table and pivot </a:t>
            </a:r>
            <a:r>
              <a:rPr lang="en-IN" dirty="0" smtClean="0"/>
              <a:t>chart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power pivot: import </a:t>
            </a:r>
            <a:r>
              <a:rPr lang="en-IN" dirty="0"/>
              <a:t>data from different sources </a:t>
            </a:r>
            <a:r>
              <a:rPr lang="en-IN" dirty="0" smtClean="0"/>
              <a:t>into power pivot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reducing </a:t>
            </a:r>
            <a:r>
              <a:rPr lang="en-IN" dirty="0"/>
              <a:t>file size in power </a:t>
            </a:r>
            <a:r>
              <a:rPr lang="en-IN" dirty="0" smtClean="0"/>
              <a:t>pivoting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connect </a:t>
            </a:r>
            <a:r>
              <a:rPr lang="en-IN" dirty="0"/>
              <a:t>to multiple different external </a:t>
            </a:r>
            <a:r>
              <a:rPr lang="en-IN" dirty="0" smtClean="0"/>
              <a:t>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DAX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7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4.1 Import </a:t>
            </a:r>
            <a:r>
              <a:rPr lang="en-IN" dirty="0"/>
              <a:t>data from different sources into power </a:t>
            </a:r>
            <a:r>
              <a:rPr lang="en-IN" dirty="0" smtClean="0"/>
              <a:t>pivot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5" y="1676400"/>
            <a:ext cx="2676525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64278"/>
            <a:ext cx="6113882" cy="22320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2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05800" cy="50293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1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4.1.1 KPIs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performance indicators (KPIs) are visual measures of performance. </a:t>
            </a:r>
            <a:endParaRPr lang="en-US" dirty="0" smtClean="0"/>
          </a:p>
          <a:p>
            <a:r>
              <a:rPr lang="en-US" dirty="0" smtClean="0"/>
              <a:t>Supported </a:t>
            </a:r>
            <a:r>
              <a:rPr lang="en-US" dirty="0"/>
              <a:t>by a specific calculated field, a KPI is designed to help users quickly evaluate the current value and status of a metric against a defined target.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0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IN" dirty="0" smtClean="0"/>
              <a:t>KPI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07" y="28731"/>
            <a:ext cx="152400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03488"/>
            <a:ext cx="3732116" cy="313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07" y="5989698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629"/>
            <a:ext cx="3527591" cy="6598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133600" y="5961602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Create measure first (with avg. in this case)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233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Kpi</a:t>
            </a:r>
            <a:r>
              <a:rPr lang="en-IN" dirty="0" smtClean="0"/>
              <a:t>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6689"/>
            <a:ext cx="5352903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82" y="3161784"/>
            <a:ext cx="5506218" cy="369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1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5. </a:t>
            </a:r>
            <a:r>
              <a:rPr lang="en-IN" dirty="0" smtClean="0"/>
              <a:t>Reducing </a:t>
            </a:r>
            <a:r>
              <a:rPr lang="en-IN" dirty="0"/>
              <a:t>file size in power </a:t>
            </a:r>
            <a:r>
              <a:rPr lang="en-IN" dirty="0" smtClean="0"/>
              <a:t>pivoting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your spreadsheet in binary (.</a:t>
            </a:r>
            <a:r>
              <a:rPr lang="en-US" dirty="0" err="1"/>
              <a:t>xslb</a:t>
            </a:r>
            <a:r>
              <a:rPr lang="en-US" dirty="0"/>
              <a:t>) format</a:t>
            </a:r>
          </a:p>
          <a:p>
            <a:r>
              <a:rPr lang="en-US" dirty="0"/>
              <a:t>Reduce the number of </a:t>
            </a:r>
            <a:r>
              <a:rPr lang="en-US" dirty="0" smtClean="0"/>
              <a:t>worksheets (blank)</a:t>
            </a:r>
          </a:p>
          <a:p>
            <a:r>
              <a:rPr lang="en-US" dirty="0"/>
              <a:t>Don't save the pivot cache with the </a:t>
            </a:r>
            <a:r>
              <a:rPr lang="en-US" dirty="0" smtClean="0"/>
              <a:t>file</a:t>
            </a:r>
          </a:p>
          <a:p>
            <a:pPr lvl="1" algn="just"/>
            <a:r>
              <a:rPr lang="en-US" dirty="0"/>
              <a:t>by not saving the pivot table source data cache with the file and instead having the data cache refresh when you open the spreadsheet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See the next slide for options.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5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save the pivot </a:t>
            </a:r>
            <a:r>
              <a:rPr lang="en-US" dirty="0" smtClean="0"/>
              <a:t>cache …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4038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352925" cy="4800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6. connect </a:t>
            </a:r>
            <a:r>
              <a:rPr lang="en-IN" dirty="0"/>
              <a:t>to multiple different external </a:t>
            </a:r>
            <a:r>
              <a:rPr lang="en-IN" dirty="0" smtClean="0"/>
              <a:t>datasets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Working </a:t>
            </a:r>
            <a:r>
              <a:rPr lang="en-US" dirty="0"/>
              <a:t>with three distinct sets of data, each stored in separate sheets within a single Excel file.  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importing multiple data sets into this model, they can be integrated, allowing for more comprehensive </a:t>
            </a:r>
            <a:r>
              <a:rPr lang="en-US" dirty="0" smtClean="0"/>
              <a:t>pivot </a:t>
            </a:r>
            <a:r>
              <a:rPr lang="en-US" dirty="0"/>
              <a:t>tables. </a:t>
            </a:r>
            <a:endParaRPr lang="en-US" dirty="0" smtClean="0"/>
          </a:p>
          <a:p>
            <a:pPr algn="just"/>
            <a:r>
              <a:rPr lang="en-US" dirty="0"/>
              <a:t>When using the Power Pivot data model, be aware that data is stored in both the spreadsheet and the data model, leading to increased file sizes.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93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7. DAX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Data Analysis Expressions (DAX</a:t>
            </a:r>
            <a:r>
              <a:rPr lang="en-IN" dirty="0" smtClean="0"/>
              <a:t>)</a:t>
            </a:r>
          </a:p>
          <a:p>
            <a:pPr algn="just"/>
            <a:r>
              <a:rPr lang="en-IN" dirty="0" smtClean="0"/>
              <a:t>DAX is a formula language.</a:t>
            </a:r>
          </a:p>
          <a:p>
            <a:pPr algn="just"/>
            <a:r>
              <a:rPr lang="en-IN" dirty="0" smtClean="0"/>
              <a:t>DAX formulas are different, it can </a:t>
            </a:r>
            <a:r>
              <a:rPr lang="en-US" dirty="0" smtClean="0"/>
              <a:t>returns a table as its result, rather than a single value.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functions can be used to provide input to other functions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you define a formula for an explicit measure, nothing happens until you add the measure into a </a:t>
            </a:r>
            <a:r>
              <a:rPr lang="en-US" dirty="0" smtClean="0"/>
              <a:t>PivotTable.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7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DAX functions never take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cell reference or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range as reference, </a:t>
            </a:r>
          </a:p>
          <a:p>
            <a:pPr marL="457200" lvl="1" indent="0">
              <a:buNone/>
            </a:pPr>
            <a:r>
              <a:rPr lang="en-US" sz="3200" dirty="0" smtClean="0"/>
              <a:t>but </a:t>
            </a:r>
            <a:r>
              <a:rPr lang="en-US" sz="3200" dirty="0"/>
              <a:t>instead DAX functions take a column or table as reference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learn.microsoft.com/en-us/dax/dax-function-reference</a:t>
            </a:r>
            <a:r>
              <a:rPr lang="en-US" dirty="0" smtClean="0"/>
              <a:t> [</a:t>
            </a:r>
            <a:r>
              <a:rPr lang="en-IN" b="1" dirty="0"/>
              <a:t>DAX function </a:t>
            </a:r>
            <a:r>
              <a:rPr lang="en-IN" b="1" dirty="0" smtClean="0"/>
              <a:t>reference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1. Filter</a:t>
            </a:r>
            <a:r>
              <a:rPr lang="en-IN" dirty="0"/>
              <a:t>, advanced filter for complex </a:t>
            </a:r>
            <a:r>
              <a:rPr lang="en-IN" dirty="0" smtClean="0"/>
              <a:t>criterion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Use filters to temporarily hide some of the data in a table, so you can focus on the data you want to see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Select any cell within the range.</a:t>
            </a:r>
          </a:p>
          <a:p>
            <a:r>
              <a:rPr lang="en-US" dirty="0"/>
              <a:t>Select </a:t>
            </a:r>
            <a:r>
              <a:rPr lang="en-US" b="1" dirty="0"/>
              <a:t>Data </a:t>
            </a:r>
            <a:r>
              <a:rPr lang="en-US" dirty="0"/>
              <a:t>&gt; </a:t>
            </a:r>
            <a:r>
              <a:rPr lang="en-US" b="1" dirty="0"/>
              <a:t>Filter</a:t>
            </a:r>
            <a:r>
              <a:rPr lang="en-US" dirty="0"/>
              <a:t>.</a:t>
            </a:r>
          </a:p>
          <a:p>
            <a:r>
              <a:rPr lang="en-US" dirty="0"/>
              <a:t>Select the column header arrow .</a:t>
            </a:r>
          </a:p>
          <a:p>
            <a:r>
              <a:rPr lang="en-US" dirty="0"/>
              <a:t>Select </a:t>
            </a:r>
            <a:r>
              <a:rPr lang="en-US" b="1" dirty="0"/>
              <a:t>Text Filters</a:t>
            </a:r>
            <a:r>
              <a:rPr lang="en-US" dirty="0"/>
              <a:t> or</a:t>
            </a:r>
            <a:r>
              <a:rPr lang="en-US" b="1" dirty="0"/>
              <a:t> Number </a:t>
            </a:r>
            <a:r>
              <a:rPr lang="en-US" b="1" dirty="0" smtClean="0"/>
              <a:t>Filters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Next Advance Filter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4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DAX function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In general, a DAX formula in a column is always applied to the entire set of values in the column </a:t>
            </a:r>
            <a:r>
              <a:rPr lang="en-US" dirty="0" smtClean="0"/>
              <a:t>(</a:t>
            </a:r>
            <a:r>
              <a:rPr lang="en-US" dirty="0"/>
              <a:t>never to only a few rows or cells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Refer the screen-short in the next slide.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3400" y="62600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www.tutorialspoint.com/excel_dax/excel_dax_formulas.htm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6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/>
              <a:t>DEX formula example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8486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5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CALCULATE</a:t>
            </a:r>
            <a:endParaRPr lang="en-US" sz="2800" dirty="0"/>
          </a:p>
          <a:p>
            <a:r>
              <a:rPr lang="en-IN" sz="2800" dirty="0" smtClean="0"/>
              <a:t>SUM</a:t>
            </a:r>
            <a:endParaRPr lang="en-IN" sz="2800" dirty="0"/>
          </a:p>
          <a:p>
            <a:r>
              <a:rPr lang="en-IN" sz="2800" dirty="0"/>
              <a:t>AVERAGE</a:t>
            </a:r>
          </a:p>
          <a:p>
            <a:r>
              <a:rPr lang="en-IN" sz="2800" dirty="0"/>
              <a:t>COUNT</a:t>
            </a:r>
          </a:p>
          <a:p>
            <a:r>
              <a:rPr lang="en-IN" sz="2800" dirty="0"/>
              <a:t>MIN/MAX</a:t>
            </a:r>
          </a:p>
          <a:p>
            <a:r>
              <a:rPr lang="en-IN" sz="2800" dirty="0" smtClean="0"/>
              <a:t>CONCATENATE (dimension)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" y="6211669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https://www.linkedin.com/pulse/22-powerful-dax-formulas-functions-beginners-deep-bi-samson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2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Similarities </a:t>
            </a:r>
            <a:r>
              <a:rPr lang="en-US" dirty="0" smtClean="0"/>
              <a:t>Between Excel </a:t>
            </a:r>
            <a:r>
              <a:rPr lang="en-US" dirty="0"/>
              <a:t>Functions and DAX Functions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Certain DAX functions have the same name and the same general behavior as Excel functions.</a:t>
            </a:r>
          </a:p>
          <a:p>
            <a:pPr algn="just"/>
            <a:r>
              <a:rPr lang="en-US" dirty="0"/>
              <a:t>DAX has lookup functions that are similar to the array and vector lookup functions in Excel.</a:t>
            </a:r>
          </a:p>
        </p:txBody>
      </p:sp>
    </p:spTree>
    <p:extLst>
      <p:ext uri="{BB962C8B-B14F-4D97-AF65-F5344CB8AC3E}">
        <p14:creationId xmlns:p14="http://schemas.microsoft.com/office/powerpoint/2010/main" val="446179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Excel Functions and DAX </a:t>
            </a:r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You cannot use DAX functions in an Excel formula or use Excel functions in DAX formula, without the required modifications.</a:t>
            </a:r>
          </a:p>
          <a:p>
            <a:pPr algn="just"/>
            <a:r>
              <a:rPr lang="en-US" dirty="0"/>
              <a:t>Excel functions take a cell reference or a range of cells as a reference. DAX functions never take a cell reference or a range of cells as a reference, but instead take a column or table as a reference.</a:t>
            </a:r>
          </a:p>
          <a:p>
            <a:pPr algn="just"/>
            <a:r>
              <a:rPr lang="en-US" dirty="0"/>
              <a:t>Excel date and time functions return an integer that represents a date as a serial number. DAX date and time functions return a </a:t>
            </a:r>
            <a:r>
              <a:rPr lang="en-US" dirty="0" err="1"/>
              <a:t>datetime</a:t>
            </a:r>
            <a:r>
              <a:rPr lang="en-US" dirty="0"/>
              <a:t> data type that is in DAX but not in Excel.</a:t>
            </a:r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1000" y="60198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Read more at:</a:t>
            </a:r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smtClean="0">
                <a:hlinkClick r:id="rId2"/>
              </a:rPr>
              <a:t>www.tutorialspoint.com/dax_functions/dax_functions_quick_guide.htm</a:t>
            </a:r>
            <a:r>
              <a:rPr lang="en-IN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247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472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Advance 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644"/>
            <a:ext cx="8193532" cy="5631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193532" cy="591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1844"/>
            <a:ext cx="8203864" cy="5936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4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IN" dirty="0" smtClean="0"/>
              <a:t>Advance filter 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8225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4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6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 filter </a:t>
            </a:r>
            <a:r>
              <a:rPr lang="en-IN" dirty="0" smtClean="0"/>
              <a:t>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7" y="1898650"/>
            <a:ext cx="8264493" cy="396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3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 filter summery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6368"/>
            <a:ext cx="8421447" cy="4293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8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2. sorting </a:t>
            </a:r>
            <a:r>
              <a:rPr lang="en-IN" dirty="0"/>
              <a:t>and custom </a:t>
            </a:r>
            <a:r>
              <a:rPr lang="en-IN" dirty="0" smtClean="0"/>
              <a:t>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1100"/>
            <a:ext cx="8229600" cy="552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6858000" y="1371600"/>
            <a:ext cx="1600200" cy="533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6050</TotalTime>
  <Words>707</Words>
  <Application>Microsoft Office PowerPoint</Application>
  <PresentationFormat>On-screen Show (4:3)</PresentationFormat>
  <Paragraphs>122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Unit II Data representation and manipulation</vt:lpstr>
      <vt:lpstr>Table of content</vt:lpstr>
      <vt:lpstr>1. Filter, advanced filter for complex criterion</vt:lpstr>
      <vt:lpstr>Advance Filter</vt:lpstr>
      <vt:lpstr>Advance filter AND</vt:lpstr>
      <vt:lpstr>Contd…</vt:lpstr>
      <vt:lpstr>Advance filter OR</vt:lpstr>
      <vt:lpstr>Advance filter summery</vt:lpstr>
      <vt:lpstr>2. sorting and custom sorting</vt:lpstr>
      <vt:lpstr>Custom sort Eg.</vt:lpstr>
      <vt:lpstr>Custom sort</vt:lpstr>
      <vt:lpstr>3. pivot table and pivot chart, power pivot</vt:lpstr>
      <vt:lpstr>pivot table</vt:lpstr>
      <vt:lpstr> pivot chart</vt:lpstr>
      <vt:lpstr>4. Power Pivot</vt:lpstr>
      <vt:lpstr>Contd…</vt:lpstr>
      <vt:lpstr>4.1 Power Pivot installation</vt:lpstr>
      <vt:lpstr>enable power pivot: add-in</vt:lpstr>
      <vt:lpstr>Contd…</vt:lpstr>
      <vt:lpstr>4.1 Import data from different sources into power pivot</vt:lpstr>
      <vt:lpstr>PowerPoint Presentation</vt:lpstr>
      <vt:lpstr>4.1.1 KPIs</vt:lpstr>
      <vt:lpstr>KPI</vt:lpstr>
      <vt:lpstr>Kpi contd…</vt:lpstr>
      <vt:lpstr>5. Reducing file size in power pivoting</vt:lpstr>
      <vt:lpstr>Don't save the pivot cache …</vt:lpstr>
      <vt:lpstr>6. connect to multiple different external datasets</vt:lpstr>
      <vt:lpstr>7. DAX functions</vt:lpstr>
      <vt:lpstr>Contd..</vt:lpstr>
      <vt:lpstr>DAX function contd…</vt:lpstr>
      <vt:lpstr>DEX formula example</vt:lpstr>
      <vt:lpstr>PowerPoint Presentation</vt:lpstr>
      <vt:lpstr>Similarities Between Excel Functions and DAX Functions </vt:lpstr>
      <vt:lpstr>Differences Between Excel Functions and DAX Functions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 Data representation and manipulation</dc:title>
  <dc:creator>Aman</dc:creator>
  <cp:lastModifiedBy>Aman</cp:lastModifiedBy>
  <cp:revision>60</cp:revision>
  <dcterms:created xsi:type="dcterms:W3CDTF">2006-08-16T00:00:00Z</dcterms:created>
  <dcterms:modified xsi:type="dcterms:W3CDTF">2024-02-19T06:06:00Z</dcterms:modified>
</cp:coreProperties>
</file>