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57" r:id="rId3"/>
    <p:sldId id="258" r:id="rId4"/>
    <p:sldId id="275" r:id="rId5"/>
    <p:sldId id="259" r:id="rId6"/>
    <p:sldId id="260" r:id="rId7"/>
    <p:sldId id="263" r:id="rId8"/>
    <p:sldId id="261" r:id="rId9"/>
    <p:sldId id="264" r:id="rId10"/>
    <p:sldId id="265" r:id="rId11"/>
    <p:sldId id="266" r:id="rId12"/>
    <p:sldId id="267" r:id="rId13"/>
    <p:sldId id="277" r:id="rId14"/>
    <p:sldId id="268" r:id="rId15"/>
    <p:sldId id="269" r:id="rId16"/>
    <p:sldId id="270" r:id="rId17"/>
    <p:sldId id="262" r:id="rId18"/>
    <p:sldId id="271" r:id="rId19"/>
    <p:sldId id="272" r:id="rId20"/>
    <p:sldId id="273" r:id="rId21"/>
    <p:sldId id="274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AC195-06B2-4BAE-9874-1761E3247A38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44F7B-BFA1-48FB-8B55-01F5887207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106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644F7B-BFA1-48FB-8B55-01F58872078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427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88D2-1EF0-426A-A4F0-426A958A5936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E14D-272D-48F8-83F9-DEA31FA26E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88D2-1EF0-426A-A4F0-426A958A5936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E14D-272D-48F8-83F9-DEA31FA26E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88D2-1EF0-426A-A4F0-426A958A5936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E14D-272D-48F8-83F9-DEA31FA26E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88D2-1EF0-426A-A4F0-426A958A5936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E14D-272D-48F8-83F9-DEA31FA26E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88D2-1EF0-426A-A4F0-426A958A5936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E14D-272D-48F8-83F9-DEA31FA26E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88D2-1EF0-426A-A4F0-426A958A5936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E14D-272D-48F8-83F9-DEA31FA26E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88D2-1EF0-426A-A4F0-426A958A5936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E14D-272D-48F8-83F9-DEA31FA26E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88D2-1EF0-426A-A4F0-426A958A5936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E14D-272D-48F8-83F9-DEA31FA26E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88D2-1EF0-426A-A4F0-426A958A5936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E14D-272D-48F8-83F9-DEA31FA26EC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88D2-1EF0-426A-A4F0-426A958A5936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FE14D-272D-48F8-83F9-DEA31FA26EC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F88D2-1EF0-426A-A4F0-426A958A5936}" type="datetimeFigureOut">
              <a:rPr lang="en-IN" smtClean="0"/>
              <a:t>26-03-2024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FFE14D-272D-48F8-83F9-DEA31FA26ECC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5FFE14D-272D-48F8-83F9-DEA31FA26ECC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27F88D2-1EF0-426A-A4F0-426A958A5936}" type="datetimeFigureOut">
              <a:rPr lang="en-IN" smtClean="0"/>
              <a:t>26-03-2024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office/vba/library-reference/concepts/getting-started-with-vba-in-offic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Unit V</a:t>
            </a:r>
            <a:br>
              <a:rPr lang="en-US" dirty="0" smtClean="0"/>
            </a:br>
            <a:r>
              <a:rPr lang="en-US" dirty="0" smtClean="0"/>
              <a:t>Macros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94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 err="1"/>
              <a:t>MsgBox</a:t>
            </a:r>
            <a:r>
              <a:rPr lang="en-US" b="1" dirty="0"/>
              <a:t> function</a:t>
            </a:r>
            <a:r>
              <a:rPr lang="en-US" dirty="0"/>
              <a:t> displays a message box and waits for the user to click a button and then an action is performed based on the button clicked by the user</a:t>
            </a:r>
            <a:r>
              <a:rPr lang="en-US" dirty="0" smtClean="0"/>
              <a:t>.</a:t>
            </a:r>
          </a:p>
          <a:p>
            <a:r>
              <a:rPr lang="en-IN" dirty="0"/>
              <a:t>Syntax</a:t>
            </a:r>
          </a:p>
          <a:p>
            <a:r>
              <a:rPr lang="en-IN" dirty="0" err="1"/>
              <a:t>MsgBox</a:t>
            </a:r>
            <a:r>
              <a:rPr lang="en-IN" dirty="0"/>
              <a:t>(prompt[,buttons][,title][,</a:t>
            </a:r>
            <a:r>
              <a:rPr lang="en-IN" dirty="0" err="1"/>
              <a:t>helpfile,context</a:t>
            </a:r>
            <a:r>
              <a:rPr lang="en-IN" dirty="0" smtClean="0"/>
              <a:t>])</a:t>
            </a:r>
          </a:p>
          <a:p>
            <a:endParaRPr lang="en-IN" dirty="0"/>
          </a:p>
          <a:p>
            <a:pPr marL="114300" indent="0">
              <a:buNone/>
            </a:pPr>
            <a:r>
              <a:rPr lang="en-US" dirty="0"/>
              <a:t>Function </a:t>
            </a:r>
            <a:r>
              <a:rPr lang="en-US" dirty="0" err="1"/>
              <a:t>Msg</a:t>
            </a:r>
            <a:r>
              <a:rPr lang="en-US" dirty="0"/>
              <a:t>()</a:t>
            </a:r>
          </a:p>
          <a:p>
            <a:pPr marL="114300" indent="0">
              <a:buNone/>
            </a:pPr>
            <a:r>
              <a:rPr lang="en-US" dirty="0"/>
              <a:t>   'Message Box with just prompt message</a:t>
            </a:r>
          </a:p>
          <a:p>
            <a:pPr marL="114300" indent="0">
              <a:buNone/>
            </a:pPr>
            <a:r>
              <a:rPr lang="en-US" dirty="0"/>
              <a:t>   </a:t>
            </a:r>
            <a:r>
              <a:rPr lang="en-US" dirty="0" err="1"/>
              <a:t>MsgBox</a:t>
            </a:r>
            <a:r>
              <a:rPr lang="en-US" dirty="0"/>
              <a:t> ("Welcome")</a:t>
            </a:r>
          </a:p>
          <a:p>
            <a:pPr marL="114300" indent="0">
              <a:buNone/>
            </a:pPr>
            <a:r>
              <a:rPr lang="en-US" dirty="0"/>
              <a:t>End </a:t>
            </a:r>
            <a:r>
              <a:rPr lang="en-US" dirty="0" smtClean="0"/>
              <a:t>Function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293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28800"/>
            <a:ext cx="8208912" cy="48006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i="1" dirty="0" smtClean="0"/>
              <a:t>Function </a:t>
            </a:r>
            <a:r>
              <a:rPr lang="en-US" i="1" dirty="0" err="1"/>
              <a:t>Msg_B</a:t>
            </a:r>
            <a:r>
              <a:rPr lang="en-US" i="1" dirty="0"/>
              <a:t>()</a:t>
            </a:r>
          </a:p>
          <a:p>
            <a:pPr marL="114300" indent="0">
              <a:buNone/>
            </a:pPr>
            <a:r>
              <a:rPr lang="en-US" i="1" dirty="0" smtClean="0"/>
              <a:t>a </a:t>
            </a:r>
            <a:r>
              <a:rPr lang="en-US" i="1" dirty="0"/>
              <a:t>= </a:t>
            </a:r>
            <a:r>
              <a:rPr lang="en-US" i="1" dirty="0" err="1"/>
              <a:t>MsgBox</a:t>
            </a:r>
            <a:r>
              <a:rPr lang="en-US" i="1" dirty="0"/>
              <a:t>("Do you like Macro?", </a:t>
            </a:r>
            <a:r>
              <a:rPr lang="en-US" i="1" dirty="0" err="1"/>
              <a:t>vbOKCancel</a:t>
            </a:r>
            <a:r>
              <a:rPr lang="en-US" i="1" dirty="0"/>
              <a:t>, "Choose options")</a:t>
            </a:r>
          </a:p>
          <a:p>
            <a:pPr marL="114300" indent="0">
              <a:buNone/>
            </a:pPr>
            <a:r>
              <a:rPr lang="en-US" i="1" dirty="0" err="1" smtClean="0"/>
              <a:t>Msg_B</a:t>
            </a:r>
            <a:r>
              <a:rPr lang="en-US" i="1" dirty="0" smtClean="0"/>
              <a:t> </a:t>
            </a:r>
            <a:r>
              <a:rPr lang="en-US" i="1" dirty="0"/>
              <a:t>= a</a:t>
            </a:r>
          </a:p>
          <a:p>
            <a:pPr marL="114300" indent="0">
              <a:buNone/>
            </a:pPr>
            <a:r>
              <a:rPr lang="en-US" i="1" dirty="0"/>
              <a:t>End </a:t>
            </a:r>
            <a:r>
              <a:rPr lang="en-US" i="1" dirty="0" smtClean="0"/>
              <a:t>Function</a:t>
            </a:r>
          </a:p>
          <a:p>
            <a:pPr marL="114300" indent="0">
              <a:buNone/>
            </a:pPr>
            <a:endParaRPr lang="en-US" i="1" dirty="0" smtClean="0"/>
          </a:p>
          <a:p>
            <a:r>
              <a:rPr lang="en-US" dirty="0"/>
              <a:t>Retunes:  1 - OK was clicked, 2 - Cancel was clicked</a:t>
            </a:r>
          </a:p>
          <a:p>
            <a:endParaRPr lang="en-IN" dirty="0" smtClean="0"/>
          </a:p>
          <a:p>
            <a:pPr marL="114300" indent="0">
              <a:buNone/>
            </a:pPr>
            <a:r>
              <a:rPr lang="en-US" dirty="0"/>
              <a:t>Function </a:t>
            </a:r>
            <a:r>
              <a:rPr lang="en-US" dirty="0" err="1"/>
              <a:t>Msg_B</a:t>
            </a:r>
            <a:r>
              <a:rPr lang="en-US" dirty="0"/>
              <a:t>()</a:t>
            </a:r>
          </a:p>
          <a:p>
            <a:pPr marL="114300" indent="0">
              <a:buNone/>
            </a:pPr>
            <a:r>
              <a:rPr lang="en-US" dirty="0"/>
              <a:t>   a = </a:t>
            </a:r>
            <a:r>
              <a:rPr lang="en-US" dirty="0" err="1"/>
              <a:t>MsgBox</a:t>
            </a:r>
            <a:r>
              <a:rPr lang="en-US" dirty="0"/>
              <a:t>("Do you like Macro?", </a:t>
            </a:r>
            <a:r>
              <a:rPr lang="en-US" dirty="0" err="1"/>
              <a:t>vbOKCancel</a:t>
            </a:r>
            <a:r>
              <a:rPr lang="en-US" dirty="0"/>
              <a:t>, "Choose options")</a:t>
            </a:r>
          </a:p>
          <a:p>
            <a:pPr marL="114300" indent="0">
              <a:buNone/>
            </a:pPr>
            <a:r>
              <a:rPr lang="en-US" dirty="0"/>
              <a:t>    </a:t>
            </a:r>
            <a:r>
              <a:rPr lang="en-US" dirty="0" err="1"/>
              <a:t>MsgBox</a:t>
            </a:r>
            <a:r>
              <a:rPr lang="en-US" dirty="0"/>
              <a:t> ("The Value of a is " &amp; a)</a:t>
            </a:r>
          </a:p>
          <a:p>
            <a:pPr marL="114300" indent="0">
              <a:buNone/>
            </a:pPr>
            <a:r>
              <a:rPr lang="en-US" dirty="0"/>
              <a:t>    </a:t>
            </a:r>
            <a:r>
              <a:rPr lang="en-US" dirty="0" err="1"/>
              <a:t>Msg_B</a:t>
            </a:r>
            <a:r>
              <a:rPr lang="en-US" dirty="0"/>
              <a:t> = a</a:t>
            </a:r>
          </a:p>
          <a:p>
            <a:pPr marL="114300" indent="0">
              <a:buNone/>
            </a:pPr>
            <a:r>
              <a:rPr lang="en-US" dirty="0"/>
              <a:t>End Function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369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Function area()</a:t>
            </a:r>
          </a:p>
          <a:p>
            <a:pPr marL="114300" indent="0">
              <a:buNone/>
            </a:pPr>
            <a:r>
              <a:rPr lang="en-US" dirty="0"/>
              <a:t>   Dim l As Double</a:t>
            </a:r>
          </a:p>
          <a:p>
            <a:pPr marL="114300" indent="0">
              <a:buNone/>
            </a:pPr>
            <a:r>
              <a:rPr lang="en-US" dirty="0"/>
              <a:t>   Dim w As Double</a:t>
            </a:r>
          </a:p>
          <a:p>
            <a:pPr marL="114300" indent="0">
              <a:buNone/>
            </a:pPr>
            <a:r>
              <a:rPr lang="en-US" dirty="0"/>
              <a:t>   </a:t>
            </a:r>
          </a:p>
          <a:p>
            <a:pPr marL="114300" indent="0">
              <a:buNone/>
            </a:pPr>
            <a:r>
              <a:rPr lang="en-US" dirty="0"/>
              <a:t>   l = </a:t>
            </a:r>
            <a:r>
              <a:rPr lang="en-US" dirty="0" err="1"/>
              <a:t>InputBox</a:t>
            </a:r>
            <a:r>
              <a:rPr lang="en-US" dirty="0"/>
              <a:t>("Enter Length ", "Enter a Number")</a:t>
            </a:r>
          </a:p>
          <a:p>
            <a:pPr marL="114300" indent="0">
              <a:buNone/>
            </a:pPr>
            <a:r>
              <a:rPr lang="en-US" dirty="0"/>
              <a:t>   w = </a:t>
            </a:r>
            <a:r>
              <a:rPr lang="en-US" dirty="0" err="1"/>
              <a:t>InputBox</a:t>
            </a:r>
            <a:r>
              <a:rPr lang="en-US" dirty="0"/>
              <a:t>("Enter Width", "Enter a Number</a:t>
            </a:r>
            <a:r>
              <a:rPr lang="en-US" dirty="0" smtClean="0"/>
              <a:t>")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 area = l * w</a:t>
            </a:r>
          </a:p>
          <a:p>
            <a:pPr marL="114300" indent="0">
              <a:buNone/>
            </a:pPr>
            <a:r>
              <a:rPr lang="en-US" dirty="0"/>
              <a:t>End Function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99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/>
              <a:t>Function </a:t>
            </a:r>
            <a:r>
              <a:rPr lang="en-US" sz="2400" dirty="0" err="1"/>
              <a:t>Rectangle_Area</a:t>
            </a:r>
            <a:r>
              <a:rPr lang="en-US" sz="2400" dirty="0"/>
              <a:t>(length As Double, Optional width)  </a:t>
            </a:r>
            <a:endParaRPr lang="en-US" sz="2400" dirty="0" smtClean="0"/>
          </a:p>
          <a:p>
            <a:pPr marL="114300" indent="0">
              <a:buNone/>
            </a:pPr>
            <a:r>
              <a:rPr lang="en-US" sz="2400" dirty="0" smtClean="0"/>
              <a:t>If </a:t>
            </a:r>
            <a:r>
              <a:rPr lang="en-US" sz="2400" dirty="0" err="1"/>
              <a:t>IsMissing</a:t>
            </a:r>
            <a:r>
              <a:rPr lang="en-US" sz="2400" dirty="0"/>
              <a:t>(width) Then </a:t>
            </a:r>
            <a:endParaRPr lang="en-US" sz="2400" dirty="0" smtClean="0"/>
          </a:p>
          <a:p>
            <a:pPr marL="114300" indent="0">
              <a:buNone/>
            </a:pPr>
            <a:r>
              <a:rPr lang="en-US" sz="2400" dirty="0" err="1" smtClean="0"/>
              <a:t>Rectangle_Area</a:t>
            </a:r>
            <a:r>
              <a:rPr lang="en-US" sz="2400" dirty="0" smtClean="0"/>
              <a:t> </a:t>
            </a:r>
            <a:r>
              <a:rPr lang="en-US" sz="2400" dirty="0"/>
              <a:t>= length * length </a:t>
            </a:r>
            <a:endParaRPr lang="en-US" sz="2400" dirty="0" smtClean="0"/>
          </a:p>
          <a:p>
            <a:pPr marL="114300" indent="0">
              <a:buNone/>
            </a:pPr>
            <a:r>
              <a:rPr lang="en-US" sz="2400" dirty="0" smtClean="0"/>
              <a:t>Else </a:t>
            </a:r>
          </a:p>
          <a:p>
            <a:pPr marL="114300" indent="0">
              <a:buNone/>
            </a:pPr>
            <a:r>
              <a:rPr lang="en-US" sz="2400" dirty="0" err="1" smtClean="0"/>
              <a:t>Rectangle_Area</a:t>
            </a:r>
            <a:r>
              <a:rPr lang="en-US" sz="2400" dirty="0" smtClean="0"/>
              <a:t> </a:t>
            </a:r>
            <a:r>
              <a:rPr lang="en-US" sz="2400" dirty="0"/>
              <a:t>= length * width </a:t>
            </a:r>
            <a:endParaRPr lang="en-US" sz="2400" dirty="0" smtClean="0"/>
          </a:p>
          <a:p>
            <a:pPr marL="114300" indent="0">
              <a:buNone/>
            </a:pPr>
            <a:r>
              <a:rPr lang="en-US" sz="2400" dirty="0" smtClean="0"/>
              <a:t>End </a:t>
            </a:r>
            <a:r>
              <a:rPr lang="en-US" sz="2400" dirty="0"/>
              <a:t>If </a:t>
            </a:r>
            <a:endParaRPr lang="en-US" sz="2400" dirty="0" smtClean="0"/>
          </a:p>
          <a:p>
            <a:pPr marL="114300" indent="0">
              <a:buNone/>
            </a:pPr>
            <a:r>
              <a:rPr lang="en-US" sz="2400" dirty="0" smtClean="0"/>
              <a:t>End </a:t>
            </a:r>
            <a:r>
              <a:rPr lang="en-US" sz="2400" dirty="0"/>
              <a:t>Function</a:t>
            </a:r>
            <a:endParaRPr lang="en-IN" sz="2400" dirty="0"/>
          </a:p>
        </p:txBody>
      </p:sp>
      <p:pic>
        <p:nvPicPr>
          <p:cNvPr id="1026" name="Picture 2" descr="Access the Function from Workshe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013176"/>
            <a:ext cx="4391025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488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Dim &lt;&lt;</a:t>
            </a:r>
            <a:r>
              <a:rPr lang="en-IN" dirty="0" err="1"/>
              <a:t>variable_name</a:t>
            </a:r>
            <a:r>
              <a:rPr lang="en-IN" dirty="0"/>
              <a:t>&gt;&gt; As &lt;&lt;</a:t>
            </a:r>
            <a:r>
              <a:rPr lang="en-IN" dirty="0" err="1"/>
              <a:t>variable_type</a:t>
            </a:r>
            <a:r>
              <a:rPr lang="en-IN" dirty="0" smtClean="0"/>
              <a:t>&gt;&gt;</a:t>
            </a:r>
          </a:p>
          <a:p>
            <a:r>
              <a:rPr lang="en-IN" dirty="0" err="1"/>
              <a:t>Const</a:t>
            </a:r>
            <a:r>
              <a:rPr lang="en-IN" dirty="0"/>
              <a:t> &lt;&lt;</a:t>
            </a:r>
            <a:r>
              <a:rPr lang="en-IN" dirty="0" err="1"/>
              <a:t>constant_name</a:t>
            </a:r>
            <a:r>
              <a:rPr lang="en-IN" dirty="0"/>
              <a:t>&gt;&gt; As &lt;&lt;</a:t>
            </a:r>
            <a:r>
              <a:rPr lang="en-IN" dirty="0" err="1"/>
              <a:t>constant_type</a:t>
            </a:r>
            <a:r>
              <a:rPr lang="en-IN" dirty="0"/>
              <a:t>&gt;&gt; = &lt;&lt;</a:t>
            </a:r>
            <a:r>
              <a:rPr lang="en-IN" dirty="0" err="1"/>
              <a:t>constant_value</a:t>
            </a:r>
            <a:r>
              <a:rPr lang="en-IN" dirty="0" smtClean="0"/>
              <a:t>&gt;&gt;</a:t>
            </a:r>
          </a:p>
          <a:p>
            <a:endParaRPr lang="en-IN" dirty="0"/>
          </a:p>
          <a:p>
            <a:r>
              <a:rPr lang="en-US" dirty="0"/>
              <a:t>Function </a:t>
            </a:r>
            <a:r>
              <a:rPr lang="en-US" dirty="0" err="1"/>
              <a:t>ar</a:t>
            </a:r>
            <a:r>
              <a:rPr lang="en-US" dirty="0"/>
              <a:t>(Length As Integer, Width As Integer)</a:t>
            </a:r>
          </a:p>
          <a:p>
            <a:r>
              <a:rPr lang="en-US" dirty="0"/>
              <a:t>   </a:t>
            </a:r>
            <a:r>
              <a:rPr lang="en-US" dirty="0" err="1"/>
              <a:t>ar</a:t>
            </a:r>
            <a:r>
              <a:rPr lang="en-US" dirty="0"/>
              <a:t> = Length * Width </a:t>
            </a:r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' </a:t>
            </a:r>
            <a:r>
              <a:rPr lang="en-US" dirty="0">
                <a:solidFill>
                  <a:srgbClr val="00B050"/>
                </a:solidFill>
              </a:rPr>
              <a:t>To Calculate Area 'area' sub </a:t>
            </a:r>
            <a:r>
              <a:rPr lang="en-US" dirty="0" err="1">
                <a:solidFill>
                  <a:srgbClr val="00B050"/>
                </a:solidFill>
              </a:rPr>
              <a:t>proc</a:t>
            </a:r>
            <a:r>
              <a:rPr lang="en-US" dirty="0">
                <a:solidFill>
                  <a:srgbClr val="00B050"/>
                </a:solidFill>
              </a:rPr>
              <a:t> is called</a:t>
            </a:r>
          </a:p>
          <a:p>
            <a:r>
              <a:rPr lang="en-US" dirty="0"/>
              <a:t>End 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267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When programming using VBA, there are few important objects that a user would be dealing with.</a:t>
            </a:r>
          </a:p>
          <a:p>
            <a:r>
              <a:rPr lang="en-US" dirty="0"/>
              <a:t>Application </a:t>
            </a:r>
            <a:r>
              <a:rPr lang="en-US" dirty="0" smtClean="0"/>
              <a:t>Objects:</a:t>
            </a:r>
            <a:endParaRPr lang="en-US" dirty="0"/>
          </a:p>
          <a:p>
            <a:r>
              <a:rPr lang="en-US" dirty="0"/>
              <a:t>Workbook Objects</a:t>
            </a:r>
          </a:p>
          <a:p>
            <a:r>
              <a:rPr lang="en-US" dirty="0"/>
              <a:t>Worksheet Objects</a:t>
            </a:r>
          </a:p>
          <a:p>
            <a:r>
              <a:rPr lang="en-US" dirty="0"/>
              <a:t>Range </a:t>
            </a:r>
            <a:r>
              <a:rPr lang="en-US" dirty="0" smtClean="0"/>
              <a:t>Objects</a:t>
            </a:r>
          </a:p>
          <a:p>
            <a:endParaRPr lang="en-IN" dirty="0" smtClean="0"/>
          </a:p>
          <a:p>
            <a:endParaRPr lang="en-IN" dirty="0"/>
          </a:p>
          <a:p>
            <a:r>
              <a:rPr lang="en-IN" i="1" dirty="0" err="1"/>
              <a:t>Application.Windows</a:t>
            </a:r>
            <a:r>
              <a:rPr lang="en-IN" i="1" dirty="0"/>
              <a:t>("test.xls").Activate</a:t>
            </a:r>
          </a:p>
          <a:p>
            <a:r>
              <a:rPr lang="en-IN" i="1" dirty="0" err="1"/>
              <a:t>Application.ActiveCell.Font.Bold</a:t>
            </a:r>
            <a:r>
              <a:rPr lang="en-IN" i="1" dirty="0"/>
              <a:t> = True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5595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IN" i="1" dirty="0" err="1" smtClean="0"/>
              <a:t>Workbooks.Close</a:t>
            </a:r>
            <a:r>
              <a:rPr lang="en-IN" i="1" dirty="0" smtClean="0"/>
              <a:t> </a:t>
            </a:r>
            <a:r>
              <a:rPr lang="en-IN" i="1" dirty="0"/>
              <a:t>| </a:t>
            </a:r>
            <a:r>
              <a:rPr lang="en-IN" i="1" dirty="0" err="1"/>
              <a:t>Workbooks.Add</a:t>
            </a:r>
            <a:endParaRPr lang="en-IN" i="1" dirty="0"/>
          </a:p>
          <a:p>
            <a:r>
              <a:rPr lang="en-US" i="1" dirty="0"/>
              <a:t>Workbooks("Test.xls").Worksheets("Sheet1").</a:t>
            </a:r>
            <a:r>
              <a:rPr lang="en-US" i="1" dirty="0" smtClean="0"/>
              <a:t>Activate</a:t>
            </a:r>
          </a:p>
          <a:p>
            <a:endParaRPr lang="en-US" dirty="0"/>
          </a:p>
          <a:p>
            <a:r>
              <a:rPr lang="en-IN" i="1" dirty="0"/>
              <a:t>Worksheets(1).Visible = False	</a:t>
            </a:r>
          </a:p>
          <a:p>
            <a:r>
              <a:rPr lang="en-US" i="1" dirty="0"/>
              <a:t>Worksheets("Sheet1").Protect password:=</a:t>
            </a:r>
            <a:r>
              <a:rPr lang="en-US" i="1" dirty="0" err="1"/>
              <a:t>strPassword</a:t>
            </a:r>
            <a:r>
              <a:rPr lang="en-US" i="1" dirty="0"/>
              <a:t>, scenarios:=</a:t>
            </a:r>
            <a:r>
              <a:rPr lang="en-US" i="1" dirty="0" smtClean="0"/>
              <a:t>True</a:t>
            </a:r>
          </a:p>
          <a:p>
            <a:endParaRPr lang="en-US" dirty="0"/>
          </a:p>
          <a:p>
            <a:r>
              <a:rPr lang="en-US" i="1" dirty="0"/>
              <a:t>Worksheets("Sheet1").Range("A5").Value = "5235“</a:t>
            </a:r>
          </a:p>
          <a:p>
            <a:r>
              <a:rPr lang="en-US" i="1" dirty="0"/>
              <a:t>Worksheets("Sheet1").Range("A1:A4").Value = 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1400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5. </a:t>
            </a:r>
            <a:r>
              <a:rPr lang="en-US" dirty="0" smtClean="0"/>
              <a:t>Creating Buttons to Run Macros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484784"/>
            <a:ext cx="4428179" cy="244827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731052"/>
            <a:ext cx="3744416" cy="352334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443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04864"/>
            <a:ext cx="5885631" cy="4264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4817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612900"/>
            <a:ext cx="6203578" cy="5031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099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 of content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Understanding Excel Macros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Activating the Developer Tab in Excel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Creating a Macro with the Macro Recorder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Editing a Macro with VBA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Creating Buttons to Run Macros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789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114300" indent="0">
              <a:buNone/>
            </a:pPr>
            <a:r>
              <a:rPr lang="en-IN" sz="2400" b="1" dirty="0"/>
              <a:t>Private Sub CommandButton1_Click()</a:t>
            </a:r>
          </a:p>
          <a:p>
            <a:pPr marL="114300" indent="0">
              <a:buNone/>
            </a:pPr>
            <a:r>
              <a:rPr lang="en-IN" sz="2400" dirty="0" smtClean="0"/>
              <a:t>   </a:t>
            </a:r>
            <a:r>
              <a:rPr lang="en-IN" sz="2400" dirty="0"/>
              <a:t>Dim </a:t>
            </a:r>
            <a:r>
              <a:rPr lang="en-IN" sz="2400" dirty="0" err="1"/>
              <a:t>emptyRow</a:t>
            </a:r>
            <a:r>
              <a:rPr lang="en-IN" sz="2400" dirty="0"/>
              <a:t> As Long</a:t>
            </a:r>
          </a:p>
          <a:p>
            <a:pPr marL="114300" indent="0">
              <a:buNone/>
            </a:pPr>
            <a:r>
              <a:rPr lang="en-IN" sz="2400" dirty="0" smtClean="0"/>
              <a:t>   </a:t>
            </a:r>
            <a:r>
              <a:rPr lang="en-IN" sz="2400" dirty="0"/>
              <a:t>'Make Sheet1 active</a:t>
            </a:r>
          </a:p>
          <a:p>
            <a:pPr marL="114300" indent="0">
              <a:buNone/>
            </a:pPr>
            <a:r>
              <a:rPr lang="en-IN" sz="2400" dirty="0"/>
              <a:t>   Sheet1.Activate</a:t>
            </a:r>
          </a:p>
          <a:p>
            <a:pPr marL="114300" indent="0">
              <a:buNone/>
            </a:pPr>
            <a:r>
              <a:rPr lang="en-IN" sz="2400" dirty="0" smtClean="0"/>
              <a:t>'Determine </a:t>
            </a:r>
            <a:r>
              <a:rPr lang="en-IN" sz="2400" dirty="0" err="1"/>
              <a:t>emptyRow</a:t>
            </a:r>
            <a:endParaRPr lang="en-IN" sz="2400" dirty="0"/>
          </a:p>
          <a:p>
            <a:pPr marL="114300" indent="0">
              <a:buNone/>
            </a:pPr>
            <a:r>
              <a:rPr lang="en-IN" sz="2400" dirty="0"/>
              <a:t>   </a:t>
            </a:r>
            <a:r>
              <a:rPr lang="en-IN" sz="2400" dirty="0" err="1"/>
              <a:t>emptyRow</a:t>
            </a:r>
            <a:r>
              <a:rPr lang="en-IN" sz="2400" dirty="0"/>
              <a:t> = </a:t>
            </a:r>
            <a:r>
              <a:rPr lang="en-IN" sz="2400" dirty="0" err="1"/>
              <a:t>WorksheetFunction.CountA</a:t>
            </a:r>
            <a:r>
              <a:rPr lang="en-IN" sz="2400" dirty="0"/>
              <a:t>(Range("A:A")) + 1</a:t>
            </a:r>
          </a:p>
          <a:p>
            <a:pPr marL="114300" indent="0">
              <a:buNone/>
            </a:pPr>
            <a:r>
              <a:rPr lang="en-IN" sz="2400" dirty="0" smtClean="0"/>
              <a:t>'Transfer </a:t>
            </a:r>
            <a:r>
              <a:rPr lang="en-IN" sz="2400" dirty="0"/>
              <a:t>information</a:t>
            </a:r>
          </a:p>
          <a:p>
            <a:pPr marL="114300" indent="0">
              <a:buNone/>
            </a:pPr>
            <a:r>
              <a:rPr lang="en-IN" sz="2400" dirty="0"/>
              <a:t>   Cells(</a:t>
            </a:r>
            <a:r>
              <a:rPr lang="en-IN" sz="2400" dirty="0" err="1"/>
              <a:t>emptyRow</a:t>
            </a:r>
            <a:r>
              <a:rPr lang="en-IN" sz="2400" dirty="0"/>
              <a:t>, 1).Value = TextBox1.Text</a:t>
            </a:r>
          </a:p>
          <a:p>
            <a:pPr marL="114300" indent="0">
              <a:buNone/>
            </a:pPr>
            <a:r>
              <a:rPr lang="en-IN" sz="2400" dirty="0"/>
              <a:t>   Cells(</a:t>
            </a:r>
            <a:r>
              <a:rPr lang="en-IN" sz="2400" dirty="0" err="1"/>
              <a:t>emptyRow</a:t>
            </a:r>
            <a:r>
              <a:rPr lang="en-IN" sz="2400" dirty="0"/>
              <a:t>, 2).Value = TextBox2.Text</a:t>
            </a:r>
          </a:p>
          <a:p>
            <a:pPr marL="114300" indent="0">
              <a:buNone/>
            </a:pPr>
            <a:r>
              <a:rPr lang="en-IN" sz="2400" dirty="0"/>
              <a:t>   TextBox1.Text = ""</a:t>
            </a:r>
          </a:p>
          <a:p>
            <a:pPr marL="114300" indent="0">
              <a:buNone/>
            </a:pPr>
            <a:r>
              <a:rPr lang="en-IN" sz="2400" dirty="0"/>
              <a:t>TextBox2.Text = ""</a:t>
            </a:r>
          </a:p>
          <a:p>
            <a:pPr marL="114300" indent="0">
              <a:buNone/>
            </a:pPr>
            <a:r>
              <a:rPr lang="en-IN" sz="2400" dirty="0" smtClean="0"/>
              <a:t>End </a:t>
            </a:r>
            <a:r>
              <a:rPr lang="en-IN" sz="2400" dirty="0"/>
              <a:t>Sub</a:t>
            </a:r>
          </a:p>
          <a:p>
            <a:pPr marL="114300" indent="0">
              <a:buNone/>
            </a:pPr>
            <a:endParaRPr lang="en-IN" sz="2400" dirty="0"/>
          </a:p>
          <a:p>
            <a:pPr marL="114300" indent="0">
              <a:buNone/>
            </a:pPr>
            <a:r>
              <a:rPr lang="en-IN" sz="2400" b="1" dirty="0"/>
              <a:t>Private Sub CommandButton2_Click()</a:t>
            </a:r>
          </a:p>
          <a:p>
            <a:pPr marL="114300" indent="0">
              <a:buNone/>
            </a:pPr>
            <a:r>
              <a:rPr lang="en-IN" sz="2400" dirty="0"/>
              <a:t>'close the form</a:t>
            </a:r>
          </a:p>
          <a:p>
            <a:pPr marL="114300" indent="0">
              <a:buNone/>
            </a:pPr>
            <a:r>
              <a:rPr lang="en-IN" sz="2400" dirty="0"/>
              <a:t>Unload Me</a:t>
            </a:r>
          </a:p>
          <a:p>
            <a:pPr marL="114300" indent="0">
              <a:buNone/>
            </a:pPr>
            <a:r>
              <a:rPr lang="en-IN" sz="2400" dirty="0"/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3861113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68817"/>
            <a:ext cx="6048672" cy="4863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1435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3068960"/>
            <a:ext cx="3106688" cy="1143000"/>
          </a:xfrm>
        </p:spPr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927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Understanding Excel Macros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macro is an action or a set of actions that you can run as many times as you want. </a:t>
            </a:r>
            <a:endParaRPr lang="en-US" dirty="0" smtClean="0"/>
          </a:p>
          <a:p>
            <a:pPr algn="just"/>
            <a:r>
              <a:rPr lang="en-US" dirty="0" smtClean="0"/>
              <a:t>When </a:t>
            </a:r>
            <a:r>
              <a:rPr lang="en-US" dirty="0"/>
              <a:t>you create a macro, you are recording your mouse clicks and keystrokes. </a:t>
            </a:r>
            <a:endParaRPr lang="en-US" dirty="0" smtClean="0"/>
          </a:p>
          <a:p>
            <a:pPr algn="just"/>
            <a:r>
              <a:rPr lang="en-US" dirty="0" smtClean="0"/>
              <a:t>After </a:t>
            </a:r>
            <a:r>
              <a:rPr lang="en-US" dirty="0"/>
              <a:t>you create a macro, you can edit it to make minor changes to the way it works.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897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When to use VBA and </a:t>
            </a:r>
            <a:r>
              <a:rPr lang="en-US" b="1" dirty="0" smtClean="0"/>
              <a:t>why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Automation and repetition</a:t>
            </a:r>
          </a:p>
          <a:p>
            <a:r>
              <a:rPr lang="en-IN" b="1" dirty="0"/>
              <a:t>Extensions to user </a:t>
            </a:r>
            <a:r>
              <a:rPr lang="en-IN" b="1" dirty="0" smtClean="0"/>
              <a:t>interaction</a:t>
            </a:r>
          </a:p>
          <a:p>
            <a:r>
              <a:rPr lang="en-IN" b="1" dirty="0"/>
              <a:t>Doing things another way</a:t>
            </a:r>
          </a:p>
          <a:p>
            <a:endParaRPr lang="en-IN" b="1" dirty="0"/>
          </a:p>
          <a:p>
            <a:pPr marL="114300" indent="0">
              <a:buNone/>
            </a:pPr>
            <a:endParaRPr lang="en-IN" dirty="0" smtClean="0"/>
          </a:p>
          <a:p>
            <a:pPr marL="114300" indent="0">
              <a:buNone/>
            </a:pPr>
            <a:r>
              <a:rPr lang="en-IN" dirty="0" smtClean="0"/>
              <a:t>Useful Code</a:t>
            </a:r>
          </a:p>
          <a:p>
            <a:r>
              <a:rPr lang="en-IN" dirty="0" err="1" smtClean="0"/>
              <a:t>Application.ActiveDocument.Save</a:t>
            </a:r>
            <a:endParaRPr lang="en-IN" dirty="0" smtClean="0"/>
          </a:p>
          <a:p>
            <a:r>
              <a:rPr lang="en-IN" dirty="0" err="1"/>
              <a:t>Application.ActiveDocument.SaveAs</a:t>
            </a:r>
            <a:r>
              <a:rPr lang="en-IN" dirty="0"/>
              <a:t> </a:t>
            </a:r>
            <a:r>
              <a:rPr lang="en-IN" dirty="0" smtClean="0"/>
              <a:t>("Doc </a:t>
            </a:r>
            <a:r>
              <a:rPr lang="en-IN" dirty="0"/>
              <a:t>Name.docx</a:t>
            </a:r>
            <a:r>
              <a:rPr lang="en-IN" dirty="0" smtClean="0"/>
              <a:t>")</a:t>
            </a:r>
          </a:p>
          <a:p>
            <a:r>
              <a:rPr lang="en-US" dirty="0" err="1"/>
              <a:t>Application.ActiveSheet.Range</a:t>
            </a:r>
            <a:r>
              <a:rPr lang="en-US" dirty="0"/>
              <a:t>("A1").Select</a:t>
            </a:r>
          </a:p>
          <a:p>
            <a:r>
              <a:rPr lang="en-US" dirty="0" err="1" smtClean="0"/>
              <a:t>Application.Selection.Value</a:t>
            </a:r>
            <a:r>
              <a:rPr lang="en-US" dirty="0" smtClean="0"/>
              <a:t> </a:t>
            </a:r>
            <a:r>
              <a:rPr lang="en-US" dirty="0"/>
              <a:t>= "Hello World"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0" y="6186633"/>
            <a:ext cx="8460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learn.microsoft.com/en-us/office/vba/library-reference/concepts/getting-started-with-vba-in-office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635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2. </a:t>
            </a:r>
            <a:r>
              <a:rPr lang="en-US" dirty="0" smtClean="0"/>
              <a:t>Activating the Developer Tab in Excel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42456"/>
            <a:ext cx="7975798" cy="573933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707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3. </a:t>
            </a:r>
            <a:r>
              <a:rPr lang="en-US" dirty="0" smtClean="0"/>
              <a:t>Creating a Macro with the Macro Recorder</a:t>
            </a:r>
            <a:endParaRPr lang="en-IN" dirty="0"/>
          </a:p>
        </p:txBody>
      </p:sp>
      <p:pic>
        <p:nvPicPr>
          <p:cNvPr id="2050" name="Picture 2" descr="Developer tab on the ribb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72236"/>
            <a:ext cx="5832648" cy="179672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cord Macr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542" y="1628800"/>
            <a:ext cx="2985954" cy="105386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top Record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542" y="2852936"/>
            <a:ext cx="2985954" cy="115212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acro dialog box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12" y="3140968"/>
            <a:ext cx="4448944" cy="360193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55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To-do macro task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3429000"/>
            <a:ext cx="6768752" cy="892696"/>
          </a:xfrm>
        </p:spPr>
        <p:txBody>
          <a:bodyPr/>
          <a:lstStyle/>
          <a:p>
            <a:pPr marL="0" indent="0">
              <a:buNone/>
            </a:pPr>
            <a:r>
              <a:rPr lang="en-IN" dirty="0" err="1" smtClean="0"/>
              <a:t>Eg</a:t>
            </a:r>
            <a:r>
              <a:rPr lang="en-IN" dirty="0" smtClean="0"/>
              <a:t>: Format similar data using the macro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769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4. </a:t>
            </a:r>
            <a:r>
              <a:rPr lang="en-US" dirty="0" smtClean="0"/>
              <a:t>Editing a Macro with VBA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420" y="1295400"/>
            <a:ext cx="6754813" cy="55626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316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VBA </a:t>
            </a:r>
            <a:r>
              <a:rPr lang="en-US" dirty="0"/>
              <a:t>stands for </a:t>
            </a:r>
            <a:r>
              <a:rPr lang="en-US" b="1" dirty="0"/>
              <a:t>V</a:t>
            </a:r>
            <a:r>
              <a:rPr lang="en-US" dirty="0"/>
              <a:t>isual </a:t>
            </a:r>
            <a:r>
              <a:rPr lang="en-US" b="1" dirty="0"/>
              <a:t>B</a:t>
            </a:r>
            <a:r>
              <a:rPr lang="en-US" dirty="0"/>
              <a:t>asic for </a:t>
            </a:r>
            <a:r>
              <a:rPr lang="en-US" b="1" dirty="0"/>
              <a:t>A</a:t>
            </a:r>
            <a:r>
              <a:rPr lang="en-US" dirty="0"/>
              <a:t>pplications, an event-driven programming language from Microsoft</a:t>
            </a:r>
            <a:r>
              <a:rPr lang="en-US" dirty="0" smtClean="0"/>
              <a:t>.</a:t>
            </a:r>
          </a:p>
          <a:p>
            <a:r>
              <a:rPr lang="en-US" dirty="0" smtClean="0"/>
              <a:t>Go to developer tab</a:t>
            </a:r>
          </a:p>
          <a:p>
            <a:pPr lvl="1"/>
            <a:r>
              <a:rPr lang="en-US" dirty="0" smtClean="0"/>
              <a:t>INERT BUTTON </a:t>
            </a:r>
          </a:p>
          <a:p>
            <a:pPr lvl="1"/>
            <a:r>
              <a:rPr lang="en-US" dirty="0" smtClean="0"/>
              <a:t>RIGHT CLICK &gt;&gt; ASIGN MACRO</a:t>
            </a:r>
          </a:p>
          <a:p>
            <a:r>
              <a:rPr lang="en-US" dirty="0"/>
              <a:t>Accessing VBA </a:t>
            </a:r>
            <a:r>
              <a:rPr lang="en-US" dirty="0" smtClean="0"/>
              <a:t>Editor, </a:t>
            </a:r>
            <a:r>
              <a:rPr lang="en-US" dirty="0"/>
              <a:t>press "</a:t>
            </a:r>
            <a:r>
              <a:rPr lang="en-US" b="1" dirty="0"/>
              <a:t>ALT+F11</a:t>
            </a:r>
            <a:r>
              <a:rPr lang="en-US" dirty="0" smtClean="0"/>
              <a:t>".</a:t>
            </a:r>
          </a:p>
          <a:p>
            <a:pPr marL="411480" lvl="1" indent="0">
              <a:buNone/>
            </a:pPr>
            <a:r>
              <a:rPr lang="en-US" sz="2400" i="1" dirty="0"/>
              <a:t>Private Sub </a:t>
            </a:r>
            <a:r>
              <a:rPr lang="en-US" sz="2400" i="1" dirty="0" err="1"/>
              <a:t>say_helloworld_Click</a:t>
            </a:r>
            <a:r>
              <a:rPr lang="en-US" sz="2400" i="1" dirty="0"/>
              <a:t>() </a:t>
            </a:r>
            <a:endParaRPr lang="en-US" sz="2400" i="1" dirty="0" smtClean="0"/>
          </a:p>
          <a:p>
            <a:pPr marL="411480" lvl="1" indent="0">
              <a:buNone/>
            </a:pPr>
            <a:r>
              <a:rPr lang="en-US" sz="2400" i="1" dirty="0" err="1" smtClean="0"/>
              <a:t>MsgBox</a:t>
            </a:r>
            <a:r>
              <a:rPr lang="en-US" sz="2400" i="1" dirty="0" smtClean="0"/>
              <a:t> </a:t>
            </a:r>
            <a:r>
              <a:rPr lang="en-US" sz="2400" i="1" dirty="0"/>
              <a:t>"Hi" </a:t>
            </a:r>
            <a:endParaRPr lang="en-US" sz="2400" i="1" dirty="0" smtClean="0"/>
          </a:p>
          <a:p>
            <a:pPr marL="411480" lvl="1" indent="0">
              <a:buNone/>
            </a:pPr>
            <a:r>
              <a:rPr lang="en-US" sz="2400" i="1" dirty="0" smtClean="0"/>
              <a:t>End </a:t>
            </a:r>
            <a:r>
              <a:rPr lang="en-US" sz="2400" i="1" dirty="0"/>
              <a:t>Sub</a:t>
            </a:r>
            <a:endParaRPr lang="en-US" sz="2400" i="1" dirty="0" smtClean="0"/>
          </a:p>
          <a:p>
            <a:endParaRPr lang="en-US" dirty="0" smtClean="0"/>
          </a:p>
          <a:p>
            <a:r>
              <a:rPr lang="en-US" dirty="0"/>
              <a:t>Any statement that starts with a Single Quote </a:t>
            </a:r>
            <a:r>
              <a:rPr lang="en-US" dirty="0" smtClean="0">
                <a:solidFill>
                  <a:srgbClr val="FF0000"/>
                </a:solidFill>
              </a:rPr>
              <a:t>( ‘ )</a:t>
            </a:r>
            <a:r>
              <a:rPr lang="en-US" dirty="0" smtClean="0"/>
              <a:t> or </a:t>
            </a:r>
            <a:r>
              <a:rPr lang="en-IN" dirty="0">
                <a:solidFill>
                  <a:srgbClr val="FF0000"/>
                </a:solidFill>
              </a:rPr>
              <a:t>"</a:t>
            </a:r>
            <a:r>
              <a:rPr lang="en-IN" dirty="0" smtClean="0">
                <a:solidFill>
                  <a:srgbClr val="FF0000"/>
                </a:solidFill>
              </a:rPr>
              <a:t>REM“</a:t>
            </a:r>
            <a:r>
              <a:rPr lang="en-IN" dirty="0" smtClean="0"/>
              <a:t> </a:t>
            </a:r>
            <a:r>
              <a:rPr lang="en-US" dirty="0" smtClean="0"/>
              <a:t>is </a:t>
            </a:r>
            <a:r>
              <a:rPr lang="en-US" dirty="0"/>
              <a:t>treated as comment</a:t>
            </a:r>
            <a:r>
              <a:rPr lang="en-US" dirty="0" smtClean="0"/>
              <a:t>.</a:t>
            </a:r>
          </a:p>
          <a:p>
            <a:r>
              <a:rPr lang="en-US" dirty="0"/>
              <a:t>REM This is </a:t>
            </a:r>
            <a:r>
              <a:rPr lang="en-US" dirty="0" smtClean="0"/>
              <a:t>comment</a:t>
            </a:r>
          </a:p>
          <a:p>
            <a:r>
              <a:rPr lang="en-US" dirty="0" smtClean="0"/>
              <a:t>‘ This is comment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39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2785</TotalTime>
  <Words>472</Words>
  <Application>Microsoft Office PowerPoint</Application>
  <PresentationFormat>On-screen Show (4:3)</PresentationFormat>
  <Paragraphs>121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Adjacency</vt:lpstr>
      <vt:lpstr>Unit V Macros</vt:lpstr>
      <vt:lpstr>Table of content</vt:lpstr>
      <vt:lpstr>1. Understanding Excel Macros</vt:lpstr>
      <vt:lpstr>When to use VBA and why</vt:lpstr>
      <vt:lpstr>2. Activating the Developer Tab in Excel</vt:lpstr>
      <vt:lpstr>3. Creating a Macro with the Macro Recorder</vt:lpstr>
      <vt:lpstr>To-do macro task</vt:lpstr>
      <vt:lpstr>4. Editing a Macro with VBA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 Creating Buttons to Run Macros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V Macros</dc:title>
  <dc:creator>Aman</dc:creator>
  <cp:lastModifiedBy>Aman</cp:lastModifiedBy>
  <cp:revision>31</cp:revision>
  <dcterms:created xsi:type="dcterms:W3CDTF">2024-03-01T14:36:27Z</dcterms:created>
  <dcterms:modified xsi:type="dcterms:W3CDTF">2024-03-26T05:02:27Z</dcterms:modified>
</cp:coreProperties>
</file>