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9"/>
  </p:notesMasterIdLst>
  <p:sldIdLst>
    <p:sldId id="256" r:id="rId2"/>
    <p:sldId id="257" r:id="rId3"/>
    <p:sldId id="258" r:id="rId4"/>
    <p:sldId id="259" r:id="rId5"/>
    <p:sldId id="260" r:id="rId6"/>
    <p:sldId id="261" r:id="rId7"/>
    <p:sldId id="262" r:id="rId8"/>
    <p:sldId id="263" r:id="rId9"/>
    <p:sldId id="264" r:id="rId10"/>
    <p:sldId id="271" r:id="rId11"/>
    <p:sldId id="284" r:id="rId12"/>
    <p:sldId id="265" r:id="rId13"/>
    <p:sldId id="272" r:id="rId14"/>
    <p:sldId id="299" r:id="rId15"/>
    <p:sldId id="298" r:id="rId16"/>
    <p:sldId id="297" r:id="rId17"/>
    <p:sldId id="273" r:id="rId18"/>
    <p:sldId id="274" r:id="rId19"/>
    <p:sldId id="275" r:id="rId20"/>
    <p:sldId id="276" r:id="rId21"/>
    <p:sldId id="277" r:id="rId22"/>
    <p:sldId id="283" r:id="rId23"/>
    <p:sldId id="279" r:id="rId24"/>
    <p:sldId id="280" r:id="rId25"/>
    <p:sldId id="281" r:id="rId26"/>
    <p:sldId id="282" r:id="rId27"/>
    <p:sldId id="285" r:id="rId28"/>
    <p:sldId id="267" r:id="rId29"/>
    <p:sldId id="286" r:id="rId30"/>
    <p:sldId id="290" r:id="rId31"/>
    <p:sldId id="268" r:id="rId32"/>
    <p:sldId id="300" r:id="rId33"/>
    <p:sldId id="301" r:id="rId34"/>
    <p:sldId id="287" r:id="rId35"/>
    <p:sldId id="291" r:id="rId36"/>
    <p:sldId id="288" r:id="rId37"/>
    <p:sldId id="289" r:id="rId38"/>
    <p:sldId id="292" r:id="rId39"/>
    <p:sldId id="296" r:id="rId40"/>
    <p:sldId id="293" r:id="rId41"/>
    <p:sldId id="302" r:id="rId42"/>
    <p:sldId id="303" r:id="rId43"/>
    <p:sldId id="294" r:id="rId44"/>
    <p:sldId id="304" r:id="rId45"/>
    <p:sldId id="295" r:id="rId46"/>
    <p:sldId id="269" r:id="rId47"/>
    <p:sldId id="266"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356" y="6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F1C60A-9DF0-4BD4-AA55-9DA2C1761E54}" type="datetimeFigureOut">
              <a:rPr lang="en-IN" smtClean="0"/>
              <a:t>15-04-2024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9E1049-422C-4D99-B04F-614D03900AC9}" type="slidenum">
              <a:rPr lang="en-IN" smtClean="0"/>
              <a:t>‹#›</a:t>
            </a:fld>
            <a:endParaRPr lang="en-IN"/>
          </a:p>
        </p:txBody>
      </p:sp>
    </p:spTree>
    <p:extLst>
      <p:ext uri="{BB962C8B-B14F-4D97-AF65-F5344CB8AC3E}">
        <p14:creationId xmlns:p14="http://schemas.microsoft.com/office/powerpoint/2010/main" val="1673598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https://www.atlassian.com/data/charts#:~:text=Data%20charting%20best%20practices,color%20consistency%20throughout%20your%20charts </a:t>
            </a:r>
          </a:p>
        </p:txBody>
      </p:sp>
      <p:sp>
        <p:nvSpPr>
          <p:cNvPr id="4" name="Slide Number Placeholder 3"/>
          <p:cNvSpPr>
            <a:spLocks noGrp="1"/>
          </p:cNvSpPr>
          <p:nvPr>
            <p:ph type="sldNum" sz="quarter" idx="10"/>
          </p:nvPr>
        </p:nvSpPr>
        <p:spPr/>
        <p:txBody>
          <a:bodyPr/>
          <a:lstStyle/>
          <a:p>
            <a:fld id="{3E9E1049-422C-4D99-B04F-614D03900AC9}" type="slidenum">
              <a:rPr lang="en-IN" smtClean="0"/>
              <a:t>4</a:t>
            </a:fld>
            <a:endParaRPr lang="en-IN"/>
          </a:p>
        </p:txBody>
      </p:sp>
    </p:spTree>
    <p:extLst>
      <p:ext uri="{BB962C8B-B14F-4D97-AF65-F5344CB8AC3E}">
        <p14:creationId xmlns:p14="http://schemas.microsoft.com/office/powerpoint/2010/main" val="4283505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380C05A7-40F1-4034-A3F1-2892AEEE8DFB}"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E02B55-5295-43B2-B8E0-644D7115CA0F}" type="slidenum">
              <a:rPr lang="en-IN" smtClean="0"/>
              <a:t>‹#›</a:t>
            </a:fld>
            <a:endParaRPr lang="en-IN"/>
          </a:p>
        </p:txBody>
      </p:sp>
    </p:spTree>
    <p:extLst>
      <p:ext uri="{BB962C8B-B14F-4D97-AF65-F5344CB8AC3E}">
        <p14:creationId xmlns:p14="http://schemas.microsoft.com/office/powerpoint/2010/main" val="1900772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80C05A7-40F1-4034-A3F1-2892AEEE8DFB}"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E02B55-5295-43B2-B8E0-644D7115CA0F}" type="slidenum">
              <a:rPr lang="en-IN" smtClean="0"/>
              <a:t>‹#›</a:t>
            </a:fld>
            <a:endParaRPr lang="en-IN"/>
          </a:p>
        </p:txBody>
      </p:sp>
    </p:spTree>
    <p:extLst>
      <p:ext uri="{BB962C8B-B14F-4D97-AF65-F5344CB8AC3E}">
        <p14:creationId xmlns:p14="http://schemas.microsoft.com/office/powerpoint/2010/main" val="1492347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80C05A7-40F1-4034-A3F1-2892AEEE8DFB}"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E02B55-5295-43B2-B8E0-644D7115CA0F}" type="slidenum">
              <a:rPr lang="en-IN" smtClean="0"/>
              <a:t>‹#›</a:t>
            </a:fld>
            <a:endParaRPr lang="en-IN"/>
          </a:p>
        </p:txBody>
      </p:sp>
    </p:spTree>
    <p:extLst>
      <p:ext uri="{BB962C8B-B14F-4D97-AF65-F5344CB8AC3E}">
        <p14:creationId xmlns:p14="http://schemas.microsoft.com/office/powerpoint/2010/main" val="3191358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380C05A7-40F1-4034-A3F1-2892AEEE8DFB}"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E02B55-5295-43B2-B8E0-644D7115CA0F}" type="slidenum">
              <a:rPr lang="en-IN" smtClean="0"/>
              <a:t>‹#›</a:t>
            </a:fld>
            <a:endParaRPr lang="en-IN"/>
          </a:p>
        </p:txBody>
      </p:sp>
    </p:spTree>
    <p:extLst>
      <p:ext uri="{BB962C8B-B14F-4D97-AF65-F5344CB8AC3E}">
        <p14:creationId xmlns:p14="http://schemas.microsoft.com/office/powerpoint/2010/main" val="560717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0C05A7-40F1-4034-A3F1-2892AEEE8DFB}" type="datetimeFigureOut">
              <a:rPr lang="en-IN" smtClean="0"/>
              <a:t>15-04-2024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BE02B55-5295-43B2-B8E0-644D7115CA0F}" type="slidenum">
              <a:rPr lang="en-IN" smtClean="0"/>
              <a:t>‹#›</a:t>
            </a:fld>
            <a:endParaRPr lang="en-IN"/>
          </a:p>
        </p:txBody>
      </p:sp>
    </p:spTree>
    <p:extLst>
      <p:ext uri="{BB962C8B-B14F-4D97-AF65-F5344CB8AC3E}">
        <p14:creationId xmlns:p14="http://schemas.microsoft.com/office/powerpoint/2010/main" val="3558545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80C05A7-40F1-4034-A3F1-2892AEEE8DFB}"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E02B55-5295-43B2-B8E0-644D7115CA0F}" type="slidenum">
              <a:rPr lang="en-IN" smtClean="0"/>
              <a:t>‹#›</a:t>
            </a:fld>
            <a:endParaRPr lang="en-IN"/>
          </a:p>
        </p:txBody>
      </p:sp>
    </p:spTree>
    <p:extLst>
      <p:ext uri="{BB962C8B-B14F-4D97-AF65-F5344CB8AC3E}">
        <p14:creationId xmlns:p14="http://schemas.microsoft.com/office/powerpoint/2010/main" val="91004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380C05A7-40F1-4034-A3F1-2892AEEE8DFB}" type="datetimeFigureOut">
              <a:rPr lang="en-IN" smtClean="0"/>
              <a:t>15-04-2024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BE02B55-5295-43B2-B8E0-644D7115CA0F}" type="slidenum">
              <a:rPr lang="en-IN" smtClean="0"/>
              <a:t>‹#›</a:t>
            </a:fld>
            <a:endParaRPr lang="en-IN"/>
          </a:p>
        </p:txBody>
      </p:sp>
    </p:spTree>
    <p:extLst>
      <p:ext uri="{BB962C8B-B14F-4D97-AF65-F5344CB8AC3E}">
        <p14:creationId xmlns:p14="http://schemas.microsoft.com/office/powerpoint/2010/main" val="2782179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80C05A7-40F1-4034-A3F1-2892AEEE8DFB}" type="datetimeFigureOut">
              <a:rPr lang="en-IN" smtClean="0"/>
              <a:t>15-04-2024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BE02B55-5295-43B2-B8E0-644D7115CA0F}" type="slidenum">
              <a:rPr lang="en-IN" smtClean="0"/>
              <a:t>‹#›</a:t>
            </a:fld>
            <a:endParaRPr lang="en-IN"/>
          </a:p>
        </p:txBody>
      </p:sp>
    </p:spTree>
    <p:extLst>
      <p:ext uri="{BB962C8B-B14F-4D97-AF65-F5344CB8AC3E}">
        <p14:creationId xmlns:p14="http://schemas.microsoft.com/office/powerpoint/2010/main" val="938232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0C05A7-40F1-4034-A3F1-2892AEEE8DFB}" type="datetimeFigureOut">
              <a:rPr lang="en-IN" smtClean="0"/>
              <a:t>15-04-2024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BE02B55-5295-43B2-B8E0-644D7115CA0F}" type="slidenum">
              <a:rPr lang="en-IN" smtClean="0"/>
              <a:t>‹#›</a:t>
            </a:fld>
            <a:endParaRPr lang="en-IN"/>
          </a:p>
        </p:txBody>
      </p:sp>
    </p:spTree>
    <p:extLst>
      <p:ext uri="{BB962C8B-B14F-4D97-AF65-F5344CB8AC3E}">
        <p14:creationId xmlns:p14="http://schemas.microsoft.com/office/powerpoint/2010/main" val="1215054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0C05A7-40F1-4034-A3F1-2892AEEE8DFB}"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E02B55-5295-43B2-B8E0-644D7115CA0F}" type="slidenum">
              <a:rPr lang="en-IN" smtClean="0"/>
              <a:t>‹#›</a:t>
            </a:fld>
            <a:endParaRPr lang="en-IN"/>
          </a:p>
        </p:txBody>
      </p:sp>
    </p:spTree>
    <p:extLst>
      <p:ext uri="{BB962C8B-B14F-4D97-AF65-F5344CB8AC3E}">
        <p14:creationId xmlns:p14="http://schemas.microsoft.com/office/powerpoint/2010/main" val="3115152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80C05A7-40F1-4034-A3F1-2892AEEE8DFB}" type="datetimeFigureOut">
              <a:rPr lang="en-IN" smtClean="0"/>
              <a:t>15-04-2024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BE02B55-5295-43B2-B8E0-644D7115CA0F}" type="slidenum">
              <a:rPr lang="en-IN" smtClean="0"/>
              <a:t>‹#›</a:t>
            </a:fld>
            <a:endParaRPr lang="en-IN"/>
          </a:p>
        </p:txBody>
      </p:sp>
    </p:spTree>
    <p:extLst>
      <p:ext uri="{BB962C8B-B14F-4D97-AF65-F5344CB8AC3E}">
        <p14:creationId xmlns:p14="http://schemas.microsoft.com/office/powerpoint/2010/main" val="28105078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0C05A7-40F1-4034-A3F1-2892AEEE8DFB}" type="datetimeFigureOut">
              <a:rPr lang="en-IN" smtClean="0"/>
              <a:t>15-04-2024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02B55-5295-43B2-B8E0-644D7115CA0F}" type="slidenum">
              <a:rPr lang="en-IN" smtClean="0"/>
              <a:t>‹#›</a:t>
            </a:fld>
            <a:endParaRPr lang="en-IN"/>
          </a:p>
        </p:txBody>
      </p:sp>
    </p:spTree>
    <p:extLst>
      <p:ext uri="{BB962C8B-B14F-4D97-AF65-F5344CB8AC3E}">
        <p14:creationId xmlns:p14="http://schemas.microsoft.com/office/powerpoint/2010/main" val="70332963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simonsezit.com/article/how-to-create-an-excel-dashboard-in-five-minutes/"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corporatefinanceinstitute.com/resources/excel/clean-function/#:~:text=Using%20the%20SHIFT%20key%2C%20select,data%20point%20on%20our%20list"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isense.com/blog/4-design-principles-creating-better-dashboards/" TargetMode="External"/><Relationship Id="rId2" Type="http://schemas.openxmlformats.org/officeDocument/2006/relationships/hyperlink" Target="https://www.sisense.com/product/data-visualization/"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support.microsoft.com/office/create-a-waterfall-chart-8de1ece4-ff21-4d37-acd7-546f5527f185#bkmk_float"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support.microsoft.com/en-us/office/create-a-waterfall-chart-8de1ece4-ff21-4d37-acd7-546f5527f185"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ablebits.com/office-addins-blog/waterfall-chart-in-excel/" TargetMode="Externa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xml.rels><?xml version="1.0" encoding="UTF-8" standalone="yes"?>
<Relationships xmlns="http://schemas.openxmlformats.org/package/2006/relationships"><Relationship Id="rId3" Type="http://schemas.openxmlformats.org/officeDocument/2006/relationships/hyperlink" Target="https://www.atlassian.com/data/charts/stacked-bar-chart-complete-guide"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atlassian.com/data/charts/what-is-a-scatter-plot" TargetMode="Externa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lickup.com/blog/business-metrics/" TargetMode="External"/><Relationship Id="rId2" Type="http://schemas.openxmlformats.org/officeDocument/2006/relationships/hyperlink" Target="https://clickup.com/blog/kpi-exampl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Unit VI</a:t>
            </a:r>
            <a:br>
              <a:rPr lang="en-US" dirty="0"/>
            </a:br>
            <a:r>
              <a:rPr lang="en-US" dirty="0"/>
              <a:t>Creating an interactive dashboard</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543827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interactive Excel dashboard</a:t>
            </a:r>
            <a:endParaRPr lang="en-IN" dirty="0"/>
          </a:p>
        </p:txBody>
      </p:sp>
      <p:sp>
        <p:nvSpPr>
          <p:cNvPr id="3" name="Content Placeholder 2"/>
          <p:cNvSpPr>
            <a:spLocks noGrp="1"/>
          </p:cNvSpPr>
          <p:nvPr>
            <p:ph idx="1"/>
          </p:nvPr>
        </p:nvSpPr>
        <p:spPr/>
        <p:txBody>
          <a:bodyPr>
            <a:normAutofit fontScale="92500" lnSpcReduction="10000"/>
          </a:bodyPr>
          <a:lstStyle/>
          <a:p>
            <a:pPr algn="just"/>
            <a:r>
              <a:rPr lang="en-US" dirty="0"/>
              <a:t>An interactive Excel dashboard is a data management tool that harnesses the power of Excel data analysis tools such as Pivot Tables and Pivot Charts to track, analyze, monitor, and display key business metrics</a:t>
            </a:r>
            <a:r>
              <a:rPr lang="en-US"/>
              <a:t>. </a:t>
            </a:r>
            <a:endParaRPr lang="en-US" dirty="0"/>
          </a:p>
          <a:p>
            <a:pPr algn="just"/>
            <a:r>
              <a:rPr lang="en-US" dirty="0"/>
              <a:t>In an interactive Excel dashboard, data becomes visually meaningful, and with tools such as slicers, users can interact with the data enabling them to derive important insights and make data-driven well-informed business decisions.</a:t>
            </a:r>
            <a:endParaRPr lang="en-IN" dirty="0"/>
          </a:p>
        </p:txBody>
      </p:sp>
    </p:spTree>
    <p:extLst>
      <p:ext uri="{BB962C8B-B14F-4D97-AF65-F5344CB8AC3E}">
        <p14:creationId xmlns:p14="http://schemas.microsoft.com/office/powerpoint/2010/main" val="2735540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Macros for interactive dashboard</a:t>
            </a:r>
            <a:endParaRPr lang="en-IN" dirty="0"/>
          </a:p>
        </p:txBody>
      </p:sp>
      <p:sp>
        <p:nvSpPr>
          <p:cNvPr id="3" name="Content Placeholder 2"/>
          <p:cNvSpPr>
            <a:spLocks noGrp="1"/>
          </p:cNvSpPr>
          <p:nvPr>
            <p:ph idx="1"/>
          </p:nvPr>
        </p:nvSpPr>
        <p:spPr>
          <a:xfrm>
            <a:off x="0" y="3645024"/>
            <a:ext cx="9144000" cy="2952328"/>
          </a:xfrm>
        </p:spPr>
        <p:txBody>
          <a:bodyPr numCol="2">
            <a:normAutofit fontScale="85000" lnSpcReduction="20000"/>
          </a:bodyPr>
          <a:lstStyle/>
          <a:p>
            <a:pPr marL="539750" indent="0">
              <a:buNone/>
            </a:pPr>
            <a:r>
              <a:rPr lang="en-IN" dirty="0"/>
              <a:t>Sub West()</a:t>
            </a:r>
          </a:p>
          <a:p>
            <a:pPr marL="539750" indent="0">
              <a:buNone/>
            </a:pPr>
            <a:r>
              <a:rPr lang="en-IN" dirty="0" err="1"/>
              <a:t>ActiveSheet.ListObjects</a:t>
            </a:r>
            <a:r>
              <a:rPr lang="en-IN" dirty="0"/>
              <a:t>("Table2").</a:t>
            </a:r>
            <a:r>
              <a:rPr lang="en-IN" dirty="0" err="1"/>
              <a:t>Range.AutoFilter</a:t>
            </a:r>
            <a:r>
              <a:rPr lang="en-IN" dirty="0"/>
              <a:t> Field:=7, Criteria1:="West"</a:t>
            </a:r>
          </a:p>
          <a:p>
            <a:pPr marL="539750" indent="0">
              <a:buNone/>
            </a:pPr>
            <a:r>
              <a:rPr lang="en-IN" dirty="0"/>
              <a:t>End Sub</a:t>
            </a:r>
          </a:p>
          <a:p>
            <a:pPr marL="539750" indent="0">
              <a:buNone/>
            </a:pPr>
            <a:endParaRPr lang="en-IN" dirty="0"/>
          </a:p>
          <a:p>
            <a:pPr marL="539750" indent="0">
              <a:buNone/>
            </a:pPr>
            <a:r>
              <a:rPr lang="en-IN" dirty="0"/>
              <a:t>Sub Central()</a:t>
            </a:r>
          </a:p>
          <a:p>
            <a:pPr marL="539750" indent="0">
              <a:buNone/>
            </a:pPr>
            <a:r>
              <a:rPr lang="en-IN" dirty="0" err="1"/>
              <a:t>ActiveSheet.ListObjects</a:t>
            </a:r>
            <a:r>
              <a:rPr lang="en-IN" dirty="0"/>
              <a:t>("Table2").</a:t>
            </a:r>
            <a:r>
              <a:rPr lang="en-IN" dirty="0" err="1"/>
              <a:t>Range.AutoFilter</a:t>
            </a:r>
            <a:r>
              <a:rPr lang="en-IN" dirty="0"/>
              <a:t> Field:=7, Criteria1:="Central"</a:t>
            </a:r>
          </a:p>
          <a:p>
            <a:pPr marL="539750" indent="0">
              <a:buNone/>
            </a:pPr>
            <a:r>
              <a:rPr lang="en-IN" dirty="0"/>
              <a:t>End Sub</a:t>
            </a:r>
          </a:p>
          <a:p>
            <a:pPr marL="539750" indent="0">
              <a:buNone/>
            </a:pPr>
            <a:endParaRPr lang="en-IN" dirty="0"/>
          </a:p>
          <a:p>
            <a:pPr marL="539750" indent="0">
              <a:buNone/>
            </a:pPr>
            <a:endParaRPr lang="en-IN" dirty="0"/>
          </a:p>
          <a:p>
            <a:pPr marL="539750" indent="0">
              <a:buNone/>
            </a:pPr>
            <a:endParaRPr lang="en-IN"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2368" y="1759871"/>
            <a:ext cx="6659563"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70355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interactive Excel dashboard</a:t>
            </a:r>
            <a:endParaRPr lang="en-IN" dirty="0"/>
          </a:p>
        </p:txBody>
      </p:sp>
      <p:sp>
        <p:nvSpPr>
          <p:cNvPr id="3" name="Content Placeholder 2"/>
          <p:cNvSpPr>
            <a:spLocks noGrp="1"/>
          </p:cNvSpPr>
          <p:nvPr>
            <p:ph idx="1"/>
          </p:nvPr>
        </p:nvSpPr>
        <p:spPr/>
        <p:txBody>
          <a:bodyPr>
            <a:normAutofit fontScale="92500" lnSpcReduction="10000"/>
          </a:bodyPr>
          <a:lstStyle/>
          <a:p>
            <a:pPr marL="571500" indent="-571500">
              <a:buFont typeface="+mj-lt"/>
              <a:buAutoNum type="romanLcPeriod"/>
            </a:pPr>
            <a:r>
              <a:rPr lang="en-US" dirty="0"/>
              <a:t>Start with a Clean Dataset </a:t>
            </a:r>
          </a:p>
          <a:p>
            <a:pPr marL="571500" indent="-571500">
              <a:buFont typeface="+mj-lt"/>
              <a:buAutoNum type="romanLcPeriod"/>
            </a:pPr>
            <a:r>
              <a:rPr lang="en-US" dirty="0"/>
              <a:t>Format data as a Table</a:t>
            </a:r>
          </a:p>
          <a:p>
            <a:pPr marL="571500" indent="-571500">
              <a:buFont typeface="+mj-lt"/>
              <a:buAutoNum type="romanLcPeriod"/>
            </a:pPr>
            <a:r>
              <a:rPr lang="en-US" dirty="0"/>
              <a:t>Create the first Pivot table and Pivot Charts</a:t>
            </a:r>
          </a:p>
          <a:p>
            <a:pPr marL="571500" indent="-571500">
              <a:buFont typeface="+mj-lt"/>
              <a:buAutoNum type="romanLcPeriod"/>
            </a:pPr>
            <a:r>
              <a:rPr lang="en-US" dirty="0"/>
              <a:t>Create Multiple Pivot table and Pivot Charts for other variables</a:t>
            </a:r>
          </a:p>
          <a:p>
            <a:pPr marL="571500" indent="-571500">
              <a:buFont typeface="+mj-lt"/>
              <a:buAutoNum type="romanLcPeriod"/>
            </a:pPr>
            <a:r>
              <a:rPr lang="en-US" dirty="0"/>
              <a:t>Assemble the Excel dashboard</a:t>
            </a:r>
          </a:p>
          <a:p>
            <a:pPr marL="571500" indent="-571500">
              <a:buFont typeface="+mj-lt"/>
              <a:buAutoNum type="romanLcPeriod"/>
            </a:pPr>
            <a:r>
              <a:rPr lang="en-US" dirty="0"/>
              <a:t>Add Slicers &amp; Timelines</a:t>
            </a:r>
          </a:p>
          <a:p>
            <a:pPr marL="571500" indent="-571500">
              <a:buFont typeface="+mj-lt"/>
              <a:buAutoNum type="romanLcPeriod"/>
            </a:pPr>
            <a:r>
              <a:rPr lang="en-US" dirty="0"/>
              <a:t>Connect Slicers to data</a:t>
            </a:r>
          </a:p>
          <a:p>
            <a:pPr marL="571500" indent="-571500">
              <a:buFont typeface="+mj-lt"/>
              <a:buAutoNum type="romanLcPeriod"/>
            </a:pPr>
            <a:r>
              <a:rPr lang="en-US" dirty="0"/>
              <a:t>Update the Excel Dashboard</a:t>
            </a:r>
          </a:p>
        </p:txBody>
      </p:sp>
      <p:sp>
        <p:nvSpPr>
          <p:cNvPr id="4" name="Rectangle 3"/>
          <p:cNvSpPr/>
          <p:nvPr/>
        </p:nvSpPr>
        <p:spPr>
          <a:xfrm>
            <a:off x="216024" y="6201304"/>
            <a:ext cx="9036496" cy="369332"/>
          </a:xfrm>
          <a:prstGeom prst="rect">
            <a:avLst/>
          </a:prstGeom>
        </p:spPr>
        <p:txBody>
          <a:bodyPr wrap="square">
            <a:spAutoFit/>
          </a:bodyPr>
          <a:lstStyle/>
          <a:p>
            <a:r>
              <a:rPr lang="en-IN" dirty="0">
                <a:hlinkClick r:id="rId2"/>
              </a:rPr>
              <a:t>https://www.simonsezit.com/article/how-to-create-an-excel-dashboard-in-five-minutes/</a:t>
            </a:r>
            <a:r>
              <a:rPr lang="en-IN" dirty="0"/>
              <a:t> </a:t>
            </a:r>
          </a:p>
        </p:txBody>
      </p:sp>
    </p:spTree>
    <p:extLst>
      <p:ext uri="{BB962C8B-B14F-4D97-AF65-F5344CB8AC3E}">
        <p14:creationId xmlns:p14="http://schemas.microsoft.com/office/powerpoint/2010/main" val="2371124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Step i: </a:t>
            </a:r>
            <a:r>
              <a:rPr lang="en-US" b="1" dirty="0"/>
              <a:t>Start with a Clean Dataset</a:t>
            </a:r>
            <a:endParaRPr lang="en-IN" dirty="0"/>
          </a:p>
        </p:txBody>
      </p:sp>
      <p:sp>
        <p:nvSpPr>
          <p:cNvPr id="3" name="Content Placeholder 2"/>
          <p:cNvSpPr>
            <a:spLocks noGrp="1"/>
          </p:cNvSpPr>
          <p:nvPr>
            <p:ph idx="1"/>
          </p:nvPr>
        </p:nvSpPr>
        <p:spPr/>
        <p:txBody>
          <a:bodyPr/>
          <a:lstStyle/>
          <a:p>
            <a:pPr algn="just"/>
            <a:r>
              <a:rPr lang="en-US" dirty="0"/>
              <a:t>You must start with a clean dataset before analyzing it with a Pivot Table or Pivot Chart. </a:t>
            </a:r>
          </a:p>
          <a:p>
            <a:pPr algn="just"/>
            <a:r>
              <a:rPr lang="en-US" dirty="0"/>
              <a:t>If your dataset is imported, you may get errors and inconsistencies that need fixing before you start</a:t>
            </a:r>
          </a:p>
          <a:p>
            <a:pPr algn="just"/>
            <a:endParaRPr lang="en-IN" dirty="0"/>
          </a:p>
        </p:txBody>
      </p:sp>
    </p:spTree>
    <p:extLst>
      <p:ext uri="{BB962C8B-B14F-4D97-AF65-F5344CB8AC3E}">
        <p14:creationId xmlns:p14="http://schemas.microsoft.com/office/powerpoint/2010/main" val="3189028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708920"/>
            <a:ext cx="7034455" cy="259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33798" y="5962054"/>
            <a:ext cx="8930690" cy="923330"/>
          </a:xfrm>
          <a:prstGeom prst="rect">
            <a:avLst/>
          </a:prstGeom>
        </p:spPr>
        <p:txBody>
          <a:bodyPr wrap="square">
            <a:spAutoFit/>
          </a:bodyPr>
          <a:lstStyle/>
          <a:p>
            <a:r>
              <a:rPr lang="en-IN" dirty="0">
                <a:hlinkClick r:id="rId3"/>
              </a:rPr>
              <a:t>https://corporatefinanceinstitute.com/resources/excel/clean-function/#:~:text=Using%20the%20SHIFT%20key%2C%20select,data%20point%20on%20our%20list</a:t>
            </a:r>
            <a:r>
              <a:rPr lang="en-IN" dirty="0"/>
              <a:t>. </a:t>
            </a:r>
          </a:p>
        </p:txBody>
      </p:sp>
    </p:spTree>
    <p:extLst>
      <p:ext uri="{BB962C8B-B14F-4D97-AF65-F5344CB8AC3E}">
        <p14:creationId xmlns:p14="http://schemas.microsoft.com/office/powerpoint/2010/main" val="20106728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US" dirty="0"/>
              <a:t>Check the type of data in a cell</a:t>
            </a:r>
          </a:p>
          <a:p>
            <a:r>
              <a:rPr lang="en-US" dirty="0"/>
              <a:t>Convert numbers stored as text into numbers</a:t>
            </a:r>
          </a:p>
          <a:p>
            <a:r>
              <a:rPr lang="en-US" dirty="0"/>
              <a:t>Eliminate blank cells in a list or range</a:t>
            </a:r>
          </a:p>
          <a:p>
            <a:r>
              <a:rPr lang="en-US" dirty="0"/>
              <a:t>Clean data using split the text into columns</a:t>
            </a:r>
          </a:p>
          <a:p>
            <a:r>
              <a:rPr lang="en-US" dirty="0"/>
              <a:t>Concatenate text using the TEXTJOIN function</a:t>
            </a:r>
          </a:p>
          <a:p>
            <a:r>
              <a:rPr lang="en-US" dirty="0"/>
              <a:t>Change text to lower – upper – proper case</a:t>
            </a:r>
          </a:p>
          <a:p>
            <a:pPr fontAlgn="ctr"/>
            <a:r>
              <a:rPr lang="en-US" dirty="0"/>
              <a:t>Remove non-printable characters using the CLEAN formula </a:t>
            </a:r>
          </a:p>
        </p:txBody>
      </p:sp>
    </p:spTree>
    <p:extLst>
      <p:ext uri="{BB962C8B-B14F-4D97-AF65-F5344CB8AC3E}">
        <p14:creationId xmlns:p14="http://schemas.microsoft.com/office/powerpoint/2010/main" val="1786094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Here are some steps to clean data in Excel:</a:t>
            </a:r>
          </a:p>
          <a:p>
            <a:pPr marL="514350" indent="-514350">
              <a:buFont typeface="+mj-lt"/>
              <a:buAutoNum type="arabicPeriod"/>
            </a:pPr>
            <a:r>
              <a:rPr lang="en-US" dirty="0"/>
              <a:t>Select the entire data</a:t>
            </a:r>
          </a:p>
          <a:p>
            <a:pPr marL="514350" indent="-514350">
              <a:buFont typeface="+mj-lt"/>
              <a:buAutoNum type="arabicPeriod"/>
            </a:pPr>
            <a:r>
              <a:rPr lang="en-US" dirty="0"/>
              <a:t>Press F5</a:t>
            </a:r>
          </a:p>
          <a:p>
            <a:pPr marL="514350" indent="-514350">
              <a:buFont typeface="+mj-lt"/>
              <a:buAutoNum type="arabicPeriod"/>
            </a:pPr>
            <a:r>
              <a:rPr lang="en-US" dirty="0"/>
              <a:t>Select Special</a:t>
            </a:r>
          </a:p>
          <a:p>
            <a:pPr marL="514350" indent="-514350">
              <a:buFont typeface="+mj-lt"/>
              <a:buAutoNum type="arabicPeriod"/>
            </a:pPr>
            <a:r>
              <a:rPr lang="en-US" dirty="0"/>
              <a:t>Select Blanks</a:t>
            </a:r>
          </a:p>
          <a:p>
            <a:pPr marL="514350" indent="-514350">
              <a:buFont typeface="+mj-lt"/>
              <a:buAutoNum type="arabicPeriod"/>
            </a:pPr>
            <a:r>
              <a:rPr lang="en-US" dirty="0"/>
              <a:t>Click OK</a:t>
            </a:r>
          </a:p>
          <a:p>
            <a:pPr marL="514350" indent="-514350">
              <a:buFont typeface="+mj-lt"/>
              <a:buAutoNum type="arabicPeriod"/>
            </a:pPr>
            <a:r>
              <a:rPr lang="en-US" dirty="0"/>
              <a:t>All blank cells will be highlighted in pale grey color, out of which one cell would be white with a different border</a:t>
            </a:r>
          </a:p>
          <a:p>
            <a:pPr marL="514350" indent="-514350">
              <a:buFont typeface="+mj-lt"/>
              <a:buAutoNum type="arabicPeriod"/>
            </a:pPr>
            <a:r>
              <a:rPr lang="en-US" dirty="0"/>
              <a:t>Hit </a:t>
            </a:r>
            <a:r>
              <a:rPr lang="en-US" dirty="0" err="1"/>
              <a:t>Ctrl+Enter</a:t>
            </a:r>
            <a:endParaRPr lang="en-US" dirty="0"/>
          </a:p>
          <a:p>
            <a:endParaRPr lang="en-IN" dirty="0"/>
          </a:p>
        </p:txBody>
      </p:sp>
    </p:spTree>
    <p:extLst>
      <p:ext uri="{BB962C8B-B14F-4D97-AF65-F5344CB8AC3E}">
        <p14:creationId xmlns:p14="http://schemas.microsoft.com/office/powerpoint/2010/main" val="3058273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Step ii: </a:t>
            </a:r>
            <a:r>
              <a:rPr lang="en-US" b="1" dirty="0"/>
              <a:t>Format as a Table</a:t>
            </a:r>
            <a:endParaRPr lang="en-IN" dirty="0"/>
          </a:p>
        </p:txBody>
      </p:sp>
      <p:sp>
        <p:nvSpPr>
          <p:cNvPr id="3" name="Content Placeholder 2"/>
          <p:cNvSpPr>
            <a:spLocks noGrp="1"/>
          </p:cNvSpPr>
          <p:nvPr>
            <p:ph idx="1"/>
          </p:nvPr>
        </p:nvSpPr>
        <p:spPr/>
        <p:txBody>
          <a:bodyPr/>
          <a:lstStyle/>
          <a:p>
            <a:r>
              <a:rPr lang="en-US" dirty="0"/>
              <a:t>If you plan on updating or adding more information to your dataset, you need to put your data in an Excel table before analyzing it. </a:t>
            </a:r>
          </a:p>
          <a:p>
            <a:r>
              <a:rPr lang="en-US" dirty="0"/>
              <a:t>Tables can auto-expand and accommodate any new data. </a:t>
            </a:r>
          </a:p>
          <a:p>
            <a:endParaRPr lang="en-IN" dirty="0"/>
          </a:p>
        </p:txBody>
      </p:sp>
    </p:spTree>
    <p:extLst>
      <p:ext uri="{BB962C8B-B14F-4D97-AF65-F5344CB8AC3E}">
        <p14:creationId xmlns:p14="http://schemas.microsoft.com/office/powerpoint/2010/main" val="3303053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Step iii-iv: </a:t>
            </a:r>
            <a:r>
              <a:rPr lang="en-US" b="1" dirty="0"/>
              <a:t>Create the first Pivot Table and Pivot Chart</a:t>
            </a:r>
            <a:endParaRPr lang="en-IN" dirty="0"/>
          </a:p>
        </p:txBody>
      </p:sp>
      <p:sp>
        <p:nvSpPr>
          <p:cNvPr id="3" name="Content Placeholder 2"/>
          <p:cNvSpPr>
            <a:spLocks noGrp="1"/>
          </p:cNvSpPr>
          <p:nvPr>
            <p:ph idx="1"/>
          </p:nvPr>
        </p:nvSpPr>
        <p:spPr/>
        <p:txBody>
          <a:bodyPr/>
          <a:lstStyle/>
          <a:p>
            <a:r>
              <a:rPr lang="en-US" dirty="0"/>
              <a:t>It is time to create the first Pivot Table and Pivot Chart for the dashboard.</a:t>
            </a:r>
          </a:p>
          <a:p>
            <a:r>
              <a:rPr lang="en-US" dirty="0"/>
              <a:t>Arrange the Pivot Table fields as required.</a:t>
            </a:r>
          </a:p>
          <a:p>
            <a:r>
              <a:rPr lang="en-US" dirty="0"/>
              <a:t>Name the worksheet tab so it is easy to identify.</a:t>
            </a:r>
          </a:p>
          <a:p>
            <a:r>
              <a:rPr lang="en-US" dirty="0"/>
              <a:t>Click in the Pivot Table and create a Pivot Chart on the same worksheet</a:t>
            </a:r>
          </a:p>
          <a:p>
            <a:endParaRPr lang="en-IN" dirty="0"/>
          </a:p>
        </p:txBody>
      </p:sp>
    </p:spTree>
    <p:extLst>
      <p:ext uri="{BB962C8B-B14F-4D97-AF65-F5344CB8AC3E}">
        <p14:creationId xmlns:p14="http://schemas.microsoft.com/office/powerpoint/2010/main" val="1066702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descr="Create the Pivot Chart for the Pivot Tab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489" y="2204864"/>
            <a:ext cx="8426991" cy="34563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842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Index</a:t>
            </a:r>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Principles of </a:t>
            </a:r>
            <a:r>
              <a:rPr lang="en-US" dirty="0" err="1"/>
              <a:t>Dashboarding</a:t>
            </a:r>
            <a:endParaRPr lang="en-US" dirty="0"/>
          </a:p>
          <a:p>
            <a:pPr marL="514350" indent="-514350">
              <a:buFont typeface="+mj-lt"/>
              <a:buAutoNum type="arabicPeriod"/>
            </a:pPr>
            <a:r>
              <a:rPr lang="en-US" dirty="0"/>
              <a:t>Mastering charting techniques</a:t>
            </a:r>
          </a:p>
          <a:p>
            <a:pPr marL="514350" indent="-514350">
              <a:buFont typeface="+mj-lt"/>
              <a:buAutoNum type="arabicPeriod"/>
            </a:pPr>
            <a:r>
              <a:rPr lang="en-US" dirty="0"/>
              <a:t>Macros for interactive dashboard</a:t>
            </a:r>
          </a:p>
          <a:p>
            <a:pPr marL="514350" indent="-514350">
              <a:buFont typeface="+mj-lt"/>
              <a:buAutoNum type="arabicPeriod"/>
            </a:pPr>
            <a:r>
              <a:rPr lang="en-US" dirty="0"/>
              <a:t>Visualizations with </a:t>
            </a:r>
            <a:r>
              <a:rPr lang="en-US" dirty="0" err="1"/>
              <a:t>Sparklines</a:t>
            </a:r>
            <a:r>
              <a:rPr lang="en-US" dirty="0"/>
              <a:t> and Shapes</a:t>
            </a:r>
          </a:p>
          <a:p>
            <a:pPr marL="514350" indent="-514350">
              <a:buFont typeface="+mj-lt"/>
              <a:buAutoNum type="arabicPeriod"/>
            </a:pPr>
            <a:r>
              <a:rPr lang="en-US" dirty="0"/>
              <a:t>Specialized charts – Waterfall chart, funnel chart, adding maps on dashboard, adding slicers and timelines</a:t>
            </a:r>
          </a:p>
          <a:p>
            <a:pPr marL="514350" indent="-514350">
              <a:buFont typeface="+mj-lt"/>
              <a:buAutoNum type="arabicPeriod"/>
            </a:pPr>
            <a:r>
              <a:rPr lang="en-US" dirty="0"/>
              <a:t>Connecting slicers with multiple pivot tables</a:t>
            </a:r>
          </a:p>
          <a:p>
            <a:pPr marL="514350" indent="-514350">
              <a:buFont typeface="+mj-lt"/>
              <a:buAutoNum type="arabicPeriod"/>
            </a:pPr>
            <a:r>
              <a:rPr lang="en-US" dirty="0"/>
              <a:t>Adding hyperlinks to navigate between different sheets</a:t>
            </a:r>
            <a:endParaRPr lang="en-IN" dirty="0"/>
          </a:p>
        </p:txBody>
      </p:sp>
    </p:spTree>
    <p:extLst>
      <p:ext uri="{BB962C8B-B14F-4D97-AF65-F5344CB8AC3E}">
        <p14:creationId xmlns:p14="http://schemas.microsoft.com/office/powerpoint/2010/main" val="1267816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a:t>Create Multiple Pivot Charts</a:t>
            </a:r>
          </a:p>
          <a:p>
            <a:endParaRPr lang="en-IN" dirty="0"/>
          </a:p>
          <a:p>
            <a:r>
              <a:rPr lang="en-US" b="1" dirty="0"/>
              <a:t>Assembling the Excel Dashboard</a:t>
            </a:r>
          </a:p>
          <a:p>
            <a:r>
              <a:rPr lang="en-US" dirty="0"/>
              <a:t>After you have created all the Pivot Tables and Pivot Charts, you can now assemble the Excel dashboard.</a:t>
            </a:r>
          </a:p>
          <a:p>
            <a:r>
              <a:rPr lang="en-US" dirty="0"/>
              <a:t>Create a new worksheet and name its ‘</a:t>
            </a:r>
            <a:r>
              <a:rPr lang="en-US" i="1" dirty="0"/>
              <a:t>Dashboard’</a:t>
            </a:r>
            <a:r>
              <a:rPr lang="en-US" dirty="0"/>
              <a:t>.</a:t>
            </a:r>
          </a:p>
          <a:p>
            <a:r>
              <a:rPr lang="en-US" b="1" dirty="0"/>
              <a:t>Copy</a:t>
            </a:r>
            <a:r>
              <a:rPr lang="en-US" dirty="0"/>
              <a:t> the Pivot Charts from the other worksheets, and </a:t>
            </a:r>
            <a:r>
              <a:rPr lang="en-US" b="1" dirty="0"/>
              <a:t>Paste</a:t>
            </a:r>
            <a:r>
              <a:rPr lang="en-US" dirty="0"/>
              <a:t> them on to the dashboard.</a:t>
            </a:r>
          </a:p>
        </p:txBody>
      </p:sp>
      <p:pic>
        <p:nvPicPr>
          <p:cNvPr id="2050" name="Picture 2" descr="Rename the worksheet tab to make it easy to identif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2" y="2060848"/>
            <a:ext cx="5095875" cy="53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0071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Step v- vi: Adding Slicers and Timelines</a:t>
            </a:r>
            <a:endParaRPr lang="en-IN" dirty="0"/>
          </a:p>
        </p:txBody>
      </p:sp>
      <p:sp>
        <p:nvSpPr>
          <p:cNvPr id="3" name="Content Placeholder 2"/>
          <p:cNvSpPr>
            <a:spLocks noGrp="1"/>
          </p:cNvSpPr>
          <p:nvPr>
            <p:ph idx="1"/>
          </p:nvPr>
        </p:nvSpPr>
        <p:spPr/>
        <p:txBody>
          <a:bodyPr/>
          <a:lstStyle/>
          <a:p>
            <a:pPr algn="just"/>
            <a:r>
              <a:rPr lang="en-US" dirty="0"/>
              <a:t>You can add filters in the form of Slicers and Timelines to a dashboard in Excel. </a:t>
            </a:r>
          </a:p>
          <a:p>
            <a:pPr algn="just"/>
            <a:r>
              <a:rPr lang="en-US" dirty="0"/>
              <a:t>These help users interact with the Excel dashboard and view it in different ways. </a:t>
            </a:r>
          </a:p>
          <a:p>
            <a:pPr algn="just"/>
            <a:r>
              <a:rPr lang="en-US" dirty="0"/>
              <a:t>You can add one or more slicers to a dashboard to filter the data.</a:t>
            </a:r>
          </a:p>
          <a:p>
            <a:pPr algn="just"/>
            <a:endParaRPr lang="en-IN" dirty="0"/>
          </a:p>
        </p:txBody>
      </p:sp>
    </p:spTree>
    <p:extLst>
      <p:ext uri="{BB962C8B-B14F-4D97-AF65-F5344CB8AC3E}">
        <p14:creationId xmlns:p14="http://schemas.microsoft.com/office/powerpoint/2010/main" val="3444469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340769"/>
            <a:ext cx="5051753" cy="424847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2997" y="189884"/>
            <a:ext cx="2994800" cy="33471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3933056"/>
            <a:ext cx="3810000" cy="26955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61535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205680" y="1412776"/>
            <a:ext cx="8686800" cy="4968552"/>
          </a:xfrm>
        </p:spPr>
        <p:txBody>
          <a:bodyPr>
            <a:noAutofit/>
          </a:bodyPr>
          <a:lstStyle/>
          <a:p>
            <a:pPr algn="just"/>
            <a:r>
              <a:rPr lang="en-US" sz="2400" dirty="0"/>
              <a:t>In earlier versions of Microsoft Excel, you can use report filters to filter data in a PivotTable report (PivotTable report: </a:t>
            </a:r>
          </a:p>
          <a:p>
            <a:pPr algn="just"/>
            <a:r>
              <a:rPr lang="en-US" sz="2400" dirty="0"/>
              <a:t>An interactive, cross tabulated Excel report that summarizes and analyzes data, such as database records, from various sources, including ones that are external to Excel.), but it is not easy to see the current filtering state when you filter on multiple items. </a:t>
            </a:r>
          </a:p>
          <a:p>
            <a:pPr algn="just"/>
            <a:r>
              <a:rPr lang="en-US" sz="2400" dirty="0"/>
              <a:t>In Microsoft Excel 2010, you have the option to use slicers to filter the data. </a:t>
            </a:r>
          </a:p>
          <a:p>
            <a:pPr algn="just"/>
            <a:r>
              <a:rPr lang="en-US" sz="2400" dirty="0"/>
              <a:t>Slicers provide buttons that you can click to filter PivotTable data. </a:t>
            </a:r>
          </a:p>
          <a:p>
            <a:pPr algn="just"/>
            <a:r>
              <a:rPr lang="en-US" sz="2400" dirty="0"/>
              <a:t>In addition to quick filtering, slicers also indicate the current filtering state, which makes it easy to understand what exactly is shown in a filtered PivotTable report.</a:t>
            </a:r>
          </a:p>
        </p:txBody>
      </p:sp>
    </p:spTree>
    <p:extLst>
      <p:ext uri="{BB962C8B-B14F-4D97-AF65-F5344CB8AC3E}">
        <p14:creationId xmlns:p14="http://schemas.microsoft.com/office/powerpoint/2010/main" val="1360574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r>
              <a:rPr lang="en-US" sz="2800" dirty="0"/>
              <a:t>Slicers are easy-to-use filtering components that contain a set of buttons that enable you to quickly filter the data in a PivotTable report, without the need to open drop-down lists to find the items that you want to filter.</a:t>
            </a:r>
          </a:p>
          <a:p>
            <a:pPr algn="just"/>
            <a:endParaRPr lang="en-IN" sz="28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576" y="3933056"/>
            <a:ext cx="7469187" cy="280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674616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a:t>Because each slicer that you create is designed to filter on a specific PivotTable field, it is likely that you will create more than one slicer to filter a PivotTable report.</a:t>
            </a:r>
          </a:p>
          <a:p>
            <a:endParaRPr lang="en-IN"/>
          </a:p>
        </p:txBody>
      </p:sp>
    </p:spTree>
    <p:extLst>
      <p:ext uri="{BB962C8B-B14F-4D97-AF65-F5344CB8AC3E}">
        <p14:creationId xmlns:p14="http://schemas.microsoft.com/office/powerpoint/2010/main" val="18174023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1916832"/>
            <a:ext cx="9155113" cy="42386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776576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Timeline</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20" y="1052736"/>
            <a:ext cx="3372321" cy="156231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08263" y="2636912"/>
            <a:ext cx="6764337" cy="2743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4579409"/>
            <a:ext cx="5410200" cy="22955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9179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4.1 </a:t>
            </a:r>
            <a:r>
              <a:rPr lang="en-US" dirty="0" err="1"/>
              <a:t>Sparklines</a:t>
            </a:r>
            <a:endParaRPr lang="en-IN" dirty="0"/>
          </a:p>
        </p:txBody>
      </p:sp>
      <p:sp>
        <p:nvSpPr>
          <p:cNvPr id="3" name="Content Placeholder 2"/>
          <p:cNvSpPr>
            <a:spLocks noGrp="1"/>
          </p:cNvSpPr>
          <p:nvPr>
            <p:ph idx="1"/>
          </p:nvPr>
        </p:nvSpPr>
        <p:spPr/>
        <p:txBody>
          <a:bodyPr>
            <a:normAutofit fontScale="92500"/>
          </a:bodyPr>
          <a:lstStyle/>
          <a:p>
            <a:pPr marL="0" indent="0">
              <a:buNone/>
            </a:pPr>
            <a:r>
              <a:rPr lang="en-US" dirty="0"/>
              <a:t>4.1	A </a:t>
            </a:r>
            <a:r>
              <a:rPr lang="en-US" dirty="0" err="1"/>
              <a:t>sparkline</a:t>
            </a:r>
            <a:r>
              <a:rPr lang="en-US" dirty="0"/>
              <a:t> is a tiny chart in a worksheet cell that provides a visual representation of data.</a:t>
            </a:r>
          </a:p>
          <a:p>
            <a:r>
              <a:rPr lang="en-US" dirty="0"/>
              <a:t> Use </a:t>
            </a:r>
            <a:r>
              <a:rPr lang="en-US" dirty="0" err="1"/>
              <a:t>sparklines</a:t>
            </a:r>
            <a:r>
              <a:rPr lang="en-US" dirty="0"/>
              <a:t> to show trends in a series of values.</a:t>
            </a:r>
          </a:p>
          <a:p>
            <a:pPr marL="0" indent="0">
              <a:buNone/>
            </a:pPr>
            <a:r>
              <a:rPr lang="en-US" dirty="0"/>
              <a:t>Add a Sparkline</a:t>
            </a:r>
          </a:p>
          <a:p>
            <a:pPr marL="914400" lvl="1" indent="-514350">
              <a:buFont typeface="+mj-lt"/>
              <a:buAutoNum type="arabicPeriod"/>
            </a:pPr>
            <a:r>
              <a:rPr lang="en-US" dirty="0"/>
              <a:t>Select a blank cell at the end of a row of data.</a:t>
            </a:r>
          </a:p>
          <a:p>
            <a:pPr marL="914400" lvl="1" indent="-514350">
              <a:buFont typeface="+mj-lt"/>
              <a:buAutoNum type="arabicPeriod"/>
            </a:pPr>
            <a:r>
              <a:rPr lang="en-US" dirty="0"/>
              <a:t>Select </a:t>
            </a:r>
            <a:r>
              <a:rPr lang="en-US" b="1" dirty="0"/>
              <a:t>Insert </a:t>
            </a:r>
            <a:r>
              <a:rPr lang="en-US" dirty="0"/>
              <a:t>and pick Sparkline type, like </a:t>
            </a:r>
            <a:r>
              <a:rPr lang="en-US" b="1" dirty="0"/>
              <a:t>Line</a:t>
            </a:r>
            <a:r>
              <a:rPr lang="en-US" dirty="0"/>
              <a:t>, or </a:t>
            </a:r>
            <a:r>
              <a:rPr lang="en-US" b="1" dirty="0"/>
              <a:t>Column</a:t>
            </a:r>
            <a:r>
              <a:rPr lang="en-US" dirty="0"/>
              <a:t>.</a:t>
            </a:r>
          </a:p>
          <a:p>
            <a:pPr marL="914400" lvl="1" indent="-514350">
              <a:buFont typeface="+mj-lt"/>
              <a:buAutoNum type="arabicPeriod"/>
            </a:pPr>
            <a:r>
              <a:rPr lang="en-US" dirty="0"/>
              <a:t>Select cells in the row and </a:t>
            </a:r>
            <a:r>
              <a:rPr lang="en-US" b="1" dirty="0"/>
              <a:t>OK </a:t>
            </a:r>
            <a:r>
              <a:rPr lang="en-US" dirty="0"/>
              <a:t>in menu.</a:t>
            </a:r>
          </a:p>
          <a:p>
            <a:endParaRPr lang="en-IN" dirty="0"/>
          </a:p>
        </p:txBody>
      </p:sp>
    </p:spTree>
    <p:extLst>
      <p:ext uri="{BB962C8B-B14F-4D97-AF65-F5344CB8AC3E}">
        <p14:creationId xmlns:p14="http://schemas.microsoft.com/office/powerpoint/2010/main" val="902028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275" y="980728"/>
            <a:ext cx="8297863" cy="452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676" y="5733256"/>
            <a:ext cx="4581525" cy="87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34392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1.</a:t>
            </a:r>
            <a:r>
              <a:rPr lang="en-IN" b="1" dirty="0"/>
              <a:t> Key Principles</a:t>
            </a:r>
            <a:endParaRPr lang="en-IN" dirty="0"/>
          </a:p>
        </p:txBody>
      </p:sp>
      <p:sp>
        <p:nvSpPr>
          <p:cNvPr id="3" name="Content Placeholder 2"/>
          <p:cNvSpPr>
            <a:spLocks noGrp="1"/>
          </p:cNvSpPr>
          <p:nvPr>
            <p:ph idx="1"/>
          </p:nvPr>
        </p:nvSpPr>
        <p:spPr/>
        <p:txBody>
          <a:bodyPr>
            <a:normAutofit fontScale="85000" lnSpcReduction="10000"/>
          </a:bodyPr>
          <a:lstStyle/>
          <a:p>
            <a:pPr marL="571500" indent="-571500" algn="just">
              <a:buFont typeface="+mj-lt"/>
              <a:buAutoNum type="romanUcPeriod"/>
            </a:pPr>
            <a:r>
              <a:rPr lang="en-US" b="1" dirty="0"/>
              <a:t>The 5 Second Rule: </a:t>
            </a:r>
            <a:r>
              <a:rPr lang="en-US" dirty="0"/>
              <a:t>Your dashboard should provide the relevant information in about 5 seconds.</a:t>
            </a:r>
          </a:p>
          <a:p>
            <a:pPr marL="571500" indent="-571500" algn="just">
              <a:buFont typeface="+mj-lt"/>
              <a:buAutoNum type="romanUcPeriod"/>
            </a:pPr>
            <a:r>
              <a:rPr lang="en-US" b="1" dirty="0"/>
              <a:t>2. Logical Layout: the Inverted Pyramid: </a:t>
            </a:r>
            <a:r>
              <a:rPr lang="en-US" dirty="0"/>
              <a:t>Display the most significant insights on the top part of the dashboard, trends in the middle, and granular details in the bottom.</a:t>
            </a:r>
          </a:p>
          <a:p>
            <a:pPr marL="571500" indent="-571500" algn="just">
              <a:buFont typeface="+mj-lt"/>
              <a:buAutoNum type="romanUcPeriod"/>
            </a:pPr>
            <a:r>
              <a:rPr lang="en-US" b="1" dirty="0"/>
              <a:t>3. Minimalism: Less Is More: </a:t>
            </a:r>
            <a:r>
              <a:rPr lang="en-US" dirty="0"/>
              <a:t>Each dashboard should contain no more than 5-9 visualizations.</a:t>
            </a:r>
          </a:p>
          <a:p>
            <a:pPr marL="571500" indent="-571500" algn="just">
              <a:buFont typeface="+mj-lt"/>
              <a:buAutoNum type="romanUcPeriod"/>
            </a:pPr>
            <a:r>
              <a:rPr lang="en-US" b="1" dirty="0"/>
              <a:t>4. Choosing the Right Data Visualization: </a:t>
            </a:r>
            <a:r>
              <a:rPr lang="en-US" dirty="0"/>
              <a:t>Select the appropriate type of </a:t>
            </a:r>
            <a:r>
              <a:rPr lang="en-US" dirty="0">
                <a:hlinkClick r:id="rId2"/>
              </a:rPr>
              <a:t>data visualization</a:t>
            </a:r>
            <a:r>
              <a:rPr lang="en-US" dirty="0"/>
              <a:t> according to its purpose.</a:t>
            </a:r>
          </a:p>
        </p:txBody>
      </p:sp>
      <p:sp>
        <p:nvSpPr>
          <p:cNvPr id="4" name="Rectangle 3"/>
          <p:cNvSpPr/>
          <p:nvPr/>
        </p:nvSpPr>
        <p:spPr>
          <a:xfrm>
            <a:off x="19772" y="6093296"/>
            <a:ext cx="9124228" cy="369332"/>
          </a:xfrm>
          <a:prstGeom prst="rect">
            <a:avLst/>
          </a:prstGeom>
        </p:spPr>
        <p:txBody>
          <a:bodyPr wrap="square">
            <a:spAutoFit/>
          </a:bodyPr>
          <a:lstStyle/>
          <a:p>
            <a:r>
              <a:rPr lang="en-IN" dirty="0">
                <a:hlinkClick r:id="rId3"/>
              </a:rPr>
              <a:t>https://www.sisense.com/blog/4-design-principles-creating-better-dashboards/</a:t>
            </a:r>
            <a:r>
              <a:rPr lang="en-IN" dirty="0"/>
              <a:t> </a:t>
            </a:r>
          </a:p>
        </p:txBody>
      </p:sp>
    </p:spTree>
    <p:extLst>
      <p:ext uri="{BB962C8B-B14F-4D97-AF65-F5344CB8AC3E}">
        <p14:creationId xmlns:p14="http://schemas.microsoft.com/office/powerpoint/2010/main" val="6175693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4.2 Shapes in excel</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1772817"/>
            <a:ext cx="5109542"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08784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 Specialized charts</a:t>
            </a:r>
            <a:endParaRPr lang="en-IN" dirty="0"/>
          </a:p>
        </p:txBody>
      </p:sp>
      <p:sp>
        <p:nvSpPr>
          <p:cNvPr id="3" name="Content Placeholder 2"/>
          <p:cNvSpPr>
            <a:spLocks noGrp="1"/>
          </p:cNvSpPr>
          <p:nvPr>
            <p:ph idx="1"/>
          </p:nvPr>
        </p:nvSpPr>
        <p:spPr/>
        <p:txBody>
          <a:bodyPr/>
          <a:lstStyle/>
          <a:p>
            <a:pPr marL="0" indent="0">
              <a:buNone/>
            </a:pPr>
            <a:r>
              <a:rPr lang="en-US" dirty="0"/>
              <a:t>5.1 Waterfall chart</a:t>
            </a:r>
          </a:p>
          <a:p>
            <a:pPr marL="0" indent="0">
              <a:buNone/>
            </a:pPr>
            <a:r>
              <a:rPr lang="en-US" dirty="0"/>
              <a:t>5.2 Funnel chart</a:t>
            </a:r>
          </a:p>
          <a:p>
            <a:pPr marL="0" indent="0">
              <a:buNone/>
            </a:pPr>
            <a:r>
              <a:rPr lang="en-US" dirty="0"/>
              <a:t>5.3 Adding maps on dashboard</a:t>
            </a:r>
          </a:p>
          <a:p>
            <a:pPr marL="0" indent="0">
              <a:buNone/>
            </a:pPr>
            <a:r>
              <a:rPr lang="en-US" dirty="0"/>
              <a:t>5.4 Adding slicers and timelines</a:t>
            </a:r>
            <a:endParaRPr lang="en-IN" dirty="0"/>
          </a:p>
        </p:txBody>
      </p:sp>
    </p:spTree>
    <p:extLst>
      <p:ext uri="{BB962C8B-B14F-4D97-AF65-F5344CB8AC3E}">
        <p14:creationId xmlns:p14="http://schemas.microsoft.com/office/powerpoint/2010/main" val="40892775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38F93-8F39-E9FD-8468-004BB1200F20}"/>
              </a:ext>
            </a:extLst>
          </p:cNvPr>
          <p:cNvSpPr>
            <a:spLocks noGrp="1"/>
          </p:cNvSpPr>
          <p:nvPr>
            <p:ph type="title"/>
          </p:nvPr>
        </p:nvSpPr>
        <p:spPr/>
        <p:txBody>
          <a:bodyPr/>
          <a:lstStyle/>
          <a:p>
            <a:r>
              <a:rPr lang="en-US" dirty="0"/>
              <a:t>5 Waterfall chart</a:t>
            </a:r>
            <a:endParaRPr lang="en-IN" dirty="0"/>
          </a:p>
        </p:txBody>
      </p:sp>
      <p:sp>
        <p:nvSpPr>
          <p:cNvPr id="3" name="Content Placeholder 2">
            <a:extLst>
              <a:ext uri="{FF2B5EF4-FFF2-40B4-BE49-F238E27FC236}">
                <a16:creationId xmlns:a16="http://schemas.microsoft.com/office/drawing/2014/main" id="{518A4CFF-142D-B2F7-5A37-4AE9935FDA6F}"/>
              </a:ext>
            </a:extLst>
          </p:cNvPr>
          <p:cNvSpPr>
            <a:spLocks noGrp="1"/>
          </p:cNvSpPr>
          <p:nvPr>
            <p:ph idx="1"/>
          </p:nvPr>
        </p:nvSpPr>
        <p:spPr/>
        <p:txBody>
          <a:bodyPr>
            <a:normAutofit fontScale="92500" lnSpcReduction="20000"/>
          </a:bodyPr>
          <a:lstStyle/>
          <a:p>
            <a:pPr algn="just"/>
            <a:r>
              <a:rPr lang="en-US" dirty="0"/>
              <a:t>A waterfall chart shows a running total as values are added or subtracted. It's useful for understanding how an initial value (for example, net income) is affected by a series of positive and negative values.</a:t>
            </a:r>
          </a:p>
          <a:p>
            <a:pPr algn="just"/>
            <a:r>
              <a:rPr lang="en-US" dirty="0"/>
              <a:t>The columns are color coded so you can quickly tell positive from negative numbers. The initial and the final value columns often </a:t>
            </a:r>
            <a:r>
              <a:rPr lang="en-US" dirty="0">
                <a:hlinkClick r:id="rId2"/>
              </a:rPr>
              <a:t>start on the horizontal axis</a:t>
            </a:r>
            <a:r>
              <a:rPr lang="en-US" i="1" dirty="0">
                <a:effectLst/>
                <a:latin typeface="FabricMDL2Icons-1"/>
                <a:hlinkClick r:id="rId2"/>
              </a:rPr>
              <a:t></a:t>
            </a:r>
            <a:r>
              <a:rPr lang="en-US" dirty="0"/>
              <a:t>, while the intermediate values are floating columns. Because of this "look", waterfall charts are also called bridge charts.</a:t>
            </a:r>
          </a:p>
          <a:p>
            <a:pPr algn="just"/>
            <a:endParaRPr lang="en-IN" dirty="0"/>
          </a:p>
        </p:txBody>
      </p:sp>
    </p:spTree>
    <p:extLst>
      <p:ext uri="{BB962C8B-B14F-4D97-AF65-F5344CB8AC3E}">
        <p14:creationId xmlns:p14="http://schemas.microsoft.com/office/powerpoint/2010/main" val="2862855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F6A7F-CA87-4E43-A66E-FD3353951E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4E326EE-AF8C-3340-3B01-6DE13A7C7E3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5EB6519-E645-F8F3-C61D-AAA233F4CF0A}"/>
              </a:ext>
            </a:extLst>
          </p:cNvPr>
          <p:cNvPicPr>
            <a:picLocks noChangeAspect="1"/>
          </p:cNvPicPr>
          <p:nvPr/>
        </p:nvPicPr>
        <p:blipFill>
          <a:blip r:embed="rId2"/>
          <a:stretch>
            <a:fillRect/>
          </a:stretch>
        </p:blipFill>
        <p:spPr>
          <a:xfrm>
            <a:off x="804336" y="1574425"/>
            <a:ext cx="7535327" cy="5087060"/>
          </a:xfrm>
          <a:prstGeom prst="rect">
            <a:avLst/>
          </a:prstGeom>
        </p:spPr>
      </p:pic>
    </p:spTree>
    <p:extLst>
      <p:ext uri="{BB962C8B-B14F-4D97-AF65-F5344CB8AC3E}">
        <p14:creationId xmlns:p14="http://schemas.microsoft.com/office/powerpoint/2010/main" val="16787311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5.1 Waterfall chart (2010 VERSION)</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US" dirty="0"/>
              <a:t>A waterfall chart shows a running total as values are added or subtracted. </a:t>
            </a:r>
          </a:p>
          <a:p>
            <a:pPr algn="just"/>
            <a:r>
              <a:rPr lang="en-US" dirty="0"/>
              <a:t>It's useful for understanding how an initial value is affected by a series of positive and negative values.</a:t>
            </a:r>
          </a:p>
          <a:p>
            <a:pPr algn="just"/>
            <a:r>
              <a:rPr lang="en-US" dirty="0"/>
              <a:t>Steps:</a:t>
            </a:r>
          </a:p>
          <a:p>
            <a:pPr marL="971550" lvl="1" indent="-514350" algn="just">
              <a:buFont typeface="+mj-lt"/>
              <a:buAutoNum type="arabicPeriod"/>
            </a:pPr>
            <a:r>
              <a:rPr lang="en-US" dirty="0"/>
              <a:t>Rearrange the data table</a:t>
            </a:r>
          </a:p>
          <a:p>
            <a:pPr marL="971550" lvl="1" indent="-514350" algn="just">
              <a:buFont typeface="+mj-lt"/>
              <a:buAutoNum type="arabicPeriod"/>
            </a:pPr>
            <a:r>
              <a:rPr lang="en-US" dirty="0"/>
              <a:t>Insert formulas</a:t>
            </a:r>
          </a:p>
          <a:p>
            <a:pPr marL="971550" lvl="1" indent="-514350" algn="just">
              <a:buFont typeface="+mj-lt"/>
              <a:buAutoNum type="arabicPeriod"/>
            </a:pPr>
            <a:r>
              <a:rPr lang="en-US" dirty="0"/>
              <a:t>Create a standard Stacked Column chart</a:t>
            </a:r>
          </a:p>
          <a:p>
            <a:pPr marL="971550" lvl="1" indent="-514350" algn="just">
              <a:buFont typeface="+mj-lt"/>
              <a:buAutoNum type="arabicPeriod"/>
            </a:pPr>
            <a:r>
              <a:rPr lang="en-US" dirty="0"/>
              <a:t>Transform the column graph into a waterfall chart</a:t>
            </a:r>
          </a:p>
          <a:p>
            <a:pPr marL="971550" lvl="1" indent="-514350" algn="just">
              <a:buFont typeface="+mj-lt"/>
              <a:buAutoNum type="arabicPeriod"/>
            </a:pPr>
            <a:r>
              <a:rPr lang="en-US" dirty="0"/>
              <a:t>Format Excel bridge chart</a:t>
            </a:r>
          </a:p>
          <a:p>
            <a:pPr algn="just"/>
            <a:endParaRPr lang="en-IN" dirty="0"/>
          </a:p>
        </p:txBody>
      </p:sp>
      <p:sp>
        <p:nvSpPr>
          <p:cNvPr id="4" name="Rectangle 3"/>
          <p:cNvSpPr/>
          <p:nvPr/>
        </p:nvSpPr>
        <p:spPr>
          <a:xfrm>
            <a:off x="0" y="6167045"/>
            <a:ext cx="9144000" cy="646331"/>
          </a:xfrm>
          <a:prstGeom prst="rect">
            <a:avLst/>
          </a:prstGeom>
        </p:spPr>
        <p:txBody>
          <a:bodyPr wrap="square">
            <a:spAutoFit/>
          </a:bodyPr>
          <a:lstStyle/>
          <a:p>
            <a:r>
              <a:rPr lang="en-IN" dirty="0">
                <a:hlinkClick r:id="rId2"/>
              </a:rPr>
              <a:t>https://support.microsoft.com/en-us/office/create-a-waterfall-chart-8de1ece4-ff21-4d37-acd7-546f5527f185</a:t>
            </a:r>
            <a:r>
              <a:rPr lang="en-IN" dirty="0"/>
              <a:t> </a:t>
            </a:r>
          </a:p>
        </p:txBody>
      </p:sp>
    </p:spTree>
    <p:extLst>
      <p:ext uri="{BB962C8B-B14F-4D97-AF65-F5344CB8AC3E}">
        <p14:creationId xmlns:p14="http://schemas.microsoft.com/office/powerpoint/2010/main" val="9883998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5.1.1 Rearrange the data table</a:t>
            </a:r>
          </a:p>
        </p:txBody>
      </p:sp>
      <p:sp>
        <p:nvSpPr>
          <p:cNvPr id="3" name="Content Placeholder 2"/>
          <p:cNvSpPr>
            <a:spLocks noGrp="1"/>
          </p:cNvSpPr>
          <p:nvPr>
            <p:ph idx="1"/>
          </p:nvPr>
        </p:nvSpPr>
        <p:spPr/>
        <p:txBody>
          <a:bodyPr/>
          <a:lstStyle/>
          <a:p>
            <a:pPr marL="514350" indent="-514350">
              <a:buFont typeface="+mj-lt"/>
              <a:buAutoNum type="arabicPeriod"/>
            </a:pPr>
            <a:r>
              <a:rPr lang="en-IN" dirty="0"/>
              <a:t>Select your data.</a:t>
            </a:r>
          </a:p>
          <a:p>
            <a:pPr marL="514350" indent="-514350">
              <a:buFont typeface="+mj-lt"/>
              <a:buAutoNum type="arabicPeriod"/>
            </a:pPr>
            <a:r>
              <a:rPr lang="en-US" dirty="0"/>
              <a:t>Click </a:t>
            </a:r>
            <a:r>
              <a:rPr lang="en-US" b="1" dirty="0"/>
              <a:t>Insert</a:t>
            </a:r>
            <a:r>
              <a:rPr lang="en-US" dirty="0"/>
              <a:t> &gt; </a:t>
            </a:r>
            <a:r>
              <a:rPr lang="en-US" b="1" dirty="0"/>
              <a:t>Insert Waterfall or Stock chart</a:t>
            </a:r>
            <a:r>
              <a:rPr lang="en-US" dirty="0"/>
              <a:t> &gt; </a:t>
            </a:r>
            <a:r>
              <a:rPr lang="en-US" b="1" dirty="0"/>
              <a:t>Waterfall</a:t>
            </a:r>
            <a:r>
              <a:rPr lang="en-US" dirty="0"/>
              <a:t>.</a:t>
            </a:r>
          </a:p>
          <a:p>
            <a:pPr marL="514350" indent="-514350">
              <a:buFont typeface="+mj-lt"/>
              <a:buAutoNum type="arabicPeriod"/>
            </a:pPr>
            <a:endParaRPr lang="en-IN" dirty="0"/>
          </a:p>
        </p:txBody>
      </p:sp>
      <p:pic>
        <p:nvPicPr>
          <p:cNvPr id="3074" name="Picture 2" descr="Data used to create the example waterfall 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3722638"/>
            <a:ext cx="3068920" cy="150656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rt showing  ribbon commands to insert a Waterfall ch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3140968"/>
            <a:ext cx="3744416" cy="3266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1969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5.1.1 Rearrange the data table [o]</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1" y="1510138"/>
            <a:ext cx="1853591" cy="3871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736460" y="6011996"/>
            <a:ext cx="6931884" cy="369332"/>
          </a:xfrm>
          <a:prstGeom prst="rect">
            <a:avLst/>
          </a:prstGeom>
        </p:spPr>
        <p:txBody>
          <a:bodyPr wrap="square">
            <a:spAutoFit/>
          </a:bodyPr>
          <a:lstStyle/>
          <a:p>
            <a:r>
              <a:rPr lang="en-IN" dirty="0">
                <a:hlinkClick r:id="rId3"/>
              </a:rPr>
              <a:t>https://www.ablebits.com/office-addins-blog/waterfall-chart-in-excel/</a:t>
            </a:r>
            <a:r>
              <a:rPr lang="en-IN" dirty="0"/>
              <a:t> </a:t>
            </a:r>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7938" y="1544638"/>
            <a:ext cx="4542318" cy="3836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83559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482" y="1577975"/>
            <a:ext cx="3305175"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1555520"/>
            <a:ext cx="5188149" cy="2443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30626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6" y="1484784"/>
            <a:ext cx="3634488"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1221" y="1527076"/>
            <a:ext cx="4591050"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4250132"/>
            <a:ext cx="3807123" cy="2313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872821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6" y="1484784"/>
            <a:ext cx="3634488" cy="2664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1221" y="1527076"/>
            <a:ext cx="4591050" cy="2190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752" y="4250132"/>
            <a:ext cx="3807123" cy="23133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1280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2. </a:t>
            </a:r>
            <a:r>
              <a:rPr lang="en-US" dirty="0"/>
              <a:t>Mastering charting techniques</a:t>
            </a:r>
            <a:endParaRPr lang="en-IN" dirty="0"/>
          </a:p>
        </p:txBody>
      </p:sp>
      <p:sp>
        <p:nvSpPr>
          <p:cNvPr id="3" name="Content Placeholder 2"/>
          <p:cNvSpPr>
            <a:spLocks noGrp="1"/>
          </p:cNvSpPr>
          <p:nvPr>
            <p:ph idx="1"/>
          </p:nvPr>
        </p:nvSpPr>
        <p:spPr>
          <a:xfrm>
            <a:off x="457200" y="1340768"/>
            <a:ext cx="8229600" cy="5256584"/>
          </a:xfrm>
        </p:spPr>
        <p:txBody>
          <a:bodyPr>
            <a:noAutofit/>
          </a:bodyPr>
          <a:lstStyle/>
          <a:p>
            <a:pPr algn="just" fontAlgn="base"/>
            <a:r>
              <a:rPr lang="en-US" sz="2400" dirty="0"/>
              <a:t>The </a:t>
            </a:r>
            <a:r>
              <a:rPr lang="en-US" sz="2400" b="1" u="sng" dirty="0">
                <a:hlinkClick r:id="rId3"/>
              </a:rPr>
              <a:t>bar chart</a:t>
            </a:r>
            <a:r>
              <a:rPr lang="en-US" sz="2400" dirty="0"/>
              <a:t> is one of the most fundamental data visualizations. Levels are plotted on one axis, while values are on the other. The length of the bar indicates its value.</a:t>
            </a:r>
          </a:p>
          <a:p>
            <a:pPr lvl="1" algn="just" fontAlgn="base"/>
            <a:r>
              <a:rPr lang="en-US" sz="2000" b="1" dirty="0"/>
              <a:t>Best for</a:t>
            </a:r>
            <a:r>
              <a:rPr lang="en-US" sz="2000" dirty="0"/>
              <a:t>: Showing the distribution of data points and comparing subgroup values.</a:t>
            </a:r>
          </a:p>
          <a:p>
            <a:pPr algn="just" fontAlgn="base"/>
            <a:r>
              <a:rPr lang="en-US" sz="2400" dirty="0"/>
              <a:t>A </a:t>
            </a:r>
            <a:r>
              <a:rPr lang="en-US" sz="2400" b="1" dirty="0"/>
              <a:t>line chart</a:t>
            </a:r>
            <a:r>
              <a:rPr lang="en-US" sz="2400" dirty="0"/>
              <a:t> plots points and connects them with a line moving from left to right. By observing whether the line rises or falls, readers can discern the changes in the data.</a:t>
            </a:r>
          </a:p>
          <a:p>
            <a:pPr lvl="1" algn="just" fontAlgn="base"/>
            <a:r>
              <a:rPr lang="en-US" sz="2000" b="1" dirty="0"/>
              <a:t>Best for</a:t>
            </a:r>
            <a:r>
              <a:rPr lang="en-US" sz="2000" dirty="0"/>
              <a:t>: Predicting outcomes and revealing trends</a:t>
            </a:r>
          </a:p>
          <a:p>
            <a:pPr algn="just" fontAlgn="base"/>
            <a:r>
              <a:rPr lang="en-US" sz="2400" dirty="0"/>
              <a:t>A </a:t>
            </a:r>
            <a:r>
              <a:rPr lang="en-US" sz="2400" b="1" u="sng" dirty="0">
                <a:hlinkClick r:id="rId4"/>
              </a:rPr>
              <a:t>scatter plot</a:t>
            </a:r>
            <a:r>
              <a:rPr lang="en-US" sz="2400" dirty="0"/>
              <a:t> identifies two or more variables and reveals their relationship. The position of various data points can provide visual trends and patterns.</a:t>
            </a:r>
          </a:p>
          <a:p>
            <a:pPr lvl="1" algn="just" fontAlgn="base"/>
            <a:r>
              <a:rPr lang="en-US" sz="2000" b="1" dirty="0"/>
              <a:t>Best for</a:t>
            </a:r>
            <a:r>
              <a:rPr lang="en-US" sz="2000" dirty="0"/>
              <a:t>: Identifying outliers and gaps in data</a:t>
            </a:r>
          </a:p>
        </p:txBody>
      </p:sp>
    </p:spTree>
    <p:extLst>
      <p:ext uri="{BB962C8B-B14F-4D97-AF65-F5344CB8AC3E}">
        <p14:creationId xmlns:p14="http://schemas.microsoft.com/office/powerpoint/2010/main" val="2137343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5.2 Funnel chart</a:t>
            </a:r>
            <a:endParaRPr lang="en-IN" dirty="0"/>
          </a:p>
        </p:txBody>
      </p:sp>
      <p:sp>
        <p:nvSpPr>
          <p:cNvPr id="3" name="Content Placeholder 2"/>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DB2766E1-E707-E431-3CFE-A7330F6662FE}"/>
              </a:ext>
            </a:extLst>
          </p:cNvPr>
          <p:cNvPicPr>
            <a:picLocks noChangeAspect="1"/>
          </p:cNvPicPr>
          <p:nvPr/>
        </p:nvPicPr>
        <p:blipFill>
          <a:blip r:embed="rId2"/>
          <a:stretch>
            <a:fillRect/>
          </a:stretch>
        </p:blipFill>
        <p:spPr>
          <a:xfrm>
            <a:off x="899592" y="1285097"/>
            <a:ext cx="6916115" cy="5572903"/>
          </a:xfrm>
          <a:prstGeom prst="rect">
            <a:avLst/>
          </a:prstGeom>
        </p:spPr>
      </p:pic>
    </p:spTree>
    <p:extLst>
      <p:ext uri="{BB962C8B-B14F-4D97-AF65-F5344CB8AC3E}">
        <p14:creationId xmlns:p14="http://schemas.microsoft.com/office/powerpoint/2010/main" val="41524076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1E0E7-ED4A-02FA-1CBE-DE28A7789C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9F0B161-8C2A-7A15-B9D6-FC1E66B77F16}"/>
              </a:ext>
            </a:extLst>
          </p:cNvPr>
          <p:cNvSpPr>
            <a:spLocks noGrp="1"/>
          </p:cNvSpPr>
          <p:nvPr>
            <p:ph idx="1"/>
          </p:nvPr>
        </p:nvSpPr>
        <p:spPr/>
        <p:txBody>
          <a:bodyPr/>
          <a:lstStyle/>
          <a:p>
            <a:pPr algn="just"/>
            <a:r>
              <a:rPr lang="en-US" dirty="0"/>
              <a:t>Funnel charts show values across multiple stages in a process. </a:t>
            </a:r>
          </a:p>
          <a:p>
            <a:pPr algn="just"/>
            <a:r>
              <a:rPr lang="en-US"/>
              <a:t>For </a:t>
            </a:r>
            <a:r>
              <a:rPr lang="en-US" dirty="0"/>
              <a:t>example, you could use a funnel chart to show the number of sales prospects at each stage in a sales pipeline</a:t>
            </a:r>
            <a:r>
              <a:rPr lang="en-US"/>
              <a:t>. </a:t>
            </a:r>
          </a:p>
          <a:p>
            <a:pPr algn="just"/>
            <a:r>
              <a:rPr lang="en-US"/>
              <a:t>Typically</a:t>
            </a:r>
            <a:r>
              <a:rPr lang="en-US" dirty="0"/>
              <a:t>, the values decrease gradually, allowing the bars to resemble a funnel.</a:t>
            </a:r>
            <a:endParaRPr lang="en-IN" dirty="0"/>
          </a:p>
        </p:txBody>
      </p:sp>
    </p:spTree>
    <p:extLst>
      <p:ext uri="{BB962C8B-B14F-4D97-AF65-F5344CB8AC3E}">
        <p14:creationId xmlns:p14="http://schemas.microsoft.com/office/powerpoint/2010/main" val="10519662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B6C94-994E-5873-7C57-268ABA0BFDF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DD750C5-77A3-A6B5-81F6-5D5B2944192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A774394-9C42-14C8-1CD4-25E9F0CFE5DC}"/>
              </a:ext>
            </a:extLst>
          </p:cNvPr>
          <p:cNvPicPr>
            <a:picLocks noChangeAspect="1"/>
          </p:cNvPicPr>
          <p:nvPr/>
        </p:nvPicPr>
        <p:blipFill>
          <a:blip r:embed="rId2"/>
          <a:stretch>
            <a:fillRect/>
          </a:stretch>
        </p:blipFill>
        <p:spPr>
          <a:xfrm>
            <a:off x="647152" y="2234857"/>
            <a:ext cx="7669264" cy="3127272"/>
          </a:xfrm>
          <a:prstGeom prst="rect">
            <a:avLst/>
          </a:prstGeom>
        </p:spPr>
      </p:pic>
    </p:spTree>
    <p:extLst>
      <p:ext uri="{BB962C8B-B14F-4D97-AF65-F5344CB8AC3E}">
        <p14:creationId xmlns:p14="http://schemas.microsoft.com/office/powerpoint/2010/main" val="21710346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5.3 Adding maps on dashboard</a:t>
            </a:r>
            <a:endParaRPr lang="en-IN" dirty="0"/>
          </a:p>
        </p:txBody>
      </p:sp>
      <p:sp>
        <p:nvSpPr>
          <p:cNvPr id="3" name="Content Placeholder 2"/>
          <p:cNvSpPr>
            <a:spLocks noGrp="1"/>
          </p:cNvSpPr>
          <p:nvPr>
            <p:ph idx="1"/>
          </p:nvPr>
        </p:nvSpPr>
        <p:spPr/>
        <p:txBody>
          <a:bodyPr/>
          <a:lstStyle/>
          <a:p>
            <a:pPr algn="just"/>
            <a:r>
              <a:rPr lang="en-US" dirty="0"/>
              <a:t>You can use a map chart to compare values and show categories across geographical regions. Use it when you have geographical regions in your data, like countries/regions, states, counties or postal codes.</a:t>
            </a:r>
            <a:endParaRPr lang="en-IN" dirty="0"/>
          </a:p>
        </p:txBody>
      </p:sp>
    </p:spTree>
    <p:extLst>
      <p:ext uri="{BB962C8B-B14F-4D97-AF65-F5344CB8AC3E}">
        <p14:creationId xmlns:p14="http://schemas.microsoft.com/office/powerpoint/2010/main" val="40871652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B9E60-A785-68B3-1716-0577171ECD4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CDE2BD2-055C-8375-4865-F5925C5E3E08}"/>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A44EABCF-B248-87E8-5F92-4B47A8DECAF8}"/>
              </a:ext>
            </a:extLst>
          </p:cNvPr>
          <p:cNvPicPr>
            <a:picLocks noChangeAspect="1"/>
          </p:cNvPicPr>
          <p:nvPr/>
        </p:nvPicPr>
        <p:blipFill>
          <a:blip r:embed="rId2"/>
          <a:stretch>
            <a:fillRect/>
          </a:stretch>
        </p:blipFill>
        <p:spPr>
          <a:xfrm>
            <a:off x="457200" y="731837"/>
            <a:ext cx="8135485" cy="6020640"/>
          </a:xfrm>
          <a:prstGeom prst="rect">
            <a:avLst/>
          </a:prstGeom>
        </p:spPr>
      </p:pic>
    </p:spTree>
    <p:extLst>
      <p:ext uri="{BB962C8B-B14F-4D97-AF65-F5344CB8AC3E}">
        <p14:creationId xmlns:p14="http://schemas.microsoft.com/office/powerpoint/2010/main" val="39837855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5.4 Adding slicers and timelines</a:t>
            </a:r>
            <a:endParaRPr lang="en-IN" dirty="0"/>
          </a:p>
        </p:txBody>
      </p:sp>
      <p:sp>
        <p:nvSpPr>
          <p:cNvPr id="3" name="Content Placeholder 2"/>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C577FF6-04D1-1C1C-C07F-1E18BB471FD0}"/>
              </a:ext>
            </a:extLst>
          </p:cNvPr>
          <p:cNvPicPr>
            <a:picLocks noChangeAspect="1"/>
          </p:cNvPicPr>
          <p:nvPr/>
        </p:nvPicPr>
        <p:blipFill>
          <a:blip r:embed="rId2"/>
          <a:stretch>
            <a:fillRect/>
          </a:stretch>
        </p:blipFill>
        <p:spPr>
          <a:xfrm>
            <a:off x="457200" y="1233891"/>
            <a:ext cx="8030696" cy="5591955"/>
          </a:xfrm>
          <a:prstGeom prst="rect">
            <a:avLst/>
          </a:prstGeom>
        </p:spPr>
      </p:pic>
    </p:spTree>
    <p:extLst>
      <p:ext uri="{BB962C8B-B14F-4D97-AF65-F5344CB8AC3E}">
        <p14:creationId xmlns:p14="http://schemas.microsoft.com/office/powerpoint/2010/main" val="1034110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6.</a:t>
            </a:r>
            <a:r>
              <a:rPr lang="en-US" dirty="0"/>
              <a:t> Connecting slicers with multiple pivot tables</a:t>
            </a:r>
            <a:endParaRPr lang="en-IN" dirty="0"/>
          </a:p>
        </p:txBody>
      </p:sp>
      <p:sp>
        <p:nvSpPr>
          <p:cNvPr id="3" name="Content Placeholder 2"/>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313F4B25-71ED-3EB5-82D2-FC6361B2F2E1}"/>
              </a:ext>
            </a:extLst>
          </p:cNvPr>
          <p:cNvPicPr>
            <a:picLocks noChangeAspect="1"/>
          </p:cNvPicPr>
          <p:nvPr/>
        </p:nvPicPr>
        <p:blipFill>
          <a:blip r:embed="rId2"/>
          <a:stretch>
            <a:fillRect/>
          </a:stretch>
        </p:blipFill>
        <p:spPr>
          <a:xfrm>
            <a:off x="323528" y="1198672"/>
            <a:ext cx="3010320" cy="5487166"/>
          </a:xfrm>
          <a:prstGeom prst="rect">
            <a:avLst/>
          </a:prstGeom>
        </p:spPr>
      </p:pic>
      <p:pic>
        <p:nvPicPr>
          <p:cNvPr id="7" name="Picture 6">
            <a:extLst>
              <a:ext uri="{FF2B5EF4-FFF2-40B4-BE49-F238E27FC236}">
                <a16:creationId xmlns:a16="http://schemas.microsoft.com/office/drawing/2014/main" id="{901B546F-4812-667F-4CDC-7D05E358B57D}"/>
              </a:ext>
            </a:extLst>
          </p:cNvPr>
          <p:cNvPicPr>
            <a:picLocks noChangeAspect="1"/>
          </p:cNvPicPr>
          <p:nvPr/>
        </p:nvPicPr>
        <p:blipFill>
          <a:blip r:embed="rId3"/>
          <a:stretch>
            <a:fillRect/>
          </a:stretch>
        </p:blipFill>
        <p:spPr>
          <a:xfrm>
            <a:off x="4093976" y="2636912"/>
            <a:ext cx="4001058" cy="3067478"/>
          </a:xfrm>
          <a:prstGeom prst="rect">
            <a:avLst/>
          </a:prstGeom>
        </p:spPr>
      </p:pic>
    </p:spTree>
    <p:extLst>
      <p:ext uri="{BB962C8B-B14F-4D97-AF65-F5344CB8AC3E}">
        <p14:creationId xmlns:p14="http://schemas.microsoft.com/office/powerpoint/2010/main" val="3583313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7. </a:t>
            </a:r>
            <a:r>
              <a:rPr lang="en-US" dirty="0"/>
              <a:t>Adding hyperlinks to navigate between different sheets</a:t>
            </a:r>
            <a:endParaRPr lang="en-IN" dirty="0"/>
          </a:p>
        </p:txBody>
      </p:sp>
      <p:sp>
        <p:nvSpPr>
          <p:cNvPr id="3" name="Content Placeholder 2"/>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D751D0CE-6823-318C-B7F6-A8DF1D2E30CA}"/>
              </a:ext>
            </a:extLst>
          </p:cNvPr>
          <p:cNvPicPr>
            <a:picLocks noChangeAspect="1"/>
          </p:cNvPicPr>
          <p:nvPr/>
        </p:nvPicPr>
        <p:blipFill>
          <a:blip r:embed="rId2"/>
          <a:stretch>
            <a:fillRect/>
          </a:stretch>
        </p:blipFill>
        <p:spPr>
          <a:xfrm>
            <a:off x="0" y="1844824"/>
            <a:ext cx="9144000" cy="2607012"/>
          </a:xfrm>
          <a:prstGeom prst="rect">
            <a:avLst/>
          </a:prstGeom>
        </p:spPr>
      </p:pic>
    </p:spTree>
    <p:extLst>
      <p:ext uri="{BB962C8B-B14F-4D97-AF65-F5344CB8AC3E}">
        <p14:creationId xmlns:p14="http://schemas.microsoft.com/office/powerpoint/2010/main" val="24470792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algn="just" fontAlgn="base"/>
            <a:r>
              <a:rPr lang="en-US" dirty="0"/>
              <a:t>A </a:t>
            </a:r>
            <a:r>
              <a:rPr lang="en-US" b="1" dirty="0"/>
              <a:t>histogram</a:t>
            </a:r>
            <a:r>
              <a:rPr lang="en-US" dirty="0"/>
              <a:t> is a type of bar chart. One variable is quantitative, which can help visualize the data distribution.</a:t>
            </a:r>
          </a:p>
          <a:p>
            <a:pPr lvl="1" fontAlgn="base"/>
            <a:r>
              <a:rPr lang="en-US" b="1" dirty="0"/>
              <a:t>Best for</a:t>
            </a:r>
            <a:r>
              <a:rPr lang="en-US" dirty="0"/>
              <a:t>: Showing the distribution of a data set</a:t>
            </a:r>
          </a:p>
          <a:p>
            <a:pPr fontAlgn="base"/>
            <a:r>
              <a:rPr lang="en-US" dirty="0"/>
              <a:t>An </a:t>
            </a:r>
            <a:r>
              <a:rPr lang="en-US" b="1" dirty="0"/>
              <a:t>area chart </a:t>
            </a:r>
            <a:r>
              <a:rPr lang="en-US" dirty="0"/>
              <a:t>is a specialized form of a line graph. It has a shaded region between the line and the baseline.</a:t>
            </a:r>
          </a:p>
          <a:p>
            <a:pPr lvl="1" fontAlgn="base"/>
            <a:r>
              <a:rPr lang="en-US" b="1" dirty="0"/>
              <a:t>Best for</a:t>
            </a:r>
            <a:r>
              <a:rPr lang="en-US" dirty="0"/>
              <a:t>: Showing changes over time</a:t>
            </a:r>
          </a:p>
          <a:p>
            <a:pPr fontAlgn="base"/>
            <a:r>
              <a:rPr lang="en-US" dirty="0"/>
              <a:t>A </a:t>
            </a:r>
            <a:r>
              <a:rPr lang="en-US" b="1" dirty="0"/>
              <a:t>bubble chart </a:t>
            </a:r>
            <a:r>
              <a:rPr lang="en-US" dirty="0"/>
              <a:t>is a modification of a scatter plot. It can add variables using color, shape, or size for each point as indicators.</a:t>
            </a:r>
          </a:p>
          <a:p>
            <a:pPr lvl="1" fontAlgn="base"/>
            <a:r>
              <a:rPr lang="en-US" b="1" dirty="0"/>
              <a:t>Best for</a:t>
            </a:r>
            <a:r>
              <a:rPr lang="en-US" dirty="0"/>
              <a:t>: Discovering a relationship between three variables</a:t>
            </a:r>
          </a:p>
          <a:p>
            <a:pPr fontAlgn="base"/>
            <a:endParaRPr lang="en-US" dirty="0"/>
          </a:p>
          <a:p>
            <a:pPr fontAlgn="base"/>
            <a:endParaRPr lang="en-US" dirty="0"/>
          </a:p>
          <a:p>
            <a:endParaRPr lang="en-IN" dirty="0"/>
          </a:p>
        </p:txBody>
      </p:sp>
    </p:spTree>
    <p:extLst>
      <p:ext uri="{BB962C8B-B14F-4D97-AF65-F5344CB8AC3E}">
        <p14:creationId xmlns:p14="http://schemas.microsoft.com/office/powerpoint/2010/main" val="576805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pPr algn="just" fontAlgn="base"/>
            <a:r>
              <a:rPr lang="en-US" dirty="0"/>
              <a:t>A </a:t>
            </a:r>
            <a:r>
              <a:rPr lang="en-US" b="1" dirty="0" err="1"/>
              <a:t>heatmap</a:t>
            </a:r>
            <a:r>
              <a:rPr lang="en-US" dirty="0"/>
              <a:t> is another data visualization that reveals relationships between groups. In this case, color demonstrates values—typically when one or more variables are not numerical.</a:t>
            </a:r>
          </a:p>
          <a:p>
            <a:pPr lvl="1" algn="just" fontAlgn="base"/>
            <a:r>
              <a:rPr lang="en-US" b="1" dirty="0"/>
              <a:t>Best for</a:t>
            </a:r>
            <a:r>
              <a:rPr lang="en-US" dirty="0"/>
              <a:t>: Comparing data density and user interaction analysis</a:t>
            </a:r>
          </a:p>
          <a:p>
            <a:pPr algn="just" fontAlgn="base"/>
            <a:r>
              <a:rPr lang="en-US" b="1" dirty="0"/>
              <a:t>Pie charts</a:t>
            </a:r>
            <a:r>
              <a:rPr lang="en-US" dirty="0"/>
              <a:t> depict values as areas sliced from a circle. Categorical data is a good option for pie charts. Keep the number of categories small and ensure the data is additive for the best results.</a:t>
            </a:r>
          </a:p>
          <a:p>
            <a:pPr lvl="1" algn="just" fontAlgn="base"/>
            <a:r>
              <a:rPr lang="en-US" b="1" dirty="0"/>
              <a:t>Best for</a:t>
            </a:r>
            <a:r>
              <a:rPr lang="en-US" dirty="0"/>
              <a:t>: Part-to-whole comparisons and showing relative sizes</a:t>
            </a:r>
          </a:p>
          <a:p>
            <a:pPr algn="just"/>
            <a:br>
              <a:rPr lang="en-US" dirty="0"/>
            </a:br>
            <a:endParaRPr lang="en-IN" dirty="0"/>
          </a:p>
        </p:txBody>
      </p:sp>
    </p:spTree>
    <p:extLst>
      <p:ext uri="{BB962C8B-B14F-4D97-AF65-F5344CB8AC3E}">
        <p14:creationId xmlns:p14="http://schemas.microsoft.com/office/powerpoint/2010/main" val="2657902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Charts</a:t>
            </a:r>
          </a:p>
        </p:txBody>
      </p:sp>
      <p:sp>
        <p:nvSpPr>
          <p:cNvPr id="3" name="Content Placeholder 2"/>
          <p:cNvSpPr>
            <a:spLocks noGrp="1"/>
          </p:cNvSpPr>
          <p:nvPr>
            <p:ph idx="1"/>
          </p:nvPr>
        </p:nvSpPr>
        <p:spPr/>
        <p:txBody>
          <a:bodyPr numCol="2">
            <a:normAutofit fontScale="77500" lnSpcReduction="20000"/>
          </a:bodyPr>
          <a:lstStyle/>
          <a:p>
            <a:pPr marL="0" indent="0" fontAlgn="base">
              <a:buNone/>
            </a:pPr>
            <a:r>
              <a:rPr lang="en-US" dirty="0"/>
              <a:t>1. Showing change over time</a:t>
            </a:r>
          </a:p>
          <a:p>
            <a:pPr fontAlgn="base"/>
            <a:r>
              <a:rPr lang="en-US" dirty="0"/>
              <a:t>Bar chart</a:t>
            </a:r>
          </a:p>
          <a:p>
            <a:pPr fontAlgn="base"/>
            <a:r>
              <a:rPr lang="en-US" dirty="0"/>
              <a:t>Line chart</a:t>
            </a:r>
          </a:p>
          <a:p>
            <a:pPr fontAlgn="base"/>
            <a:r>
              <a:rPr lang="en-US" dirty="0"/>
              <a:t>Box plot</a:t>
            </a:r>
          </a:p>
          <a:p>
            <a:pPr marL="0" indent="0" fontAlgn="base">
              <a:buNone/>
            </a:pPr>
            <a:r>
              <a:rPr lang="en-US" dirty="0"/>
              <a:t>2. Showing part-to-whole composition</a:t>
            </a:r>
          </a:p>
          <a:p>
            <a:pPr fontAlgn="base"/>
            <a:r>
              <a:rPr lang="en-US" dirty="0"/>
              <a:t>Pie chart</a:t>
            </a:r>
          </a:p>
          <a:p>
            <a:pPr fontAlgn="base"/>
            <a:r>
              <a:rPr lang="en-US" dirty="0"/>
              <a:t>Stacked bar chart</a:t>
            </a:r>
          </a:p>
          <a:p>
            <a:pPr fontAlgn="base"/>
            <a:r>
              <a:rPr lang="en-US" dirty="0"/>
              <a:t>Stacked area chart</a:t>
            </a:r>
          </a:p>
          <a:p>
            <a:pPr marL="0" indent="0" fontAlgn="base">
              <a:buNone/>
            </a:pPr>
            <a:r>
              <a:rPr lang="en-US" dirty="0"/>
              <a:t>3. Showing data distribution</a:t>
            </a:r>
          </a:p>
          <a:p>
            <a:pPr fontAlgn="base"/>
            <a:r>
              <a:rPr lang="en-US" dirty="0"/>
              <a:t>Bar chart</a:t>
            </a:r>
          </a:p>
          <a:p>
            <a:pPr fontAlgn="base"/>
            <a:r>
              <a:rPr lang="en-US" dirty="0"/>
              <a:t>Histogram</a:t>
            </a:r>
          </a:p>
          <a:p>
            <a:pPr fontAlgn="base"/>
            <a:r>
              <a:rPr lang="en-US" dirty="0"/>
              <a:t>Density curve</a:t>
            </a:r>
          </a:p>
          <a:p>
            <a:pPr fontAlgn="base"/>
            <a:r>
              <a:rPr lang="en-US" dirty="0"/>
              <a:t>Violin plot</a:t>
            </a:r>
          </a:p>
          <a:p>
            <a:pPr fontAlgn="base"/>
            <a:r>
              <a:rPr lang="en-US" dirty="0"/>
              <a:t>Box plot</a:t>
            </a:r>
          </a:p>
          <a:p>
            <a:pPr marL="0" indent="0" fontAlgn="base">
              <a:buNone/>
            </a:pPr>
            <a:r>
              <a:rPr lang="en-US" dirty="0"/>
              <a:t>4. Comparing values between groups</a:t>
            </a:r>
          </a:p>
          <a:p>
            <a:pPr fontAlgn="base"/>
            <a:r>
              <a:rPr lang="en-US" dirty="0"/>
              <a:t>Bar chart</a:t>
            </a:r>
          </a:p>
          <a:p>
            <a:pPr fontAlgn="base"/>
            <a:r>
              <a:rPr lang="en-US" dirty="0"/>
              <a:t>Dot plot</a:t>
            </a:r>
          </a:p>
          <a:p>
            <a:pPr fontAlgn="base"/>
            <a:r>
              <a:rPr lang="en-US" dirty="0"/>
              <a:t>Line chart</a:t>
            </a:r>
          </a:p>
          <a:p>
            <a:pPr fontAlgn="base"/>
            <a:r>
              <a:rPr lang="en-US" dirty="0"/>
              <a:t>Grouped bar chart</a:t>
            </a:r>
          </a:p>
          <a:p>
            <a:pPr fontAlgn="base"/>
            <a:r>
              <a:rPr lang="en-US" dirty="0"/>
              <a:t>Violin plot</a:t>
            </a:r>
          </a:p>
          <a:p>
            <a:pPr fontAlgn="base"/>
            <a:r>
              <a:rPr lang="en-US" dirty="0"/>
              <a:t>Box plot</a:t>
            </a:r>
          </a:p>
          <a:p>
            <a:pPr fontAlgn="base"/>
            <a:r>
              <a:rPr lang="en-US" dirty="0"/>
              <a:t>Funnel chart</a:t>
            </a:r>
          </a:p>
        </p:txBody>
      </p:sp>
    </p:spTree>
    <p:extLst>
      <p:ext uri="{BB962C8B-B14F-4D97-AF65-F5344CB8AC3E}">
        <p14:creationId xmlns:p14="http://schemas.microsoft.com/office/powerpoint/2010/main" val="25727730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numCol="2">
            <a:normAutofit/>
          </a:bodyPr>
          <a:lstStyle/>
          <a:p>
            <a:pPr marL="0" indent="0" fontAlgn="base">
              <a:buNone/>
            </a:pPr>
            <a:r>
              <a:rPr lang="en-IN" sz="2800" dirty="0"/>
              <a:t>5. Observing relationships between variables</a:t>
            </a:r>
          </a:p>
          <a:p>
            <a:pPr marL="0" indent="0" fontAlgn="base">
              <a:buNone/>
            </a:pPr>
            <a:endParaRPr lang="en-IN" sz="2800" dirty="0"/>
          </a:p>
          <a:p>
            <a:pPr fontAlgn="base"/>
            <a:r>
              <a:rPr lang="en-IN" sz="2800" dirty="0"/>
              <a:t>Scatter plot</a:t>
            </a:r>
          </a:p>
          <a:p>
            <a:pPr fontAlgn="base"/>
            <a:r>
              <a:rPr lang="en-IN" sz="2800" dirty="0"/>
              <a:t>Bubble chart</a:t>
            </a:r>
          </a:p>
          <a:p>
            <a:pPr fontAlgn="base"/>
            <a:r>
              <a:rPr lang="en-IN" sz="2800" dirty="0"/>
              <a:t>Dual-axis plot</a:t>
            </a:r>
          </a:p>
          <a:p>
            <a:pPr fontAlgn="base"/>
            <a:r>
              <a:rPr lang="en-IN" sz="2800" dirty="0" err="1"/>
              <a:t>Heatmap</a:t>
            </a:r>
            <a:endParaRPr lang="en-IN" sz="2800" dirty="0"/>
          </a:p>
          <a:p>
            <a:pPr fontAlgn="base"/>
            <a:endParaRPr lang="en-IN" sz="2800" dirty="0"/>
          </a:p>
          <a:p>
            <a:pPr marL="0" indent="0" fontAlgn="base">
              <a:buNone/>
            </a:pPr>
            <a:r>
              <a:rPr lang="en-IN" sz="2800" dirty="0"/>
              <a:t>6. Evaluating geographical data</a:t>
            </a:r>
          </a:p>
          <a:p>
            <a:pPr marL="0" indent="0" fontAlgn="base">
              <a:buNone/>
            </a:pPr>
            <a:endParaRPr lang="en-IN" sz="2800" dirty="0"/>
          </a:p>
          <a:p>
            <a:pPr fontAlgn="base"/>
            <a:r>
              <a:rPr lang="en-IN" sz="2800" dirty="0" err="1"/>
              <a:t>Choropleth</a:t>
            </a:r>
            <a:endParaRPr lang="en-IN" sz="2800" dirty="0"/>
          </a:p>
          <a:p>
            <a:pPr fontAlgn="base"/>
            <a:r>
              <a:rPr lang="en-IN" sz="2800" dirty="0"/>
              <a:t>Cartograms</a:t>
            </a:r>
          </a:p>
          <a:p>
            <a:endParaRPr lang="en-IN" sz="2800" dirty="0"/>
          </a:p>
        </p:txBody>
      </p:sp>
    </p:spTree>
    <p:extLst>
      <p:ext uri="{BB962C8B-B14F-4D97-AF65-F5344CB8AC3E}">
        <p14:creationId xmlns:p14="http://schemas.microsoft.com/office/powerpoint/2010/main" val="2011583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3. </a:t>
            </a:r>
            <a:r>
              <a:rPr lang="en-US" dirty="0"/>
              <a:t>Macros for interactive dashboard</a:t>
            </a:r>
            <a:endParaRPr lang="en-IN" dirty="0"/>
          </a:p>
        </p:txBody>
      </p:sp>
      <p:sp>
        <p:nvSpPr>
          <p:cNvPr id="3" name="Content Placeholder 2"/>
          <p:cNvSpPr>
            <a:spLocks noGrp="1"/>
          </p:cNvSpPr>
          <p:nvPr>
            <p:ph idx="1"/>
          </p:nvPr>
        </p:nvSpPr>
        <p:spPr/>
        <p:txBody>
          <a:bodyPr>
            <a:normAutofit fontScale="92500" lnSpcReduction="10000"/>
          </a:bodyPr>
          <a:lstStyle/>
          <a:p>
            <a:r>
              <a:rPr lang="en-US" dirty="0"/>
              <a:t>A </a:t>
            </a:r>
            <a:r>
              <a:rPr lang="en-US" b="1" dirty="0"/>
              <a:t>dashboard </a:t>
            </a:r>
            <a:r>
              <a:rPr lang="en-US" dirty="0"/>
              <a:t>is a </a:t>
            </a:r>
            <a:r>
              <a:rPr lang="en-US" dirty="0">
                <a:hlinkClick r:id="rId2"/>
              </a:rPr>
              <a:t>visual representation of KPIs</a:t>
            </a:r>
            <a:r>
              <a:rPr lang="en-US" dirty="0"/>
              <a:t>, key </a:t>
            </a:r>
            <a:r>
              <a:rPr lang="en-US" dirty="0">
                <a:hlinkClick r:id="rId3"/>
              </a:rPr>
              <a:t>business metrics</a:t>
            </a:r>
            <a:r>
              <a:rPr lang="en-US" dirty="0"/>
              <a:t>, and other complex data in a way that’s easy to understand.</a:t>
            </a:r>
          </a:p>
          <a:p>
            <a:pPr lvl="1"/>
            <a:r>
              <a:rPr lang="en-US" dirty="0"/>
              <a:t>Gives you a detailed overview of your business’ Key Performance Indicators at a glance</a:t>
            </a:r>
          </a:p>
          <a:p>
            <a:pPr lvl="1"/>
            <a:r>
              <a:rPr lang="en-US" dirty="0"/>
              <a:t>Adds a sense of accountability as different people and departments can see the areas of improvement</a:t>
            </a:r>
          </a:p>
          <a:p>
            <a:pPr lvl="1"/>
            <a:r>
              <a:rPr lang="en-US" dirty="0"/>
              <a:t>Provides powerful analytical capabilities and complex calculations</a:t>
            </a:r>
          </a:p>
          <a:p>
            <a:pPr lvl="1"/>
            <a:r>
              <a:rPr lang="en-US" dirty="0"/>
              <a:t>Helps you make better decisions for your business </a:t>
            </a:r>
          </a:p>
        </p:txBody>
      </p:sp>
    </p:spTree>
    <p:extLst>
      <p:ext uri="{BB962C8B-B14F-4D97-AF65-F5344CB8AC3E}">
        <p14:creationId xmlns:p14="http://schemas.microsoft.com/office/powerpoint/2010/main" val="3062001534"/>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4480</TotalTime>
  <Words>1885</Words>
  <Application>Microsoft Office PowerPoint</Application>
  <PresentationFormat>On-screen Show (4:3)</PresentationFormat>
  <Paragraphs>183</Paragraphs>
  <Slides>47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Calibri</vt:lpstr>
      <vt:lpstr>FabricMDL2Icons-1</vt:lpstr>
      <vt:lpstr>Office Theme</vt:lpstr>
      <vt:lpstr>Unit VI Creating an interactive dashboard</vt:lpstr>
      <vt:lpstr>Index</vt:lpstr>
      <vt:lpstr>1. Key Principles</vt:lpstr>
      <vt:lpstr>2. Mastering charting techniques</vt:lpstr>
      <vt:lpstr>PowerPoint Presentation</vt:lpstr>
      <vt:lpstr>PowerPoint Presentation</vt:lpstr>
      <vt:lpstr>Charts</vt:lpstr>
      <vt:lpstr>PowerPoint Presentation</vt:lpstr>
      <vt:lpstr>3. Macros for interactive dashboard</vt:lpstr>
      <vt:lpstr>interactive Excel dashboard</vt:lpstr>
      <vt:lpstr>Macros for interactive dashboard</vt:lpstr>
      <vt:lpstr>An interactive Excel dashboard</vt:lpstr>
      <vt:lpstr>Step i: Start with a Clean Dataset</vt:lpstr>
      <vt:lpstr>PowerPoint Presentation</vt:lpstr>
      <vt:lpstr>PowerPoint Presentation</vt:lpstr>
      <vt:lpstr>PowerPoint Presentation</vt:lpstr>
      <vt:lpstr>Step ii: Format as a Table</vt:lpstr>
      <vt:lpstr>Step iii-iv: Create the first Pivot Table and Pivot Chart</vt:lpstr>
      <vt:lpstr>PowerPoint Presentation</vt:lpstr>
      <vt:lpstr>PowerPoint Presentation</vt:lpstr>
      <vt:lpstr>Step v- vi: Adding Slicers and Timelines</vt:lpstr>
      <vt:lpstr>PowerPoint Presentation</vt:lpstr>
      <vt:lpstr>PowerPoint Presentation</vt:lpstr>
      <vt:lpstr>PowerPoint Presentation</vt:lpstr>
      <vt:lpstr>PowerPoint Presentation</vt:lpstr>
      <vt:lpstr>PowerPoint Presentation</vt:lpstr>
      <vt:lpstr>Timeline</vt:lpstr>
      <vt:lpstr>4.1 Sparklines</vt:lpstr>
      <vt:lpstr>PowerPoint Presentation</vt:lpstr>
      <vt:lpstr>4.2 Shapes in excel</vt:lpstr>
      <vt:lpstr>5. Specialized charts</vt:lpstr>
      <vt:lpstr>5 Waterfall chart</vt:lpstr>
      <vt:lpstr>PowerPoint Presentation</vt:lpstr>
      <vt:lpstr>5.1 Waterfall chart (2010 VERSION)</vt:lpstr>
      <vt:lpstr>5.1.1 Rearrange the data table</vt:lpstr>
      <vt:lpstr>5.1.1 Rearrange the data table [o]</vt:lpstr>
      <vt:lpstr>PowerPoint Presentation</vt:lpstr>
      <vt:lpstr>PowerPoint Presentation</vt:lpstr>
      <vt:lpstr>PowerPoint Presentation</vt:lpstr>
      <vt:lpstr>5.2 Funnel chart</vt:lpstr>
      <vt:lpstr>PowerPoint Presentation</vt:lpstr>
      <vt:lpstr>PowerPoint Presentation</vt:lpstr>
      <vt:lpstr>5.3 Adding maps on dashboard</vt:lpstr>
      <vt:lpstr>PowerPoint Presentation</vt:lpstr>
      <vt:lpstr>5.4 Adding slicers and timelines</vt:lpstr>
      <vt:lpstr>6. Connecting slicers with multiple pivot tables</vt:lpstr>
      <vt:lpstr>7. Adding hyperlinks to navigate between different sheets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VI Creating an interactive dashboard</dc:title>
  <dc:creator>Aman</dc:creator>
  <cp:lastModifiedBy>Aman</cp:lastModifiedBy>
  <cp:revision>56</cp:revision>
  <dcterms:created xsi:type="dcterms:W3CDTF">2024-03-01T15:45:57Z</dcterms:created>
  <dcterms:modified xsi:type="dcterms:W3CDTF">2024-04-15T06:01:00Z</dcterms:modified>
</cp:coreProperties>
</file>