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5"/>
  </p:notesMasterIdLst>
  <p:sldIdLst>
    <p:sldId id="335" r:id="rId2"/>
    <p:sldId id="256" r:id="rId3"/>
    <p:sldId id="257" r:id="rId4"/>
    <p:sldId id="258" r:id="rId5"/>
    <p:sldId id="268" r:id="rId6"/>
    <p:sldId id="269" r:id="rId7"/>
    <p:sldId id="259" r:id="rId8"/>
    <p:sldId id="271" r:id="rId9"/>
    <p:sldId id="272" r:id="rId10"/>
    <p:sldId id="270" r:id="rId11"/>
    <p:sldId id="260" r:id="rId12"/>
    <p:sldId id="273" r:id="rId13"/>
    <p:sldId id="274" r:id="rId14"/>
    <p:sldId id="275" r:id="rId15"/>
    <p:sldId id="276" r:id="rId16"/>
    <p:sldId id="314" r:id="rId17"/>
    <p:sldId id="315" r:id="rId18"/>
    <p:sldId id="316" r:id="rId19"/>
    <p:sldId id="261" r:id="rId20"/>
    <p:sldId id="277" r:id="rId21"/>
    <p:sldId id="278" r:id="rId22"/>
    <p:sldId id="281" r:id="rId23"/>
    <p:sldId id="279" r:id="rId24"/>
    <p:sldId id="280" r:id="rId25"/>
    <p:sldId id="262" r:id="rId26"/>
    <p:sldId id="263" r:id="rId27"/>
    <p:sldId id="264" r:id="rId28"/>
    <p:sldId id="283" r:id="rId29"/>
    <p:sldId id="287" r:id="rId30"/>
    <p:sldId id="288" r:id="rId31"/>
    <p:sldId id="289" r:id="rId32"/>
    <p:sldId id="284" r:id="rId33"/>
    <p:sldId id="285" r:id="rId34"/>
    <p:sldId id="286" r:id="rId35"/>
    <p:sldId id="292" r:id="rId36"/>
    <p:sldId id="296" r:id="rId37"/>
    <p:sldId id="293" r:id="rId38"/>
    <p:sldId id="336" r:id="rId39"/>
    <p:sldId id="294" r:id="rId40"/>
    <p:sldId id="297" r:id="rId41"/>
    <p:sldId id="295" r:id="rId42"/>
    <p:sldId id="298" r:id="rId43"/>
    <p:sldId id="344" r:id="rId44"/>
    <p:sldId id="299" r:id="rId45"/>
    <p:sldId id="300" r:id="rId46"/>
    <p:sldId id="301" r:id="rId47"/>
    <p:sldId id="302" r:id="rId48"/>
    <p:sldId id="337" r:id="rId49"/>
    <p:sldId id="303" r:id="rId50"/>
    <p:sldId id="332" r:id="rId51"/>
    <p:sldId id="306" r:id="rId52"/>
    <p:sldId id="304" r:id="rId53"/>
    <p:sldId id="340" r:id="rId54"/>
    <p:sldId id="342" r:id="rId55"/>
    <p:sldId id="341" r:id="rId56"/>
    <p:sldId id="343" r:id="rId57"/>
    <p:sldId id="333" r:id="rId58"/>
    <p:sldId id="305" r:id="rId59"/>
    <p:sldId id="307" r:id="rId60"/>
    <p:sldId id="308" r:id="rId61"/>
    <p:sldId id="334" r:id="rId62"/>
    <p:sldId id="309" r:id="rId63"/>
    <p:sldId id="310" r:id="rId64"/>
    <p:sldId id="312" r:id="rId65"/>
    <p:sldId id="311" r:id="rId66"/>
    <p:sldId id="313" r:id="rId67"/>
    <p:sldId id="282" r:id="rId68"/>
    <p:sldId id="265" r:id="rId69"/>
    <p:sldId id="317" r:id="rId70"/>
    <p:sldId id="319" r:id="rId71"/>
    <p:sldId id="327" r:id="rId72"/>
    <p:sldId id="328" r:id="rId73"/>
    <p:sldId id="329" r:id="rId74"/>
    <p:sldId id="321" r:id="rId75"/>
    <p:sldId id="322" r:id="rId76"/>
    <p:sldId id="323" r:id="rId77"/>
    <p:sldId id="324" r:id="rId78"/>
    <p:sldId id="325" r:id="rId79"/>
    <p:sldId id="326" r:id="rId80"/>
    <p:sldId id="330" r:id="rId81"/>
    <p:sldId id="331" r:id="rId82"/>
    <p:sldId id="266" r:id="rId83"/>
    <p:sldId id="267" r:id="rId8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47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4A8D0-A672-4D11-9F3F-17E6CE59B6E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71FC1-DC56-4905-B8E4-071D20D8FC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00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71FC1-DC56-4905-B8E4-071D20D8FC5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167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5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1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09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6050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13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51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4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00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4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0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1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9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6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0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72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06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yexponent.com/courses/statistics-experimentation-questions/linear-regression-concept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mapu.com/posts/classical_ml/linear_regression_example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vedantu.com/formula/linear-regression-formula" TargetMode="Externa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vedantu.com/formula/linear-regression-formul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imoore/intro-to-exploratory-data-analysis-eda-in-p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generated/seaborn.histplot.html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generated/seaborn.histplot.html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maths/box-plot/#boxplot-distribution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720E-1B50-3E0D-A1C0-0BD8B81449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C000"/>
                </a:solidFill>
              </a:rPr>
              <a:t>INT234</a:t>
            </a:r>
            <a:br>
              <a:rPr lang="en-IN" dirty="0">
                <a:solidFill>
                  <a:srgbClr val="FFC000"/>
                </a:solidFill>
              </a:rPr>
            </a:br>
            <a:br>
              <a:rPr lang="en-IN" dirty="0"/>
            </a:br>
            <a:r>
              <a:rPr lang="en-IN" dirty="0"/>
              <a:t>UNIT 1</a:t>
            </a:r>
            <a:br>
              <a:rPr lang="en-IN" dirty="0"/>
            </a:br>
            <a:r>
              <a:rPr lang="en-IN" dirty="0"/>
              <a:t>Introduction and 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C94B7-51C2-D12A-87E1-C6EBCFD9EB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Amanpal Singh </a:t>
            </a:r>
          </a:p>
        </p:txBody>
      </p:sp>
    </p:spTree>
    <p:extLst>
      <p:ext uri="{BB962C8B-B14F-4D97-AF65-F5344CB8AC3E}">
        <p14:creationId xmlns:p14="http://schemas.microsoft.com/office/powerpoint/2010/main" val="1664363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68D9-8315-83B1-02FF-A60F3E5A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2.1.3 AI/ML/DL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CDAAB3-E890-2DDB-6788-5FEA78659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8391"/>
            <a:ext cx="9144000" cy="410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3F7FCC-94E5-E20A-E1DA-96A2A89A142E}"/>
              </a:ext>
            </a:extLst>
          </p:cNvPr>
          <p:cNvSpPr txBox="1"/>
          <p:nvPr/>
        </p:nvSpPr>
        <p:spPr>
          <a:xfrm>
            <a:off x="994041" y="630167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 err="1"/>
              <a:t>simplilearn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191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2.2.1 </a:t>
            </a:r>
            <a:r>
              <a:rPr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>
                <a:solidFill>
                  <a:srgbClr val="FFC000"/>
                </a:solidFill>
              </a:rPr>
              <a:t>Definition</a:t>
            </a:r>
            <a:r>
              <a:rPr dirty="0"/>
              <a:t>: </a:t>
            </a:r>
            <a:r>
              <a:rPr lang="en-IN" dirty="0"/>
              <a:t>It </a:t>
            </a:r>
            <a:r>
              <a:rPr lang="en-US" dirty="0">
                <a:effectLst/>
              </a:rPr>
              <a:t>is a type of machine learning where a model is trained on a labeled dataset. </a:t>
            </a:r>
          </a:p>
          <a:p>
            <a:pPr>
              <a:defRPr sz="2000"/>
            </a:pPr>
            <a:r>
              <a:rPr lang="en-US" dirty="0">
                <a:effectLst/>
              </a:rPr>
              <a:t>This means that for each input in the training data, there is a corresponding correct output or "</a:t>
            </a:r>
            <a:r>
              <a:rPr lang="en-US" dirty="0" err="1">
                <a:effectLst/>
              </a:rPr>
              <a:t>label."</a:t>
            </a:r>
            <a:r>
              <a:rPr dirty="0" err="1"/>
              <a:t>Goal</a:t>
            </a:r>
            <a:r>
              <a:rPr dirty="0"/>
              <a:t>: Map inputs to outputs.</a:t>
            </a:r>
          </a:p>
          <a:p>
            <a:pPr>
              <a:defRPr sz="2000"/>
            </a:pPr>
            <a:r>
              <a:rPr dirty="0">
                <a:solidFill>
                  <a:srgbClr val="FFC000"/>
                </a:solidFill>
              </a:rPr>
              <a:t>Examples</a:t>
            </a:r>
            <a:r>
              <a:rPr dirty="0"/>
              <a:t>: Regression (sales prediction), Classification (spam detection).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1932-5E7C-0B7D-47DE-90A21036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2.2.2 Unsupervised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117A2-058F-2D74-7395-0A0D2CF78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ffectLst/>
              </a:rPr>
              <a:t>Unsupervised learning is a type of machine learning that focuses on discovering hidden patterns and structures within unlabeled datasets.</a:t>
            </a:r>
          </a:p>
          <a:p>
            <a:pPr algn="just"/>
            <a:r>
              <a:rPr lang="en-US" dirty="0">
                <a:effectLst/>
              </a:rPr>
              <a:t>algorithms are given only input data and must identify relationships, groupings, or features without any prior guidance or feedback on what the correct output should be.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917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B2606-6593-4BD5-931C-E1F9D106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2.2.3 Supervised vs </a:t>
            </a:r>
            <a:r>
              <a:rPr lang="en-IN" sz="3600" dirty="0" err="1"/>
              <a:t>unSupervised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52DEC5-5A68-E0AC-B92C-58D6FC3D5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88301"/>
              </p:ext>
            </p:extLst>
          </p:nvPr>
        </p:nvGraphicFramePr>
        <p:xfrm>
          <a:off x="685346" y="2095500"/>
          <a:ext cx="7839222" cy="430705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613074">
                  <a:extLst>
                    <a:ext uri="{9D8B030D-6E8A-4147-A177-3AD203B41FA5}">
                      <a16:colId xmlns:a16="http://schemas.microsoft.com/office/drawing/2014/main" val="3475035964"/>
                    </a:ext>
                  </a:extLst>
                </a:gridCol>
                <a:gridCol w="2613074">
                  <a:extLst>
                    <a:ext uri="{9D8B030D-6E8A-4147-A177-3AD203B41FA5}">
                      <a16:colId xmlns:a16="http://schemas.microsoft.com/office/drawing/2014/main" val="2797819307"/>
                    </a:ext>
                  </a:extLst>
                </a:gridCol>
                <a:gridCol w="2613074">
                  <a:extLst>
                    <a:ext uri="{9D8B030D-6E8A-4147-A177-3AD203B41FA5}">
                      <a16:colId xmlns:a16="http://schemas.microsoft.com/office/drawing/2014/main" val="1281863485"/>
                    </a:ext>
                  </a:extLst>
                </a:gridCol>
              </a:tblGrid>
              <a:tr h="228937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Feature</a:t>
                      </a:r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Supervised Learning</a:t>
                      </a:r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Unsupervised Learning</a:t>
                      </a:r>
                    </a:p>
                  </a:txBody>
                  <a:tcPr marL="32705" marR="32705" marT="16353" marB="16353" anchor="ctr"/>
                </a:tc>
                <a:extLst>
                  <a:ext uri="{0D108BD9-81ED-4DB2-BD59-A6C34878D82A}">
                    <a16:rowId xmlns:a16="http://schemas.microsoft.com/office/drawing/2014/main" val="444537384"/>
                  </a:ext>
                </a:extLst>
              </a:tr>
              <a:tr h="228937">
                <a:tc>
                  <a:txBody>
                    <a:bodyPr/>
                    <a:lstStyle/>
                    <a:p>
                      <a:r>
                        <a:rPr lang="en-IN" sz="1200" b="1"/>
                        <a:t>Definition</a:t>
                      </a:r>
                      <a:endParaRPr lang="en-IN" sz="1200"/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model learns using labeled data.</a:t>
                      </a:r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model learns from unlabeled data.</a:t>
                      </a:r>
                    </a:p>
                  </a:txBody>
                  <a:tcPr marL="32705" marR="32705" marT="16353" marB="16353" anchor="ctr"/>
                </a:tc>
                <a:extLst>
                  <a:ext uri="{0D108BD9-81ED-4DB2-BD59-A6C34878D82A}">
                    <a16:rowId xmlns:a16="http://schemas.microsoft.com/office/drawing/2014/main" val="2262525558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r>
                        <a:rPr lang="en-IN" sz="1200" b="1"/>
                        <a:t>Training Data</a:t>
                      </a:r>
                      <a:endParaRPr lang="en-IN" sz="1200"/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Contains input-output pairs (e.g., (X, Y))</a:t>
                      </a:r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Contains only input data (X), no output labels.</a:t>
                      </a:r>
                    </a:p>
                  </a:txBody>
                  <a:tcPr marL="32705" marR="32705" marT="16353" marB="16353" anchor="ctr"/>
                </a:tc>
                <a:extLst>
                  <a:ext uri="{0D108BD9-81ED-4DB2-BD59-A6C34878D82A}">
                    <a16:rowId xmlns:a16="http://schemas.microsoft.com/office/drawing/2014/main" val="3295947299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r>
                        <a:rPr lang="en-IN" sz="1200" b="1"/>
                        <a:t>Objective</a:t>
                      </a:r>
                      <a:endParaRPr lang="en-IN" sz="1200"/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Predict outcomes or classify data accurately.</a:t>
                      </a:r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Discover hidden patterns, groupings, or structures.</a:t>
                      </a:r>
                    </a:p>
                  </a:txBody>
                  <a:tcPr marL="32705" marR="32705" marT="16353" marB="16353" anchor="ctr"/>
                </a:tc>
                <a:extLst>
                  <a:ext uri="{0D108BD9-81ED-4DB2-BD59-A6C34878D82A}">
                    <a16:rowId xmlns:a16="http://schemas.microsoft.com/office/drawing/2014/main" val="3815117577"/>
                  </a:ext>
                </a:extLst>
              </a:tr>
              <a:tr h="425169">
                <a:tc>
                  <a:txBody>
                    <a:bodyPr/>
                    <a:lstStyle/>
                    <a:p>
                      <a:r>
                        <a:rPr lang="en-IN" sz="1200" b="1"/>
                        <a:t>Output</a:t>
                      </a:r>
                      <a:endParaRPr lang="en-IN" sz="1200"/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Predicts labels or values (classification/regression).</a:t>
                      </a:r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Finds clusters, associations, or dimensionality reduction.</a:t>
                      </a:r>
                    </a:p>
                  </a:txBody>
                  <a:tcPr marL="32705" marR="32705" marT="16353" marB="16353" anchor="ctr"/>
                </a:tc>
                <a:extLst>
                  <a:ext uri="{0D108BD9-81ED-4DB2-BD59-A6C34878D82A}">
                    <a16:rowId xmlns:a16="http://schemas.microsoft.com/office/drawing/2014/main" val="3818944529"/>
                  </a:ext>
                </a:extLst>
              </a:tr>
              <a:tr h="425169">
                <a:tc>
                  <a:txBody>
                    <a:bodyPr/>
                    <a:lstStyle/>
                    <a:p>
                      <a:r>
                        <a:rPr lang="en-IN" sz="1200" b="1"/>
                        <a:t>Examples</a:t>
                      </a:r>
                      <a:endParaRPr lang="en-IN" sz="1200"/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Spam detection, image classification, stock price prediction</a:t>
                      </a:r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Customer segmentation, topic modeling, anomaly detection</a:t>
                      </a:r>
                    </a:p>
                  </a:txBody>
                  <a:tcPr marL="32705" marR="32705" marT="16353" marB="16353" anchor="ctr"/>
                </a:tc>
                <a:extLst>
                  <a:ext uri="{0D108BD9-81ED-4DB2-BD59-A6C34878D82A}">
                    <a16:rowId xmlns:a16="http://schemas.microsoft.com/office/drawing/2014/main" val="2911527189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r>
                        <a:rPr lang="en-IN" sz="1200" b="1"/>
                        <a:t>Algorithms Used</a:t>
                      </a:r>
                      <a:endParaRPr lang="en-IN" sz="1200"/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Linear regression, SVM, Decision Trees, k-NN, Neural Networks</a:t>
                      </a:r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K-Means, PCA, DBSCAN, Hierarchical Clustering</a:t>
                      </a:r>
                    </a:p>
                  </a:txBody>
                  <a:tcPr marL="32705" marR="32705" marT="16353" marB="16353" anchor="ctr"/>
                </a:tc>
                <a:extLst>
                  <a:ext uri="{0D108BD9-81ED-4DB2-BD59-A6C34878D82A}">
                    <a16:rowId xmlns:a16="http://schemas.microsoft.com/office/drawing/2014/main" val="3812445046"/>
                  </a:ext>
                </a:extLst>
              </a:tr>
              <a:tr h="228937">
                <a:tc>
                  <a:txBody>
                    <a:bodyPr/>
                    <a:lstStyle/>
                    <a:p>
                      <a:r>
                        <a:rPr lang="en-IN" sz="1200" b="1"/>
                        <a:t>Label Requirement</a:t>
                      </a:r>
                      <a:endParaRPr lang="en-IN" sz="1200"/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Requires labeled data for training.</a:t>
                      </a:r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 labels required during training.</a:t>
                      </a:r>
                    </a:p>
                  </a:txBody>
                  <a:tcPr marL="32705" marR="32705" marT="16353" marB="16353" anchor="ctr"/>
                </a:tc>
                <a:extLst>
                  <a:ext uri="{0D108BD9-81ED-4DB2-BD59-A6C34878D82A}">
                    <a16:rowId xmlns:a16="http://schemas.microsoft.com/office/drawing/2014/main" val="219400233"/>
                  </a:ext>
                </a:extLst>
              </a:tr>
              <a:tr h="425169">
                <a:tc>
                  <a:txBody>
                    <a:bodyPr/>
                    <a:lstStyle/>
                    <a:p>
                      <a:r>
                        <a:rPr lang="en-IN" sz="1200" b="1"/>
                        <a:t>Complexity</a:t>
                      </a:r>
                      <a:endParaRPr lang="en-IN" sz="1200"/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Typically easier to evaluate (based on accuracy, RMSE, etc.)</a:t>
                      </a:r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Harder to evaluate (based on clustering quality, silhouette score)</a:t>
                      </a:r>
                    </a:p>
                  </a:txBody>
                  <a:tcPr marL="32705" marR="32705" marT="16353" marB="16353" anchor="ctr"/>
                </a:tc>
                <a:extLst>
                  <a:ext uri="{0D108BD9-81ED-4DB2-BD59-A6C34878D82A}">
                    <a16:rowId xmlns:a16="http://schemas.microsoft.com/office/drawing/2014/main" val="3802513037"/>
                  </a:ext>
                </a:extLst>
              </a:tr>
              <a:tr h="425169">
                <a:tc>
                  <a:txBody>
                    <a:bodyPr/>
                    <a:lstStyle/>
                    <a:p>
                      <a:r>
                        <a:rPr lang="en-IN" sz="1200" b="1"/>
                        <a:t>Real-time Applications</a:t>
                      </a:r>
                      <a:endParaRPr lang="en-IN" sz="1200"/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Fraud detection, email filtering, speech recognition</a:t>
                      </a:r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Market segmentation, social network analysis, recommender systems</a:t>
                      </a:r>
                    </a:p>
                  </a:txBody>
                  <a:tcPr marL="32705" marR="32705" marT="16353" marB="16353" anchor="ctr"/>
                </a:tc>
                <a:extLst>
                  <a:ext uri="{0D108BD9-81ED-4DB2-BD59-A6C34878D82A}">
                    <a16:rowId xmlns:a16="http://schemas.microsoft.com/office/drawing/2014/main" val="3162883639"/>
                  </a:ext>
                </a:extLst>
              </a:tr>
              <a:tr h="327053">
                <a:tc>
                  <a:txBody>
                    <a:bodyPr/>
                    <a:lstStyle/>
                    <a:p>
                      <a:r>
                        <a:rPr lang="en-IN" sz="1200" b="1"/>
                        <a:t>Evaluation Metrics</a:t>
                      </a:r>
                      <a:endParaRPr lang="en-IN" sz="1200"/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Accuracy, Precision, Recall, RMSE, F1-score</a:t>
                      </a:r>
                    </a:p>
                  </a:txBody>
                  <a:tcPr marL="32705" marR="32705" marT="16353" marB="16353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Silhouette score, Davies-Bouldin Index, clustering purity</a:t>
                      </a:r>
                    </a:p>
                  </a:txBody>
                  <a:tcPr marL="32705" marR="32705" marT="16353" marB="16353" anchor="ctr"/>
                </a:tc>
                <a:extLst>
                  <a:ext uri="{0D108BD9-81ED-4DB2-BD59-A6C34878D82A}">
                    <a16:rowId xmlns:a16="http://schemas.microsoft.com/office/drawing/2014/main" val="2894812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63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E102-09FD-9F89-04F8-30C30D24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3. Mathematical Explanation supervise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E701-F53D-995C-E28A-9ED9A5417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given a </a:t>
            </a:r>
            <a:r>
              <a:rPr lang="en-IN" b="1" dirty="0"/>
              <a:t>dataset</a:t>
            </a:r>
            <a:r>
              <a:rPr lang="en-IN" dirty="0"/>
              <a:t> of input-output pairs:</a:t>
            </a:r>
          </a:p>
          <a:p>
            <a:r>
              <a:rPr lang="en-IN" dirty="0">
                <a:solidFill>
                  <a:srgbClr val="FFC000"/>
                </a:solidFill>
              </a:rPr>
              <a:t>D={(x1,y1),(x2,y2),…,(</a:t>
            </a:r>
            <a:r>
              <a:rPr lang="en-IN" dirty="0" err="1">
                <a:solidFill>
                  <a:srgbClr val="FFC000"/>
                </a:solidFill>
              </a:rPr>
              <a:t>xn,yn</a:t>
            </a:r>
            <a:r>
              <a:rPr lang="en-IN" dirty="0">
                <a:solidFill>
                  <a:srgbClr val="FFC000"/>
                </a:solidFill>
              </a:rPr>
              <a:t>)}</a:t>
            </a:r>
          </a:p>
          <a:p>
            <a:r>
              <a:rPr lang="en-IN" dirty="0">
                <a:solidFill>
                  <a:srgbClr val="FFC000"/>
                </a:solidFill>
              </a:rPr>
              <a:t>X </a:t>
            </a:r>
            <a:r>
              <a:rPr lang="en-IN" dirty="0" err="1">
                <a:solidFill>
                  <a:srgbClr val="FFC000"/>
                </a:solidFill>
              </a:rPr>
              <a:t>i</a:t>
            </a:r>
            <a:r>
              <a:rPr lang="en-IN" dirty="0"/>
              <a:t>​: input feature(s) (e.g., height, age)</a:t>
            </a:r>
          </a:p>
          <a:p>
            <a:r>
              <a:rPr lang="en-IN" dirty="0">
                <a:solidFill>
                  <a:srgbClr val="FFC000"/>
                </a:solidFill>
              </a:rPr>
              <a:t>Y </a:t>
            </a:r>
            <a:r>
              <a:rPr lang="en-IN" dirty="0" err="1">
                <a:solidFill>
                  <a:srgbClr val="FFC000"/>
                </a:solidFill>
              </a:rPr>
              <a:t>i</a:t>
            </a:r>
            <a:r>
              <a:rPr lang="en-IN" dirty="0"/>
              <a:t>​: corresponding output label (e.g., weight, class)</a:t>
            </a:r>
          </a:p>
          <a:p>
            <a:r>
              <a:rPr lang="en-IN" dirty="0"/>
              <a:t>The goal is to </a:t>
            </a:r>
            <a:r>
              <a:rPr lang="en-IN" b="1" dirty="0"/>
              <a:t>learn a function</a:t>
            </a:r>
            <a:r>
              <a:rPr lang="en-IN" dirty="0"/>
              <a:t> f(x) such that:</a:t>
            </a:r>
          </a:p>
          <a:p>
            <a:r>
              <a:rPr lang="en-IN" dirty="0"/>
              <a:t>f(X </a:t>
            </a:r>
            <a:r>
              <a:rPr lang="en-IN" dirty="0" err="1"/>
              <a:t>i</a:t>
            </a:r>
            <a:r>
              <a:rPr lang="en-IN" dirty="0"/>
              <a:t>)≈ Y </a:t>
            </a:r>
            <a:r>
              <a:rPr lang="en-IN" dirty="0" err="1"/>
              <a:t>i</a:t>
            </a:r>
            <a:r>
              <a:rPr lang="en-IN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65196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37BB-40EA-1038-416C-D27A0931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3.1 Linear Regression (a Supervised Learning Algorithm)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575D-7235-3026-F456-B11C9561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assume: 		y=</a:t>
            </a:r>
            <a:r>
              <a:rPr lang="en-US" dirty="0" err="1"/>
              <a:t>mx+b</a:t>
            </a:r>
            <a:endParaRPr lang="en-US" dirty="0"/>
          </a:p>
          <a:p>
            <a:r>
              <a:rPr lang="en-US" dirty="0"/>
              <a:t>Where:	m: slope (weight),   b: intercept (bias)</a:t>
            </a:r>
          </a:p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9FA034-2C84-E6C1-FD1C-EB3DF0AB07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29" y="3064222"/>
            <a:ext cx="7576985" cy="30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3313F5-AFA4-A0EE-769D-FD59E33BC7FD}"/>
              </a:ext>
            </a:extLst>
          </p:cNvPr>
          <p:cNvSpPr txBox="1"/>
          <p:nvPr/>
        </p:nvSpPr>
        <p:spPr>
          <a:xfrm>
            <a:off x="97338" y="6170861"/>
            <a:ext cx="8739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Source: https://www.tryexponent.com/courses/statistics-experimentation-questions/linear-regression-concepts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3522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E9EA-FB2E-36AA-F5DB-A98F99CA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45" y="134523"/>
            <a:ext cx="3143336" cy="1326321"/>
          </a:xfrm>
        </p:spPr>
        <p:txBody>
          <a:bodyPr>
            <a:normAutofit/>
          </a:bodyPr>
          <a:lstStyle/>
          <a:p>
            <a:r>
              <a:rPr lang="en-IN" sz="2800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D506-7E17-4F04-AEEB-A44526E1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04" y="2568075"/>
            <a:ext cx="7765322" cy="3695136"/>
          </a:xfrm>
        </p:spPr>
        <p:txBody>
          <a:bodyPr/>
          <a:lstStyle/>
          <a:p>
            <a:r>
              <a:rPr lang="en-IN" b="1" dirty="0">
                <a:effectLst/>
              </a:rPr>
              <a:t>Fit the Model</a:t>
            </a:r>
          </a:p>
          <a:p>
            <a:r>
              <a:rPr lang="en-US" dirty="0"/>
              <a:t>Independent variable / input feature: body mass </a:t>
            </a:r>
          </a:p>
          <a:p>
            <a:r>
              <a:rPr lang="en-US" dirty="0"/>
              <a:t>Dependent / target variable:  speed</a:t>
            </a:r>
          </a:p>
          <a:p>
            <a:r>
              <a:rPr lang="en-US" b="1" dirty="0">
                <a:effectLst/>
              </a:rPr>
              <a:t>We need to minimize the error between the predictions and the actual values.</a:t>
            </a:r>
            <a:endParaRPr lang="en-IN" b="1" dirty="0"/>
          </a:p>
          <a:p>
            <a:endParaRPr lang="en-IN" b="1" dirty="0">
              <a:effectLst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D7C605-3087-EA65-F258-6573E2DF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683" y="225968"/>
            <a:ext cx="5232726" cy="2955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AB58DF-BD0F-E2D5-FF26-DEA8DEEE7662}"/>
              </a:ext>
            </a:extLst>
          </p:cNvPr>
          <p:cNvSpPr txBox="1"/>
          <p:nvPr/>
        </p:nvSpPr>
        <p:spPr>
          <a:xfrm>
            <a:off x="345544" y="6488668"/>
            <a:ext cx="844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3"/>
              </a:rPr>
              <a:t>https://datamapu.com/posts/classical_ml/linear_regression_example/</a:t>
            </a:r>
            <a:r>
              <a:rPr lang="en-I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211519-CBB5-2024-3717-EE9E0924E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21" y="1460844"/>
            <a:ext cx="2539061" cy="632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1C5702-075D-CDDD-D5BA-ED2ED3D6C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44" y="4934692"/>
            <a:ext cx="3043637" cy="10966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71E967-A93F-EC7A-F9C5-4ABA999C2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549" y="4932734"/>
            <a:ext cx="4790826" cy="10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68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6678-FF0B-FDA3-B5C3-E78FCBCE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576C-9A8A-7388-AD61-0E34CB531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We need to determine the slope a and the intercept b, such that the loss function (here the MSE) is minimized.</a:t>
            </a:r>
          </a:p>
          <a:p>
            <a:r>
              <a:rPr lang="en-US" b="1" dirty="0">
                <a:solidFill>
                  <a:srgbClr val="FFC000"/>
                </a:solidFill>
                <a:effectLst/>
              </a:rPr>
              <a:t>Question</a:t>
            </a:r>
            <a:r>
              <a:rPr lang="en-US" dirty="0">
                <a:solidFill>
                  <a:srgbClr val="FFC000"/>
                </a:solidFill>
                <a:effectLst/>
              </a:rPr>
              <a:t> 1) </a:t>
            </a:r>
            <a:r>
              <a:rPr lang="en-US" dirty="0">
                <a:effectLst/>
              </a:rPr>
              <a:t>Find out the linear regression equation from the given set of data.</a:t>
            </a:r>
          </a:p>
          <a:p>
            <a:r>
              <a:rPr lang="en-US" dirty="0">
                <a:effectLst/>
              </a:rPr>
              <a:t>Using the simple linear regression formula.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CEDC63-CAD2-1EE2-8E08-F2CDB187D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55855"/>
              </p:ext>
            </p:extLst>
          </p:nvPr>
        </p:nvGraphicFramePr>
        <p:xfrm>
          <a:off x="506769" y="795959"/>
          <a:ext cx="1826135" cy="6259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227">
                  <a:extLst>
                    <a:ext uri="{9D8B030D-6E8A-4147-A177-3AD203B41FA5}">
                      <a16:colId xmlns:a16="http://schemas.microsoft.com/office/drawing/2014/main" val="1632121532"/>
                    </a:ext>
                  </a:extLst>
                </a:gridCol>
                <a:gridCol w="365227">
                  <a:extLst>
                    <a:ext uri="{9D8B030D-6E8A-4147-A177-3AD203B41FA5}">
                      <a16:colId xmlns:a16="http://schemas.microsoft.com/office/drawing/2014/main" val="4271812812"/>
                    </a:ext>
                  </a:extLst>
                </a:gridCol>
                <a:gridCol w="365227">
                  <a:extLst>
                    <a:ext uri="{9D8B030D-6E8A-4147-A177-3AD203B41FA5}">
                      <a16:colId xmlns:a16="http://schemas.microsoft.com/office/drawing/2014/main" val="1134413079"/>
                    </a:ext>
                  </a:extLst>
                </a:gridCol>
                <a:gridCol w="365227">
                  <a:extLst>
                    <a:ext uri="{9D8B030D-6E8A-4147-A177-3AD203B41FA5}">
                      <a16:colId xmlns:a16="http://schemas.microsoft.com/office/drawing/2014/main" val="2527560199"/>
                    </a:ext>
                  </a:extLst>
                </a:gridCol>
                <a:gridCol w="365227">
                  <a:extLst>
                    <a:ext uri="{9D8B030D-6E8A-4147-A177-3AD203B41FA5}">
                      <a16:colId xmlns:a16="http://schemas.microsoft.com/office/drawing/2014/main" val="1142408105"/>
                    </a:ext>
                  </a:extLst>
                </a:gridCol>
              </a:tblGrid>
              <a:tr h="3129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X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923296690"/>
                  </a:ext>
                </a:extLst>
              </a:tr>
              <a:tr h="31297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3072459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C58EAF-6FE8-3A89-42F0-CE8F228D4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680799"/>
              </p:ext>
            </p:extLst>
          </p:nvPr>
        </p:nvGraphicFramePr>
        <p:xfrm>
          <a:off x="7038062" y="280537"/>
          <a:ext cx="1407816" cy="14784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1954">
                  <a:extLst>
                    <a:ext uri="{9D8B030D-6E8A-4147-A177-3AD203B41FA5}">
                      <a16:colId xmlns:a16="http://schemas.microsoft.com/office/drawing/2014/main" val="1044959388"/>
                    </a:ext>
                  </a:extLst>
                </a:gridCol>
                <a:gridCol w="351954">
                  <a:extLst>
                    <a:ext uri="{9D8B030D-6E8A-4147-A177-3AD203B41FA5}">
                      <a16:colId xmlns:a16="http://schemas.microsoft.com/office/drawing/2014/main" val="4274615933"/>
                    </a:ext>
                  </a:extLst>
                </a:gridCol>
                <a:gridCol w="351954">
                  <a:extLst>
                    <a:ext uri="{9D8B030D-6E8A-4147-A177-3AD203B41FA5}">
                      <a16:colId xmlns:a16="http://schemas.microsoft.com/office/drawing/2014/main" val="2809364357"/>
                    </a:ext>
                  </a:extLst>
                </a:gridCol>
                <a:gridCol w="351954">
                  <a:extLst>
                    <a:ext uri="{9D8B030D-6E8A-4147-A177-3AD203B41FA5}">
                      <a16:colId xmlns:a16="http://schemas.microsoft.com/office/drawing/2014/main" val="3888873150"/>
                    </a:ext>
                  </a:extLst>
                </a:gridCol>
              </a:tblGrid>
              <a:tr h="2464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X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X*X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X*Y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56681559"/>
                  </a:ext>
                </a:extLst>
              </a:tr>
              <a:tr h="2464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72996987"/>
                  </a:ext>
                </a:extLst>
              </a:tr>
              <a:tr h="2464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80706018"/>
                  </a:ext>
                </a:extLst>
              </a:tr>
              <a:tr h="2464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838919324"/>
                  </a:ext>
                </a:extLst>
              </a:tr>
              <a:tr h="2464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96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41720656"/>
                  </a:ext>
                </a:extLst>
              </a:tr>
              <a:tr h="24640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145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92254626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7C7BC50-5648-75BD-7D8A-038FF61D4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003" y="4423731"/>
            <a:ext cx="2372726" cy="9966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CABBE5-283A-D2E6-8ED2-AB9DABC40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32" y="4467490"/>
            <a:ext cx="3530527" cy="90917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70ECBE-575F-B557-3BD9-50AF33957AD2}"/>
              </a:ext>
            </a:extLst>
          </p:cNvPr>
          <p:cNvSpPr txBox="1"/>
          <p:nvPr/>
        </p:nvSpPr>
        <p:spPr>
          <a:xfrm>
            <a:off x="506769" y="5804650"/>
            <a:ext cx="7765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 </a:t>
            </a:r>
            <a:r>
              <a:rPr lang="en-IN" dirty="0">
                <a:hlinkClick r:id="rId5"/>
              </a:rPr>
              <a:t>https://www.vedantu.com/formula/linear-regression-formula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085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F83B-8FBD-4A8F-5E3F-4A41F103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Source: </a:t>
            </a:r>
            <a:r>
              <a:rPr lang="en-IN" dirty="0">
                <a:hlinkClick r:id="rId2"/>
              </a:rPr>
              <a:t>https://www.vedantu.com/formula/linear-regression-formula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22B28-C970-BD10-F535-4336ED163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C1685-22F4-20DC-605C-FB824EA7A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95" y="2096064"/>
            <a:ext cx="8583223" cy="1390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347083-8B5E-3B98-8C4B-74A975AAE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95" y="3695859"/>
            <a:ext cx="4791744" cy="1219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9F95FA-2D49-3189-8B10-F344753B6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74" y="5439647"/>
            <a:ext cx="8170607" cy="102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97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3.1.1 </a:t>
            </a:r>
            <a:r>
              <a:rPr dirty="0"/>
              <a:t>Supervised Learning - 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>
                <a:latin typeface="Courier New"/>
              </a:defRPr>
            </a:pPr>
            <a:r>
              <a:rPr dirty="0"/>
              <a:t>from </a:t>
            </a:r>
            <a:r>
              <a:rPr b="1" dirty="0" err="1">
                <a:solidFill>
                  <a:srgbClr val="FFC000"/>
                </a:solidFill>
              </a:rPr>
              <a:t>sklearn.linear_model</a:t>
            </a:r>
            <a:r>
              <a:rPr b="1" dirty="0">
                <a:solidFill>
                  <a:srgbClr val="FFC000"/>
                </a:solidFill>
              </a:rPr>
              <a:t> </a:t>
            </a:r>
            <a:r>
              <a:rPr dirty="0"/>
              <a:t>import </a:t>
            </a:r>
            <a:r>
              <a:rPr b="1" dirty="0" err="1">
                <a:solidFill>
                  <a:srgbClr val="FFC000"/>
                </a:solidFill>
              </a:rPr>
              <a:t>LinearRegression</a:t>
            </a:r>
            <a:endParaRPr b="1" dirty="0">
              <a:solidFill>
                <a:srgbClr val="FFC000"/>
              </a:solidFill>
            </a:endParaRPr>
          </a:p>
          <a:p>
            <a:pPr>
              <a:defRPr sz="1600">
                <a:latin typeface="Courier New"/>
              </a:defRPr>
            </a:pPr>
            <a:r>
              <a:rPr dirty="0"/>
              <a:t>model = </a:t>
            </a:r>
            <a:r>
              <a:rPr dirty="0" err="1"/>
              <a:t>LinearRegression</a:t>
            </a:r>
            <a:r>
              <a:rPr dirty="0"/>
              <a:t>()</a:t>
            </a:r>
          </a:p>
          <a:p>
            <a:pPr>
              <a:defRPr sz="1600">
                <a:latin typeface="Courier New"/>
              </a:defRPr>
            </a:pPr>
            <a:r>
              <a:rPr b="1" dirty="0" err="1">
                <a:solidFill>
                  <a:srgbClr val="FFC000"/>
                </a:solidFill>
              </a:rPr>
              <a:t>model.fit</a:t>
            </a:r>
            <a:r>
              <a:rPr dirty="0"/>
              <a:t>(</a:t>
            </a:r>
            <a:r>
              <a:rPr dirty="0" err="1"/>
              <a:t>X_train</a:t>
            </a:r>
            <a:r>
              <a:rPr dirty="0"/>
              <a:t>, </a:t>
            </a:r>
            <a:r>
              <a:rPr dirty="0" err="1"/>
              <a:t>y_train</a:t>
            </a:r>
            <a:r>
              <a:rPr dirty="0"/>
              <a:t>)</a:t>
            </a:r>
          </a:p>
          <a:p>
            <a:pPr>
              <a:defRPr sz="1600">
                <a:latin typeface="Courier New"/>
              </a:defRPr>
            </a:pPr>
            <a:r>
              <a:rPr dirty="0"/>
              <a:t>predictions = </a:t>
            </a:r>
            <a:r>
              <a:rPr b="1" dirty="0" err="1">
                <a:solidFill>
                  <a:srgbClr val="FFC000"/>
                </a:solidFill>
              </a:rPr>
              <a:t>model.predict</a:t>
            </a:r>
            <a:r>
              <a:rPr dirty="0"/>
              <a:t>(</a:t>
            </a:r>
            <a:r>
              <a:rPr dirty="0" err="1"/>
              <a:t>X_test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</a:t>
            </a:r>
            <a:r>
              <a:rPr dirty="0"/>
              <a:t>Introduction to Predictive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defRPr sz="2000"/>
            </a:pPr>
            <a:r>
              <a:rPr lang="en-US" sz="2000" dirty="0"/>
              <a:t>It is the process of using data to forecast future outcomes. </a:t>
            </a:r>
          </a:p>
          <a:p>
            <a:pPr algn="just">
              <a:lnSpc>
                <a:spcPct val="150000"/>
              </a:lnSpc>
              <a:defRPr sz="2000"/>
            </a:pPr>
            <a:r>
              <a:rPr lang="en-US" sz="2000" dirty="0"/>
              <a:t>It uses data analysis, machine learning, artificial intelligence, and statistical models to find patterns that might predict future behavior.</a:t>
            </a:r>
          </a:p>
          <a:p>
            <a:pPr algn="just">
              <a:lnSpc>
                <a:spcPct val="150000"/>
              </a:lnSpc>
              <a:defRPr sz="2000"/>
            </a:pPr>
            <a:r>
              <a:rPr lang="en-US" sz="2000" dirty="0"/>
              <a:t>Organizations can use historic and current data to forecast trends and behaviors seconds, days, or years into the future with a great deal of precision. 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48A9-D2AB-2E3E-96F5-CF941831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3.1.2 (Implementation) Libraries in python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6F8C6C-5959-4CA3-2067-E3644A166517}"/>
              </a:ext>
            </a:extLst>
          </p:cNvPr>
          <p:cNvSpPr txBox="1"/>
          <p:nvPr/>
        </p:nvSpPr>
        <p:spPr>
          <a:xfrm>
            <a:off x="424754" y="2368625"/>
            <a:ext cx="8407602" cy="420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sklearn.linear_model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Importing Linear Regression model from is an open-source #machine learning library for the Python programming language.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LinearRegression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A machine learning model that fits a straight line to data 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# (y = mx + b).</a:t>
            </a: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np                                 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Importing NumPy for numerical operations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Helps in working with arrays (our data).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44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CCE5-919C-28D3-D621-8507734C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Dataset: </a:t>
            </a:r>
            <a:br>
              <a:rPr lang="en-IN" dirty="0"/>
            </a:br>
            <a:r>
              <a:rPr lang="en-IN" dirty="0">
                <a:effectLst/>
              </a:rPr>
              <a:t>Training Set and model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CBF87-4B28-8D3B-F3FB-D25FC84C38C6}"/>
              </a:ext>
            </a:extLst>
          </p:cNvPr>
          <p:cNvSpPr txBox="1"/>
          <p:nvPr/>
        </p:nvSpPr>
        <p:spPr>
          <a:xfrm>
            <a:off x="226082" y="2061508"/>
            <a:ext cx="8683850" cy="461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Input data: height (in cm) and corresponding weight (in kg)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]])  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Feature matrix (2D)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X is a 2D array (required by scikit-learn). 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Each inner list is one sample (height).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58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Target/output values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 is a 1D array of corresponding weights.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the linear regression model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model.fit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(X, y) 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the model using the data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Learns the best-fit line from the data — finds m (slope) and b (intercept).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49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6F80-BFA5-C195-44AA-76E5FEB1F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Test Set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0358B-BBDB-5254-2150-B653ECD455E8}"/>
              </a:ext>
            </a:extLst>
          </p:cNvPr>
          <p:cNvSpPr txBox="1"/>
          <p:nvPr/>
        </p:nvSpPr>
        <p:spPr>
          <a:xfrm>
            <a:off x="342163" y="1998481"/>
            <a:ext cx="8583561" cy="2956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Predicting weight for new height values, test data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]])        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New height values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Predicting weight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New unseen heights we want predictions for.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Gives predicted weights using the learned mode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40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E32A-6300-0845-40CA-145BC55C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of prediction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897FDE-DB7C-CD6A-B08F-59CBF4F5DF86}"/>
              </a:ext>
            </a:extLst>
          </p:cNvPr>
          <p:cNvSpPr txBox="1"/>
          <p:nvPr/>
        </p:nvSpPr>
        <p:spPr>
          <a:xfrm>
            <a:off x="312665" y="2164487"/>
            <a:ext cx="8329889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Display predictions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"Height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cm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Predicted Weight: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kg"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 plain output use simply: print(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943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7DC2-6800-98F3-C889-3E136032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Addon: plotting the 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36058-596F-FE96-805D-56E2EB463342}"/>
              </a:ext>
            </a:extLst>
          </p:cNvPr>
          <p:cNvSpPr txBox="1"/>
          <p:nvPr/>
        </p:nvSpPr>
        <p:spPr>
          <a:xfrm>
            <a:off x="273276" y="1669471"/>
            <a:ext cx="8695649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# Actual points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(X, y,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'Training Data'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# Predicted points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y_pred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'Predictions’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# Fitted line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model.predict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(X),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'Best Fit Line’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#plt.xlabel('Height (cm)')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#plt.ylabel('Weight (kg)')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'Linear Regression'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plt.legend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4045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</a:t>
            </a:r>
            <a:r>
              <a:rPr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>
                <a:solidFill>
                  <a:srgbClr val="FFC000"/>
                </a:solidFill>
              </a:rPr>
              <a:t>Definition</a:t>
            </a:r>
            <a:r>
              <a:rPr dirty="0"/>
              <a:t>: Learning from data without labels.</a:t>
            </a:r>
          </a:p>
          <a:p>
            <a:pPr>
              <a:defRPr sz="2000"/>
            </a:pPr>
            <a:r>
              <a:rPr dirty="0">
                <a:solidFill>
                  <a:srgbClr val="FFC000"/>
                </a:solidFill>
              </a:rPr>
              <a:t>Goal</a:t>
            </a:r>
            <a:r>
              <a:rPr dirty="0"/>
              <a:t>: Discover hidden patterns.</a:t>
            </a:r>
          </a:p>
          <a:p>
            <a:pPr>
              <a:defRPr sz="2000"/>
            </a:pPr>
            <a:r>
              <a:rPr dirty="0">
                <a:solidFill>
                  <a:srgbClr val="FFC000"/>
                </a:solidFill>
              </a:rPr>
              <a:t>Examples</a:t>
            </a:r>
            <a:r>
              <a:rPr dirty="0"/>
              <a:t>: Clustering (segmentation), PCA (dimensionality reduction).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4.1 </a:t>
            </a:r>
            <a:r>
              <a:rPr dirty="0"/>
              <a:t>Unsupervised Learning - 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600">
                <a:latin typeface="Courier New"/>
              </a:defRPr>
            </a:pPr>
            <a:r>
              <a:rPr dirty="0"/>
              <a:t>from </a:t>
            </a:r>
            <a:r>
              <a:rPr b="1" dirty="0" err="1">
                <a:solidFill>
                  <a:srgbClr val="FFC000"/>
                </a:solidFill>
              </a:rPr>
              <a:t>sklearn.cluster</a:t>
            </a:r>
            <a:r>
              <a:rPr b="1" dirty="0">
                <a:solidFill>
                  <a:srgbClr val="FFC000"/>
                </a:solidFill>
              </a:rPr>
              <a:t> </a:t>
            </a:r>
            <a:r>
              <a:rPr dirty="0"/>
              <a:t>import </a:t>
            </a:r>
            <a:r>
              <a:rPr sz="1600" b="1" dirty="0" err="1">
                <a:solidFill>
                  <a:srgbClr val="FFC000"/>
                </a:solidFill>
                <a:latin typeface="Courier New"/>
              </a:rPr>
              <a:t>KMeans</a:t>
            </a:r>
            <a:endParaRPr sz="1600" b="1" dirty="0">
              <a:solidFill>
                <a:srgbClr val="FFC000"/>
              </a:solidFill>
              <a:latin typeface="Courier New"/>
            </a:endParaRPr>
          </a:p>
          <a:p>
            <a:pPr>
              <a:defRPr sz="1600">
                <a:latin typeface="Courier New"/>
              </a:defRPr>
            </a:pPr>
            <a:r>
              <a:rPr dirty="0"/>
              <a:t>model = </a:t>
            </a:r>
            <a:r>
              <a:rPr sz="1600" b="1" dirty="0" err="1">
                <a:solidFill>
                  <a:srgbClr val="FFC000"/>
                </a:solidFill>
                <a:latin typeface="Courier New"/>
              </a:rPr>
              <a:t>KMeans</a:t>
            </a:r>
            <a:r>
              <a:rPr sz="1600" b="1" dirty="0">
                <a:solidFill>
                  <a:srgbClr val="FFC000"/>
                </a:solidFill>
                <a:latin typeface="Courier New"/>
              </a:rPr>
              <a:t>(</a:t>
            </a:r>
            <a:r>
              <a:rPr sz="1600" b="1" dirty="0" err="1">
                <a:solidFill>
                  <a:srgbClr val="FFC000"/>
                </a:solidFill>
                <a:latin typeface="Courier New"/>
              </a:rPr>
              <a:t>n_clusters</a:t>
            </a:r>
            <a:r>
              <a:rPr sz="1600" b="1" dirty="0">
                <a:solidFill>
                  <a:srgbClr val="FFC000"/>
                </a:solidFill>
                <a:latin typeface="Courier New"/>
              </a:rPr>
              <a:t>=3)</a:t>
            </a:r>
          </a:p>
          <a:p>
            <a:pPr>
              <a:defRPr sz="1600">
                <a:latin typeface="Courier New"/>
              </a:defRPr>
            </a:pPr>
            <a:r>
              <a:rPr sz="1600" b="1" dirty="0" err="1">
                <a:solidFill>
                  <a:srgbClr val="FFC000"/>
                </a:solidFill>
                <a:latin typeface="Courier New"/>
              </a:rPr>
              <a:t>model.fit</a:t>
            </a:r>
            <a:r>
              <a:rPr dirty="0"/>
              <a:t>(data)</a:t>
            </a:r>
          </a:p>
          <a:p>
            <a:pPr>
              <a:defRPr sz="1600">
                <a:latin typeface="Courier New"/>
              </a:defRPr>
            </a:pPr>
            <a:r>
              <a:rPr dirty="0"/>
              <a:t>labels = </a:t>
            </a:r>
            <a:r>
              <a:rPr sz="1600" b="1" dirty="0" err="1">
                <a:solidFill>
                  <a:srgbClr val="FFC000"/>
                </a:solidFill>
                <a:latin typeface="Courier New"/>
              </a:rPr>
              <a:t>model.labels</a:t>
            </a:r>
            <a:r>
              <a:rPr sz="1600" b="1" dirty="0">
                <a:solidFill>
                  <a:srgbClr val="FFC000"/>
                </a:solidFill>
                <a:latin typeface="Courier New"/>
              </a:rPr>
              <a:t>_</a:t>
            </a:r>
            <a:endParaRPr lang="en-IN" sz="1600" b="1" dirty="0">
              <a:solidFill>
                <a:srgbClr val="FFC000"/>
              </a:solidFill>
              <a:latin typeface="Courier New"/>
            </a:endParaRPr>
          </a:p>
          <a:p>
            <a:pPr>
              <a:defRPr sz="1600">
                <a:latin typeface="Courier New"/>
              </a:defRPr>
            </a:pPr>
            <a:endParaRPr lang="en-IN" sz="1600" b="1" dirty="0">
              <a:solidFill>
                <a:srgbClr val="FFC000"/>
              </a:solidFill>
              <a:latin typeface="Courier New"/>
            </a:endParaRPr>
          </a:p>
          <a:p>
            <a:pPr marL="0" indent="0" algn="ctr">
              <a:buNone/>
              <a:defRPr sz="1600">
                <a:latin typeface="Courier New"/>
              </a:defRPr>
            </a:pPr>
            <a:r>
              <a:rPr lang="en-IN" sz="1600" b="1" dirty="0">
                <a:solidFill>
                  <a:srgbClr val="FFC000"/>
                </a:solidFill>
                <a:latin typeface="Courier New"/>
              </a:rPr>
              <a:t>Will be covered in detail in the respective chapter/topic.</a:t>
            </a:r>
            <a:endParaRPr sz="1600" b="1" dirty="0">
              <a:solidFill>
                <a:srgbClr val="FFC000"/>
              </a:solidFill>
              <a:latin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 </a:t>
            </a:r>
            <a:r>
              <a:rPr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b="1" dirty="0">
                <a:solidFill>
                  <a:srgbClr val="FFC000"/>
                </a:solidFill>
              </a:rPr>
              <a:t>Definition</a:t>
            </a:r>
            <a:r>
              <a:rPr dirty="0"/>
              <a:t>: Prepares raw data for models.</a:t>
            </a:r>
          </a:p>
          <a:p>
            <a:pPr>
              <a:defRPr sz="2000"/>
            </a:pPr>
            <a:r>
              <a:rPr b="1" dirty="0">
                <a:solidFill>
                  <a:srgbClr val="FFC000"/>
                </a:solidFill>
              </a:rPr>
              <a:t>Techniques</a:t>
            </a:r>
            <a:r>
              <a:rPr dirty="0"/>
              <a:t>: Missing values, encoding, scaling, outlier detection.</a:t>
            </a:r>
            <a:endParaRPr lang="en-IN" dirty="0"/>
          </a:p>
          <a:p>
            <a:pPr>
              <a:defRPr sz="2000"/>
            </a:pPr>
            <a:endParaRPr lang="en-IN" dirty="0"/>
          </a:p>
          <a:p>
            <a:pPr>
              <a:defRPr sz="2000"/>
            </a:pPr>
            <a:r>
              <a:rPr lang="en-US" dirty="0"/>
              <a:t>Data Preprocessing is a </a:t>
            </a:r>
            <a:r>
              <a:rPr lang="en-US" b="1" dirty="0">
                <a:solidFill>
                  <a:srgbClr val="FFC000"/>
                </a:solidFill>
              </a:rPr>
              <a:t>crucial first step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in any machine learning pipeline. </a:t>
            </a:r>
          </a:p>
          <a:p>
            <a:pPr>
              <a:defRPr sz="2000"/>
            </a:pPr>
            <a:r>
              <a:rPr lang="en-US" dirty="0"/>
              <a:t>It prepares raw data into a clean and structured form so that ML algorithms can learn effectively.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B920-2206-B211-44AA-FA2CE38D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5.1. Handling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272BA-87F9-7B6B-8F8E-FEF3F596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Real-world datasets often have missing values — empty cells, </a:t>
            </a:r>
            <a:r>
              <a:rPr lang="en-US" dirty="0" err="1"/>
              <a:t>NaNs</a:t>
            </a:r>
            <a:r>
              <a:rPr lang="en-US" dirty="0"/>
              <a:t>, or nulls.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Solutions:</a:t>
            </a:r>
          </a:p>
          <a:p>
            <a:r>
              <a:rPr lang="en-US" b="1" dirty="0">
                <a:solidFill>
                  <a:srgbClr val="FFC000"/>
                </a:solidFill>
              </a:rPr>
              <a:t>Remove</a:t>
            </a:r>
            <a:r>
              <a:rPr lang="en-US" dirty="0"/>
              <a:t> rows/columns with missing data.</a:t>
            </a:r>
          </a:p>
          <a:p>
            <a:r>
              <a:rPr lang="en-US" b="1" dirty="0">
                <a:solidFill>
                  <a:srgbClr val="FFC000"/>
                </a:solidFill>
              </a:rPr>
              <a:t>Impute</a:t>
            </a:r>
            <a:r>
              <a:rPr lang="en-US" dirty="0"/>
              <a:t> values (mean, median, mode).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534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4E05B-398E-610E-03DA-4753EDFB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5.1.1 Empty Cells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4EE41-2EC3-4201-648C-ED1C7D374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dirty="0">
                <a:effectLst/>
              </a:rPr>
              <a:t>Empty cells are literally cells in a table or spreadsheet that contain no data. </a:t>
            </a:r>
          </a:p>
          <a:p>
            <a:pPr fontAlgn="ctr"/>
            <a:r>
              <a:rPr lang="en-US" dirty="0">
                <a:effectLst/>
              </a:rPr>
              <a:t>They can be the result of data entry errors or simply missing information. </a:t>
            </a:r>
          </a:p>
          <a:p>
            <a:pPr fontAlgn="ctr"/>
            <a:r>
              <a:rPr lang="en-US" dirty="0">
                <a:effectLst/>
              </a:rPr>
              <a:t>In some contexts, like CSS, they can be styled differently to show or hide borders and backgrounds. </a:t>
            </a:r>
          </a:p>
          <a:p>
            <a:r>
              <a:rPr lang="en-US" dirty="0">
                <a:effectLst/>
              </a:rPr>
              <a:t>When reading data, software might interpret them as zero, or convert them to </a:t>
            </a:r>
            <a:r>
              <a:rPr lang="en-US" dirty="0" err="1">
                <a:effectLst/>
              </a:rPr>
              <a:t>NaN</a:t>
            </a:r>
            <a:r>
              <a:rPr lang="en-US" dirty="0">
                <a:effectLst/>
              </a:rPr>
              <a:t> or null. </a:t>
            </a:r>
          </a:p>
        </p:txBody>
      </p:sp>
    </p:spTree>
    <p:extLst>
      <p:ext uri="{BB962C8B-B14F-4D97-AF65-F5344CB8AC3E}">
        <p14:creationId xmlns:p14="http://schemas.microsoft.com/office/powerpoint/2010/main" val="18580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1.1 </a:t>
            </a:r>
            <a:r>
              <a:rPr dirty="0"/>
              <a:t>Introduction and 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Data preparation involves collecting, cleaning, and transforming raw data.</a:t>
            </a:r>
          </a:p>
          <a:p>
            <a:pPr>
              <a:defRPr sz="2000"/>
            </a:pPr>
            <a:r>
              <a:rPr dirty="0"/>
              <a:t>Importance: Ensures high-quality input, reduces bias.</a:t>
            </a:r>
          </a:p>
          <a:p>
            <a:pPr>
              <a:defRPr sz="2000"/>
            </a:pPr>
            <a:r>
              <a:rPr dirty="0"/>
              <a:t>Steps: Data collection, cleaning, transformation, normalization.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E4335-378A-8452-062F-A1D3587D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5.1.2 </a:t>
            </a:r>
            <a:r>
              <a:rPr lang="en-IN" dirty="0" err="1">
                <a:effectLst/>
              </a:rPr>
              <a:t>NaN</a:t>
            </a:r>
            <a:r>
              <a:rPr lang="en-IN" dirty="0">
                <a:effectLst/>
              </a:rPr>
              <a:t> (Not a Number)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85946-8873-582F-5A69-8B5212538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ctr"/>
            <a:r>
              <a:rPr lang="en-US" dirty="0" err="1">
                <a:effectLst/>
              </a:rPr>
              <a:t>NaN</a:t>
            </a:r>
            <a:r>
              <a:rPr lang="en-US" dirty="0">
                <a:effectLst/>
              </a:rPr>
              <a:t> represents an undefined or unrepresentable numerical value. </a:t>
            </a:r>
          </a:p>
          <a:p>
            <a:pPr fontAlgn="ctr"/>
            <a:r>
              <a:rPr lang="en-US" dirty="0">
                <a:effectLst/>
              </a:rPr>
              <a:t>It's a specific value in floating-point number systems. </a:t>
            </a:r>
          </a:p>
          <a:p>
            <a:pPr fontAlgn="ctr"/>
            <a:r>
              <a:rPr lang="en-US" dirty="0">
                <a:effectLst/>
              </a:rPr>
              <a:t>It's often the result of mathematical operations that don't make sense, like dividing by zero (0.0/0.0) or taking the square root of a negative number. </a:t>
            </a:r>
          </a:p>
          <a:p>
            <a:pPr fontAlgn="ctr"/>
            <a:r>
              <a:rPr lang="en-US" dirty="0">
                <a:effectLst/>
              </a:rPr>
              <a:t>While it's a numerical value, it's not a number in the traditional sense. </a:t>
            </a:r>
          </a:p>
          <a:p>
            <a:r>
              <a:rPr lang="en-US" dirty="0">
                <a:effectLst/>
              </a:rPr>
              <a:t>In some programming languages like Python and Polars, </a:t>
            </a:r>
            <a:r>
              <a:rPr lang="en-US" dirty="0" err="1">
                <a:effectLst/>
              </a:rPr>
              <a:t>NaN</a:t>
            </a:r>
            <a:r>
              <a:rPr lang="en-US" dirty="0">
                <a:effectLst/>
              </a:rPr>
              <a:t> is used to represent missing numerical data. </a:t>
            </a:r>
          </a:p>
        </p:txBody>
      </p:sp>
    </p:spTree>
    <p:extLst>
      <p:ext uri="{BB962C8B-B14F-4D97-AF65-F5344CB8AC3E}">
        <p14:creationId xmlns:p14="http://schemas.microsoft.com/office/powerpoint/2010/main" val="9271729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4429-0C39-E4BB-38F6-6D48C1E5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5.1.3 Null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592C-C85B-74A0-666A-DEDD3990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Null represents the absence of a value, indicating that a variable or cell has no assigned value. </a:t>
            </a:r>
          </a:p>
          <a:p>
            <a:r>
              <a:rPr lang="en-US" dirty="0"/>
              <a:t>It's a more general concept than </a:t>
            </a:r>
            <a:r>
              <a:rPr lang="en-US" dirty="0" err="1"/>
              <a:t>NaN</a:t>
            </a:r>
            <a:r>
              <a:rPr lang="en-US" dirty="0"/>
              <a:t> and can be used for various data types. </a:t>
            </a:r>
          </a:p>
          <a:p>
            <a:r>
              <a:rPr lang="en-US" dirty="0"/>
              <a:t>In databases, null represents a missing value that is not equivalent to zero or an empty string. </a:t>
            </a:r>
          </a:p>
          <a:p>
            <a:r>
              <a:rPr lang="en-US" dirty="0"/>
              <a:t>In programming, null is often used to indicate that a variable has not been assigned a value or that a function call did not return a meaningful result. </a:t>
            </a:r>
          </a:p>
          <a:p>
            <a:r>
              <a:rPr lang="en-US" dirty="0"/>
              <a:t>In some programming contexts, like Python, null is represented by the keyword None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539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AF7B-3BE6-6694-1FDC-78CFAE20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6.1 Handling Missing Data (python)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EA387-AE64-70D0-6845-E108DE5669C1}"/>
              </a:ext>
            </a:extLst>
          </p:cNvPr>
          <p:cNvSpPr txBox="1"/>
          <p:nvPr/>
        </p:nvSpPr>
        <p:spPr>
          <a:xfrm>
            <a:off x="418855" y="1591722"/>
            <a:ext cx="8116490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np.nan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np.nan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Impute missing values correctly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Mean imputation for Age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1" u="sng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].mean())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Median imputation for Salary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].median())  </a:t>
            </a:r>
          </a:p>
          <a:p>
            <a:pPr>
              <a:lnSpc>
                <a:spcPct val="150000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4BB353-3C11-C13D-EFD8-57F98E17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030" y="1473040"/>
            <a:ext cx="3195805" cy="13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040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EBCF-B348-0695-3805-1D543195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NumPy vs Pandas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ED982-F2A1-AD4B-ACB2-A76BFB563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C000"/>
                </a:solidFill>
              </a:rPr>
              <a:t>NumPy</a:t>
            </a:r>
            <a:r>
              <a:rPr lang="en-US" dirty="0"/>
              <a:t> (Numerical Python) provides the foundational structures and operations for numerical computing in Python. Its core feature is the </a:t>
            </a:r>
            <a:r>
              <a:rPr lang="en-US" dirty="0" err="1"/>
              <a:t>ndarray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>
                <a:solidFill>
                  <a:srgbClr val="FFC000"/>
                </a:solidFill>
              </a:rPr>
              <a:t>Pandas</a:t>
            </a:r>
            <a:r>
              <a:rPr lang="en-US" dirty="0"/>
              <a:t> is built on top of NumPy and provides higher-level data structures and tools for data manipulation and analysis, particularly with structured or tabular data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90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ACEB-7FFD-F34B-CBF1-868E0BF9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6.2. Encoding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2A9C-FA9A-0542-7706-322A786A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861" y="2096063"/>
            <a:ext cx="8377084" cy="41523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ML models can’t handle text labels — they need numbers.</a:t>
            </a:r>
          </a:p>
          <a:p>
            <a:pPr marL="0" indent="0">
              <a:buNone/>
            </a:pPr>
            <a:r>
              <a:rPr lang="en-US" b="1" dirty="0"/>
              <a:t>Solutions:</a:t>
            </a:r>
          </a:p>
          <a:p>
            <a:r>
              <a:rPr lang="en-US" b="1" dirty="0">
                <a:solidFill>
                  <a:srgbClr val="FFC000"/>
                </a:solidFill>
              </a:rPr>
              <a:t>One-Hot Encoding</a:t>
            </a:r>
            <a:r>
              <a:rPr lang="en-US" dirty="0"/>
              <a:t> (for nominal): Creates new binary (0 or 1) columns for each category. 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Label Encoding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(for ordinal): Assigns a numerical label (integer) to each category. </a:t>
            </a:r>
          </a:p>
          <a:p>
            <a:r>
              <a:rPr lang="en-US" dirty="0">
                <a:solidFill>
                  <a:srgbClr val="FFC000"/>
                </a:solidFill>
                <a:effectLst/>
              </a:rPr>
              <a:t>Nominal data </a:t>
            </a:r>
            <a:r>
              <a:rPr lang="en-US" dirty="0">
                <a:effectLst/>
              </a:rPr>
              <a:t>consists of categories that are mutually exclusive and have no inherent order or ranking.  </a:t>
            </a:r>
            <a:r>
              <a:rPr lang="en-US" dirty="0">
                <a:solidFill>
                  <a:srgbClr val="00B0F0"/>
                </a:solidFill>
                <a:effectLst/>
              </a:rPr>
              <a:t>Eg: Colors: Red, blue, green. </a:t>
            </a:r>
          </a:p>
          <a:p>
            <a:r>
              <a:rPr lang="en-US" dirty="0">
                <a:solidFill>
                  <a:srgbClr val="FFC000"/>
                </a:solidFill>
                <a:effectLst/>
              </a:rPr>
              <a:t>Ordinal data </a:t>
            </a:r>
            <a:r>
              <a:rPr lang="en-US" dirty="0">
                <a:effectLst/>
              </a:rPr>
              <a:t>represents categories that can be ordered or ranked, but the intervals between the categories are not necessarily equal.  </a:t>
            </a:r>
            <a:r>
              <a:rPr lang="en-US" dirty="0">
                <a:solidFill>
                  <a:srgbClr val="00B0F0"/>
                </a:solidFill>
                <a:effectLst/>
              </a:rPr>
              <a:t>Eg: Income Level: Low, medium, high. 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1639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8395B-5E5A-ABC4-2FA3-BACC411E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Nominal vs Ordinal 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AA4276-7D63-D08D-5969-921171695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993617"/>
              </p:ext>
            </p:extLst>
          </p:nvPr>
        </p:nvGraphicFramePr>
        <p:xfrm>
          <a:off x="685800" y="2891790"/>
          <a:ext cx="7764462" cy="21031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588154">
                  <a:extLst>
                    <a:ext uri="{9D8B030D-6E8A-4147-A177-3AD203B41FA5}">
                      <a16:colId xmlns:a16="http://schemas.microsoft.com/office/drawing/2014/main" val="1120166833"/>
                    </a:ext>
                  </a:extLst>
                </a:gridCol>
                <a:gridCol w="2588154">
                  <a:extLst>
                    <a:ext uri="{9D8B030D-6E8A-4147-A177-3AD203B41FA5}">
                      <a16:colId xmlns:a16="http://schemas.microsoft.com/office/drawing/2014/main" val="1750581870"/>
                    </a:ext>
                  </a:extLst>
                </a:gridCol>
                <a:gridCol w="2588154">
                  <a:extLst>
                    <a:ext uri="{9D8B030D-6E8A-4147-A177-3AD203B41FA5}">
                      <a16:colId xmlns:a16="http://schemas.microsoft.com/office/drawing/2014/main" val="30854067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Nominal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Ordinal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5197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Order/Ranking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❌ 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693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Equal Intervals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❌ Not applicable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❌ Not guaranteed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352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Examples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Hair color, 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Satisfaction, education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611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Suitable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Frequency, mode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Median, rank-based 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715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350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7F858-6671-161B-A29D-1CDC6AA10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6.2.1 Use of One-Hot Encoding?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20AB-87EA-052A-5A51-36E041B64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Machine learning models don’t understand text, so categorical variables like "Red" or "Green" must be converted to numbers.</a:t>
            </a:r>
          </a:p>
          <a:p>
            <a:pPr>
              <a:lnSpc>
                <a:spcPct val="150000"/>
              </a:lnSpc>
            </a:pPr>
            <a:r>
              <a:rPr lang="en-US" dirty="0"/>
              <a:t>One-hot encoding avoids assigning arbitrary numerical ranks, which could mislead the model if it thinks there's an 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053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DC0D1-D830-9689-1775-304DBBBC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One-Hot Encoding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5F3DA-CC7F-B3CF-AD1A-82131760B3EB}"/>
              </a:ext>
            </a:extLst>
          </p:cNvPr>
          <p:cNvSpPr txBox="1"/>
          <p:nvPr/>
        </p:nvSpPr>
        <p:spPr>
          <a:xfrm>
            <a:off x="247773" y="2100881"/>
            <a:ext cx="85599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Essential for working with structured/tabular data like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DataFrames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 Python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Creates a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named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one column called "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'Red’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]})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Applies one-hot encoding to the "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column.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This converts each unique category (Red, Blue, Green) into #its own binary column.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encoded_df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</a:t>
            </a:r>
            <a:r>
              <a:rPr lang="en-IN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get_dummies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Now, your "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" column has been replaced by three new columns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encoded_df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1FE362-5646-F83B-4616-A3D25BA97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722" y="5531945"/>
            <a:ext cx="3962953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37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CF5D-0A78-4DEA-0EF5-6694F28A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82" y="519516"/>
            <a:ext cx="4281910" cy="983225"/>
          </a:xfrm>
        </p:spPr>
        <p:txBody>
          <a:bodyPr>
            <a:normAutofit fontScale="90000"/>
          </a:bodyPr>
          <a:lstStyle/>
          <a:p>
            <a:r>
              <a:rPr lang="en-IN" dirty="0"/>
              <a:t>6.2.2 Label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828C3-3EDE-2EB9-B025-44EB314B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7" y="1842392"/>
            <a:ext cx="8163686" cy="79941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⚠️ Note: </a:t>
            </a:r>
            <a:r>
              <a:rPr lang="en-US" dirty="0" err="1"/>
              <a:t>LabelEncoder</a:t>
            </a:r>
            <a:r>
              <a:rPr lang="en-US" dirty="0"/>
              <a:t> assigns integers </a:t>
            </a:r>
            <a:r>
              <a:rPr lang="en-US" b="1" dirty="0"/>
              <a:t>alphabetically</a:t>
            </a:r>
            <a:r>
              <a:rPr lang="en-US" dirty="0"/>
              <a:t> by default unless you manually define the order.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9FB25-8B2C-1470-7876-E11B18EE8D2B}"/>
              </a:ext>
            </a:extLst>
          </p:cNvPr>
          <p:cNvSpPr txBox="1"/>
          <p:nvPr/>
        </p:nvSpPr>
        <p:spPr>
          <a:xfrm>
            <a:off x="286982" y="2946946"/>
            <a:ext cx="8163686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sklearn.preprocessing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LabelEncoder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'Education'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'Bachelor'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'PhD'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'Master'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'High School'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'Bachelor'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LabelEncoder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	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# Initialize encoder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Fit and transform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Education_encoded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le.fit_transform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'Education'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	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#⚠️ Note: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LabelEncoder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assigns integers alphabetically by default unless you manually define the order.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1DE61-08B4-84E0-2FE7-05F1BB0D6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72" y="356983"/>
            <a:ext cx="3856231" cy="11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71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0920-A074-568E-1C16-8AA021A3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6.3. Feature Scaling /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BB5AB-A597-FDD2-E9AC-61054D991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Features on different scales can bias the model.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Solutions: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Min-Max Scaling</a:t>
            </a:r>
            <a:r>
              <a:rPr lang="en-US" dirty="0"/>
              <a:t> → scales to [0, 1]</a:t>
            </a:r>
          </a:p>
          <a:p>
            <a:r>
              <a:rPr lang="en-US" b="1" dirty="0"/>
              <a:t>Standardization</a:t>
            </a:r>
            <a:r>
              <a:rPr lang="en-US" dirty="0"/>
              <a:t> → mean = 0, std =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733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1.2 </a:t>
            </a:r>
            <a:r>
              <a:rPr dirty="0"/>
              <a:t>Introduction to Predictive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Definition: Uses data and algorithms to predict outcomes.</a:t>
            </a:r>
          </a:p>
          <a:p>
            <a:pPr>
              <a:defRPr sz="2000"/>
            </a:pPr>
            <a:r>
              <a:rPr dirty="0"/>
              <a:t>Objective: Forecast trends and behaviors.</a:t>
            </a:r>
          </a:p>
          <a:p>
            <a:pPr>
              <a:defRPr sz="2000"/>
            </a:pPr>
            <a:r>
              <a:rPr dirty="0"/>
              <a:t>Applications: </a:t>
            </a:r>
            <a:r>
              <a:rPr lang="en-IN" dirty="0"/>
              <a:t>Churn prediction</a:t>
            </a:r>
            <a:r>
              <a:rPr dirty="0"/>
              <a:t>, credit scoring, fraud detection.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114A7-4D8A-4A3D-E3FA-E4C1CFAB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6.3.1 Min-Max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37B7-A863-B017-5400-2CD20D810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Min-Max Scaling uses: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So, all values lie between 0 and 1.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63A3F-2751-86C7-87EC-021523DC4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867" y="2870880"/>
            <a:ext cx="3972479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670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8BF9-886B-293F-477F-6D121995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7804" y="609601"/>
            <a:ext cx="3651702" cy="1326321"/>
          </a:xfrm>
        </p:spPr>
        <p:txBody>
          <a:bodyPr/>
          <a:lstStyle/>
          <a:p>
            <a:r>
              <a:rPr lang="en-IN" dirty="0"/>
              <a:t>6.3.1 Code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9EEBF-B6FF-BEA6-471F-9618AC5C42D0}"/>
              </a:ext>
            </a:extLst>
          </p:cNvPr>
          <p:cNvSpPr txBox="1"/>
          <p:nvPr/>
        </p:nvSpPr>
        <p:spPr>
          <a:xfrm>
            <a:off x="123885" y="2301982"/>
            <a:ext cx="88254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Importing the scaler that will convert feature ranges to [0, 1]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sklearn.preprocessing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MinMaxScaler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Sample dataset with different scales for 'Height' and 'Weight'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'Height'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centimeters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'Weight'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      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kilograms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(data)              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Creating a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          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View original values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an instance of the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MinMaxScaler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scaler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MinMaxScaler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Fit the scaler to the data and transform it to [0, 1] range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scaled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scaler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.fit_transform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Returns a NumPy array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Convert the scaled array back to a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for readability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scaled_df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scaled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df.columns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scaled_df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View scaled values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7A22A3-2CBF-270E-074F-45CAC8308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0" y="609601"/>
            <a:ext cx="2934109" cy="1457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93B83D-7A69-9BCA-54F5-948544F76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749" y="609601"/>
            <a:ext cx="2886478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04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AA91-31B0-61E0-E5DE-56BFD98D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6.3.2 Standardization </a:t>
            </a:r>
            <a:br>
              <a:rPr lang="en-IN" dirty="0"/>
            </a:br>
            <a:r>
              <a:rPr lang="en-IN" dirty="0"/>
              <a:t>(Z-score normalization)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6C0BD-9F97-03F4-5940-66E729E6E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Standardization uses the formula:</a:t>
            </a:r>
          </a:p>
          <a:p>
            <a:pPr marL="0" indent="0">
              <a:buNone/>
            </a:pPr>
            <a:r>
              <a:rPr lang="en-IN" dirty="0"/>
              <a:t>Where:</a:t>
            </a:r>
          </a:p>
          <a:p>
            <a:r>
              <a:rPr lang="el-GR" dirty="0">
                <a:solidFill>
                  <a:srgbClr val="FFC000"/>
                </a:solidFill>
              </a:rPr>
              <a:t>μ</a:t>
            </a:r>
            <a:r>
              <a:rPr lang="en-IN" dirty="0"/>
              <a:t> is the mean of the feature</a:t>
            </a:r>
          </a:p>
          <a:p>
            <a:r>
              <a:rPr lang="el-GR" dirty="0">
                <a:solidFill>
                  <a:srgbClr val="FFC000"/>
                </a:solidFill>
              </a:rPr>
              <a:t>σ</a:t>
            </a:r>
            <a:r>
              <a:rPr lang="en-IN" dirty="0"/>
              <a:t> is the standard deviation</a:t>
            </a:r>
          </a:p>
          <a:p>
            <a:pPr marL="0" indent="0">
              <a:buNone/>
            </a:pPr>
            <a:r>
              <a:rPr lang="en-IN" dirty="0"/>
              <a:t>This ensures:</a:t>
            </a:r>
          </a:p>
          <a:p>
            <a:r>
              <a:rPr lang="en-IN" dirty="0"/>
              <a:t>Mean becomes </a:t>
            </a:r>
            <a:r>
              <a:rPr lang="en-IN" b="1" dirty="0"/>
              <a:t>~</a:t>
            </a:r>
            <a:r>
              <a:rPr lang="en-IN" b="1" dirty="0">
                <a:solidFill>
                  <a:srgbClr val="FFC000"/>
                </a:solidFill>
              </a:rPr>
              <a:t>0</a:t>
            </a:r>
            <a:endParaRPr lang="en-IN" dirty="0">
              <a:solidFill>
                <a:srgbClr val="FFC000"/>
              </a:solidFill>
            </a:endParaRPr>
          </a:p>
          <a:p>
            <a:r>
              <a:rPr lang="en-IN" dirty="0"/>
              <a:t>Standard deviation becomes </a:t>
            </a:r>
            <a:r>
              <a:rPr lang="en-IN" b="1" dirty="0"/>
              <a:t>~</a:t>
            </a:r>
            <a:r>
              <a:rPr lang="en-IN" b="1" dirty="0">
                <a:solidFill>
                  <a:srgbClr val="FFC000"/>
                </a:solidFill>
              </a:rPr>
              <a:t>1</a:t>
            </a:r>
            <a:endParaRPr lang="en-IN" dirty="0">
              <a:solidFill>
                <a:srgbClr val="FFC000"/>
              </a:solidFill>
            </a:endParaRPr>
          </a:p>
          <a:p>
            <a:r>
              <a:rPr lang="en-IN" dirty="0"/>
              <a:t>No feature dominates the model due to larger scales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111ED-D2AC-0152-4927-841A2A7C3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699" y="2373454"/>
            <a:ext cx="2133898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83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A292-E37B-3CD9-96C7-0BBD51F3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StandardScaler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5534-8BC6-47A8-AAF5-4BB3DAD7F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31" y="2096063"/>
            <a:ext cx="8180173" cy="4576585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The </a:t>
            </a:r>
            <a:r>
              <a:rPr lang="en-US" sz="1800" dirty="0" err="1"/>
              <a:t>StandardScaler</a:t>
            </a:r>
            <a:r>
              <a:rPr lang="en-US" sz="1800" dirty="0"/>
              <a:t> in Python, provided by the scikit-learn library, is a preprocessing tool used to standardize features by removing the mean and scaling them to unit variance. </a:t>
            </a:r>
          </a:p>
          <a:p>
            <a:pPr algn="just"/>
            <a:r>
              <a:rPr lang="en-US" sz="1800" dirty="0"/>
              <a:t>This ensures that each feature has a mean of 0 and a standard deviation of 1, which is particularly useful for machine learning algorithms sensitive to feature scaling.</a:t>
            </a:r>
          </a:p>
          <a:p>
            <a:r>
              <a:rPr lang="en-US" b="1" dirty="0">
                <a:solidFill>
                  <a:srgbClr val="FFC000"/>
                </a:solidFill>
                <a:effectLst/>
              </a:rPr>
              <a:t>Mean Removal</a:t>
            </a:r>
            <a:r>
              <a:rPr lang="en-US" dirty="0">
                <a:effectLst/>
              </a:rPr>
              <a:t>: Centers the data around 0.</a:t>
            </a:r>
          </a:p>
          <a:p>
            <a:r>
              <a:rPr lang="en-US" b="1" dirty="0">
                <a:solidFill>
                  <a:srgbClr val="FFC000"/>
                </a:solidFill>
                <a:effectLst/>
              </a:rPr>
              <a:t>Unit Variance</a:t>
            </a:r>
            <a:r>
              <a:rPr lang="en-US" dirty="0">
                <a:effectLst/>
              </a:rPr>
              <a:t>: Scales the data so that the standard deviation is 1.</a:t>
            </a:r>
          </a:p>
          <a:p>
            <a:r>
              <a:rPr lang="en-US" b="1" dirty="0">
                <a:solidFill>
                  <a:srgbClr val="FFC000"/>
                </a:solidFill>
                <a:effectLst/>
              </a:rPr>
              <a:t>Feature-wise Scaling</a:t>
            </a:r>
            <a:r>
              <a:rPr lang="en-US" dirty="0">
                <a:effectLst/>
              </a:rPr>
              <a:t>: Operates independently on each feature (column).</a:t>
            </a:r>
          </a:p>
        </p:txBody>
      </p:sp>
    </p:spTree>
    <p:extLst>
      <p:ext uri="{BB962C8B-B14F-4D97-AF65-F5344CB8AC3E}">
        <p14:creationId xmlns:p14="http://schemas.microsoft.com/office/powerpoint/2010/main" val="2297545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F5938-9FA9-07FC-D31A-1A2B43B89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5CF30-248F-7ED6-A4B3-C5F8D296D02F}"/>
              </a:ext>
            </a:extLst>
          </p:cNvPr>
          <p:cNvSpPr txBox="1"/>
          <p:nvPr/>
        </p:nvSpPr>
        <p:spPr>
          <a:xfrm>
            <a:off x="88490" y="1935922"/>
            <a:ext cx="8742843" cy="4941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1: Import necessary libraries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sklearn.preprocessing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StandardScaler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2: Define sample data with different scales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'Height'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centimeters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'Weight'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 kilograms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3: Create a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for easy viewing and manipulation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"Original Data: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4: Create an instance of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StandardScaler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scaler = </a:t>
            </a:r>
            <a:r>
              <a:rPr lang="en-IN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StandardScaler</a:t>
            </a:r>
            <a:r>
              <a:rPr lang="en-IN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5: Fit the scaler to the data and transform it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standardized_array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scaler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.fit_transform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6: Convert the result back to a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the same column names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standardized_df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standardized_array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df.columns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Standardized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Data: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standardized_df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7F623A-12F2-AC77-F2BD-65A4B0499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392"/>
            <a:ext cx="3545512" cy="17288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8E740E-E49A-88F3-EE6F-9B7F7A98C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608" y="0"/>
            <a:ext cx="3734292" cy="185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7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1780-C661-5DA9-C8CF-F190B786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6.4. Removing Duplicates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33557-770B-3A50-A828-7931A457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Duplicate rows introduce redundancy.</a:t>
            </a:r>
          </a:p>
          <a:p>
            <a:endParaRPr lang="en-IN" dirty="0"/>
          </a:p>
          <a:p>
            <a:r>
              <a:rPr lang="en-IN" dirty="0"/>
              <a:t>Solution:</a:t>
            </a:r>
          </a:p>
          <a:p>
            <a:endParaRPr lang="en-IN" dirty="0"/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df.</a:t>
            </a:r>
            <a:r>
              <a:rPr lang="en-IN" dirty="0" err="1">
                <a:solidFill>
                  <a:srgbClr val="FFC000"/>
                </a:solidFill>
              </a:rPr>
              <a:t>drop_duplicates</a:t>
            </a:r>
            <a:r>
              <a:rPr lang="en-IN" dirty="0">
                <a:solidFill>
                  <a:srgbClr val="FFC0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768723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88B-E50E-3054-EFE6-DD739276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Removing Duplicates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119ED-9470-A8F8-F671-E45BF0B1ECDA}"/>
              </a:ext>
            </a:extLst>
          </p:cNvPr>
          <p:cNvSpPr txBox="1"/>
          <p:nvPr/>
        </p:nvSpPr>
        <p:spPr>
          <a:xfrm>
            <a:off x="483747" y="2299613"/>
            <a:ext cx="8341688" cy="2125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'Anna'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</a:t>
            </a:r>
            <a:r>
              <a:rPr lang="en-IN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drop_duplicates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BB06BF-CA5C-A62C-751E-76583901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413" y="4685971"/>
            <a:ext cx="2403829" cy="130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983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17D11-E009-ED56-3FE9-1A452EB5E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6.5. Outlier Detection and Handling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E8D6-9394-3D38-CEDD-F09DBE53F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Outliers can skew the model.</a:t>
            </a:r>
          </a:p>
          <a:p>
            <a:pPr marL="0" indent="0">
              <a:buNone/>
            </a:pPr>
            <a:r>
              <a:rPr lang="en-US" b="1" dirty="0"/>
              <a:t>Methods:</a:t>
            </a:r>
          </a:p>
          <a:p>
            <a:r>
              <a:rPr lang="en-US" dirty="0"/>
              <a:t>Z-score</a:t>
            </a:r>
          </a:p>
          <a:p>
            <a:r>
              <a:rPr lang="en-US" dirty="0"/>
              <a:t>IQR (Interquartile Range)</a:t>
            </a:r>
          </a:p>
          <a:p>
            <a:r>
              <a:rPr lang="en-US" dirty="0"/>
              <a:t>Manual thresholds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6940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6EEB-2AF3-79B8-BCFC-5457BE2F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Outliers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8F951B-7B01-66F3-F2F8-A0BEA64C58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346" y="2353453"/>
            <a:ext cx="7765320" cy="318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observations that lie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 outside the range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most other values in a dataset.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can result from: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Measurement errors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entry mistakes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variability</a:t>
            </a:r>
          </a:p>
          <a:p>
            <a:pPr marL="914400" lvl="2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Rare events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BE87F7-3202-5428-6FD6-59F4BAA9E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39549"/>
              </p:ext>
            </p:extLst>
          </p:nvPr>
        </p:nvGraphicFramePr>
        <p:xfrm>
          <a:off x="3682672" y="4566748"/>
          <a:ext cx="5184059" cy="2052327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460308">
                  <a:extLst>
                    <a:ext uri="{9D8B030D-6E8A-4147-A177-3AD203B41FA5}">
                      <a16:colId xmlns:a16="http://schemas.microsoft.com/office/drawing/2014/main" val="1196362713"/>
                    </a:ext>
                  </a:extLst>
                </a:gridCol>
                <a:gridCol w="3723751">
                  <a:extLst>
                    <a:ext uri="{9D8B030D-6E8A-4147-A177-3AD203B41FA5}">
                      <a16:colId xmlns:a16="http://schemas.microsoft.com/office/drawing/2014/main" val="2304459370"/>
                    </a:ext>
                  </a:extLst>
                </a:gridCol>
              </a:tblGrid>
              <a:tr h="342715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FFC000"/>
                          </a:solidFill>
                        </a:rPr>
                        <a:t>Impact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FFC000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131712"/>
                  </a:ext>
                </a:extLst>
              </a:tr>
              <a:tr h="485513">
                <a:tc>
                  <a:txBody>
                    <a:bodyPr/>
                    <a:lstStyle/>
                    <a:p>
                      <a:r>
                        <a:rPr lang="en-IN" sz="1400"/>
                        <a:t>🧮 Skewed Statistics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They distort mean, variance, and correlation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951909"/>
                  </a:ext>
                </a:extLst>
              </a:tr>
              <a:tr h="485513">
                <a:tc>
                  <a:txBody>
                    <a:bodyPr/>
                    <a:lstStyle/>
                    <a:p>
                      <a:r>
                        <a:rPr lang="en-IN" sz="1400" dirty="0"/>
                        <a:t>📉 Model 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Can mislead regression or clustering algorithms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92219"/>
                  </a:ext>
                </a:extLst>
              </a:tr>
              <a:tr h="673292">
                <a:tc>
                  <a:txBody>
                    <a:bodyPr/>
                    <a:lstStyle/>
                    <a:p>
                      <a:r>
                        <a:rPr lang="en-IN" sz="1400"/>
                        <a:t>🧠 Insight or Noise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Sometimes they reveal hidden patterns, sometimes they're just junk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957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1365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5843-6992-4BCE-5F46-D561BAF1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509312"/>
            <a:ext cx="7765321" cy="1326321"/>
          </a:xfrm>
        </p:spPr>
        <p:txBody>
          <a:bodyPr/>
          <a:lstStyle/>
          <a:p>
            <a:r>
              <a:rPr lang="en-IN" dirty="0"/>
              <a:t>Outliers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9F764-6A98-57CE-B288-C9212C5ECD6C}"/>
              </a:ext>
            </a:extLst>
          </p:cNvPr>
          <p:cNvSpPr txBox="1"/>
          <p:nvPr/>
        </p:nvSpPr>
        <p:spPr>
          <a:xfrm>
            <a:off x="299823" y="2007546"/>
            <a:ext cx="8772341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Sample data with one clear outlier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	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1000000 is likely an outlier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"Original Data: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040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58FD-B4E4-6614-C262-498740F2E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1.3 The workflow for building predictive analytics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305A6-049F-937B-C065-8CBD6F494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096063"/>
            <a:ext cx="7765322" cy="427178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  <a:effectLst/>
              </a:rPr>
              <a:t>Define the problem</a:t>
            </a:r>
            <a:r>
              <a:rPr lang="en-US" dirty="0">
                <a:effectLst/>
              </a:rPr>
              <a:t>: A prediction starts with a good thesis and set of requirements.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  <a:effectLst/>
              </a:rPr>
              <a:t>Acquire and organize data</a:t>
            </a:r>
            <a:r>
              <a:rPr lang="en-IN" b="1" dirty="0">
                <a:effectLst/>
              </a:rPr>
              <a:t>: </a:t>
            </a:r>
            <a:r>
              <a:rPr lang="en-US" dirty="0">
                <a:effectLst/>
              </a:rPr>
              <a:t>decades of data to draw upon, or a continual flood of data from customer.</a:t>
            </a:r>
            <a:endParaRPr lang="en-IN" b="1" dirty="0">
              <a:effectLst/>
            </a:endParaRPr>
          </a:p>
          <a:p>
            <a:pPr algn="just"/>
            <a:r>
              <a:rPr lang="en-US" b="1" dirty="0">
                <a:solidFill>
                  <a:srgbClr val="FF0000"/>
                </a:solidFill>
                <a:effectLst/>
              </a:rPr>
              <a:t>Pre-process data</a:t>
            </a:r>
            <a:r>
              <a:rPr lang="en-US" dirty="0">
                <a:effectLst/>
              </a:rPr>
              <a:t>: Raw data should be cleaned to remove anomalies, missing data points, or extreme outliers, any of which might be the result of input or measurement errors. </a:t>
            </a:r>
          </a:p>
          <a:p>
            <a:pPr algn="just"/>
            <a:r>
              <a:rPr lang="en-IN" b="1" dirty="0">
                <a:solidFill>
                  <a:srgbClr val="FF0000"/>
                </a:solidFill>
                <a:effectLst/>
              </a:rPr>
              <a:t>Develop predictive models</a:t>
            </a:r>
            <a:r>
              <a:rPr lang="en-IN" dirty="0">
                <a:effectLst/>
              </a:rPr>
              <a:t>:  </a:t>
            </a:r>
            <a:r>
              <a:rPr lang="en-US" dirty="0">
                <a:effectLst/>
              </a:rPr>
              <a:t>Machine learning, regression models, and decision trees are some of the most common types of predictive models.</a:t>
            </a:r>
          </a:p>
          <a:p>
            <a:pPr algn="just"/>
            <a:r>
              <a:rPr lang="en-US" b="1" dirty="0">
                <a:solidFill>
                  <a:srgbClr val="FF0000"/>
                </a:solidFill>
                <a:effectLst/>
              </a:rPr>
              <a:t>Validate and deploy results</a:t>
            </a:r>
            <a:r>
              <a:rPr lang="en-US" dirty="0">
                <a:effectLst/>
              </a:rPr>
              <a:t>: Check on the accuracy of the model and adjust accordingly. 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49371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B1FA-41C3-499D-9EBD-94FEEBCE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6.5 a) </a:t>
            </a:r>
            <a:r>
              <a:rPr lang="en-IN" dirty="0"/>
              <a:t>Z-Score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E584-9EDD-1396-A869-98C000327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096063"/>
            <a:ext cx="7765322" cy="4152335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dirty="0" err="1">
                <a:solidFill>
                  <a:srgbClr val="FF0000"/>
                </a:solidFill>
                <a:effectLst/>
              </a:rPr>
              <a:t>z_scores</a:t>
            </a:r>
            <a:r>
              <a:rPr lang="en-US" sz="2400" dirty="0">
                <a:solidFill>
                  <a:srgbClr val="FF0000"/>
                </a:solidFill>
                <a:effectLst/>
              </a:rPr>
              <a:t> = (data - mean) / </a:t>
            </a:r>
            <a:r>
              <a:rPr lang="en-US" sz="2400" dirty="0" err="1">
                <a:solidFill>
                  <a:srgbClr val="FF0000"/>
                </a:solidFill>
                <a:effectLst/>
              </a:rPr>
              <a:t>std_dev</a:t>
            </a:r>
            <a:endParaRPr lang="en-US" sz="2400" dirty="0">
              <a:solidFill>
                <a:srgbClr val="FF0000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dirty="0">
                <a:effectLst/>
              </a:rPr>
              <a:t>It subtracts the mean from each data point and divides the result by the standard deviation.</a:t>
            </a:r>
          </a:p>
          <a:p>
            <a:pPr>
              <a:lnSpc>
                <a:spcPct val="150000"/>
              </a:lnSpc>
            </a:pPr>
            <a:r>
              <a:rPr lang="en-US" dirty="0"/>
              <a:t>Values with Z-score &gt; 3 or &lt; -3 are considered outliers.</a:t>
            </a:r>
          </a:p>
          <a:p>
            <a:pPr marL="0" indent="0" algn="ctr">
              <a:buNone/>
            </a:pPr>
            <a:r>
              <a:rPr lang="en-US" b="1" dirty="0"/>
              <a:t>🔍 </a:t>
            </a:r>
            <a:r>
              <a:rPr lang="en-US" b="1" dirty="0">
                <a:solidFill>
                  <a:srgbClr val="FF0000"/>
                </a:solidFill>
              </a:rPr>
              <a:t>Visual Detection</a:t>
            </a:r>
          </a:p>
          <a:p>
            <a:r>
              <a:rPr lang="en-US" b="1" dirty="0">
                <a:solidFill>
                  <a:srgbClr val="FFC000"/>
                </a:solidFill>
              </a:rPr>
              <a:t>Boxplot</a:t>
            </a:r>
            <a:r>
              <a:rPr lang="en-US" dirty="0"/>
              <a:t>: Outliers appear as dots beyond whiskers.</a:t>
            </a:r>
          </a:p>
          <a:p>
            <a:r>
              <a:rPr lang="en-US" b="1" dirty="0">
                <a:solidFill>
                  <a:srgbClr val="FFC000"/>
                </a:solidFill>
              </a:rPr>
              <a:t>Scatterplot</a:t>
            </a:r>
            <a:r>
              <a:rPr lang="en-US" dirty="0"/>
              <a:t>: Points far from clusters.</a:t>
            </a:r>
          </a:p>
          <a:p>
            <a:r>
              <a:rPr lang="en-US" b="1" dirty="0">
                <a:solidFill>
                  <a:srgbClr val="FFC000"/>
                </a:solidFill>
              </a:rPr>
              <a:t>Histogram</a:t>
            </a:r>
            <a:r>
              <a:rPr lang="en-US" dirty="0"/>
              <a:t>: Long tails or isolated bars.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6650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045D7-365B-C10D-D548-AEC486D9C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D6D3-A760-6063-C41A-8E6F6C4CB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509312"/>
            <a:ext cx="7765321" cy="1326321"/>
          </a:xfrm>
        </p:spPr>
        <p:txBody>
          <a:bodyPr/>
          <a:lstStyle/>
          <a:p>
            <a:r>
              <a:rPr lang="en-IN" dirty="0"/>
              <a:t>a) Z-score </a:t>
            </a:r>
            <a:br>
              <a:rPr lang="en-IN" dirty="0"/>
            </a:br>
            <a:r>
              <a:rPr lang="en-IN" dirty="0"/>
              <a:t>(Standardization based)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F6631-E798-73E8-D40C-A442DD5CC228}"/>
              </a:ext>
            </a:extLst>
          </p:cNvPr>
          <p:cNvSpPr txBox="1"/>
          <p:nvPr/>
        </p:nvSpPr>
        <p:spPr>
          <a:xfrm>
            <a:off x="367666" y="1744349"/>
            <a:ext cx="8400681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scipy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stats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>
              <a:lnSpc>
                <a:spcPct val="1500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1000000 is likely an outlier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z-scores for each value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z_scores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stats.zscore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Identify outliers: absolute z-score &gt; 3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outliers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np.where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np.abs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z_scores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-score Outliers: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df.iloc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[outliers])</a:t>
            </a:r>
          </a:p>
        </p:txBody>
      </p:sp>
    </p:spTree>
    <p:extLst>
      <p:ext uri="{BB962C8B-B14F-4D97-AF65-F5344CB8AC3E}">
        <p14:creationId xmlns:p14="http://schemas.microsoft.com/office/powerpoint/2010/main" val="35098737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7E61-1A28-E37F-4D6D-58EF8367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Verifying z-score with formula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D57AA-A8C1-8E2C-9165-0CA7FA86CFB2}"/>
              </a:ext>
            </a:extLst>
          </p:cNvPr>
          <p:cNvSpPr txBox="1"/>
          <p:nvPr/>
        </p:nvSpPr>
        <p:spPr>
          <a:xfrm>
            <a:off x="348062" y="2042645"/>
            <a:ext cx="8559964" cy="461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mean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'Salary'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].mean()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~43479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std_dev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'Salary'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].std()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~208514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z_1000000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mean)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std_dev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≈ 4 (well above 3)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(mean)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std_dev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(z_1000000))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 suspect it’s an outlier just by looking at the data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Then suddenly, boom — ₹1,000,000 shows up, So to check how unusual it really is,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 calculate its z-score: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z_1000000 = (1000000 - mean) /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std_dev</a:t>
            </a:r>
            <a:endParaRPr 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 didn’t do this for all values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because the others are clearly within the “normal” range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6740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863F-51F7-1D60-DACE-3835BC72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Reading 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6ECE-48C4-B538-26AC-1546B618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solidFill>
                  <a:srgbClr val="FFC000"/>
                </a:solidFill>
                <a:effectLst/>
              </a:rPr>
              <a:t>Interquartile Range (IQR)</a:t>
            </a:r>
            <a:r>
              <a:rPr lang="en-US" dirty="0">
                <a:solidFill>
                  <a:srgbClr val="FFC000"/>
                </a:solidFill>
                <a:effectLst/>
              </a:rPr>
              <a:t>: </a:t>
            </a:r>
            <a:r>
              <a:rPr lang="en-US" dirty="0">
                <a:effectLst/>
              </a:rPr>
              <a:t>The box plot shows the middle 50% of scores (i.e., the range between the 25th and 75th percentile).</a:t>
            </a:r>
          </a:p>
          <a:p>
            <a:pPr algn="just"/>
            <a:r>
              <a:rPr lang="en-US" b="1" dirty="0">
                <a:solidFill>
                  <a:srgbClr val="FFC000"/>
                </a:solidFill>
                <a:effectLst/>
              </a:rPr>
              <a:t>Whiskers</a:t>
            </a:r>
            <a:r>
              <a:rPr lang="en-US" dirty="0">
                <a:effectLst/>
              </a:rPr>
              <a:t>: The upper and lower whiskers represent scores outside the middle 50% (i.e., the lower 25% of scores and the upper 25% of scores).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F58907-D3FB-AD01-014B-C82FD0483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234" y="4737745"/>
            <a:ext cx="3863546" cy="189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0718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2E7B-C1E6-CC30-ED30-37F56E03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739BB-9C38-9254-2E85-B10A079CE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A3FE7-C3E7-D2D1-1A0F-7AE7A053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6" y="297489"/>
            <a:ext cx="8402594" cy="62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503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31F4-419B-F95E-8228-D52F6BF4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4865" y="24716"/>
            <a:ext cx="4819135" cy="963825"/>
          </a:xfrm>
        </p:spPr>
        <p:txBody>
          <a:bodyPr>
            <a:normAutofit fontScale="90000"/>
          </a:bodyPr>
          <a:lstStyle/>
          <a:p>
            <a:r>
              <a:rPr lang="en-IN" dirty="0"/>
              <a:t>🔍 Visual Detection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41314-BB2D-DBE6-412F-D7EEAF84047F}"/>
              </a:ext>
            </a:extLst>
          </p:cNvPr>
          <p:cNvSpPr txBox="1"/>
          <p:nvPr/>
        </p:nvSpPr>
        <p:spPr>
          <a:xfrm>
            <a:off x="140043" y="670775"/>
            <a:ext cx="8666205" cy="6095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seaborn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Sample data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salaries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data[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Set up the plotting canvas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📦 Boxplot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sns.boxplot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salaries,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'Boxplot of 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🔘 Scatterplot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plt.scatter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(salaries)), salaries,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'orange'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'Scatterplot of 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📊 Histogram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plt.hist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(salaries,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edgecolor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'Histogram of 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'Frequency'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Show all plots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031236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6E553-6C38-A852-AC24-82623FD3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inspection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FED5-6F7D-10D3-7DBB-8FA9A675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096064"/>
            <a:ext cx="7765322" cy="4210346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/>
              <a:t>📦 </a:t>
            </a:r>
            <a:r>
              <a:rPr lang="en-US" b="1" dirty="0">
                <a:solidFill>
                  <a:srgbClr val="FFC000"/>
                </a:solidFill>
              </a:rPr>
              <a:t>Boxplot – Spot the Dot! </a:t>
            </a:r>
            <a:r>
              <a:rPr lang="en-US" b="1" dirty="0"/>
              <a:t>:</a:t>
            </a:r>
            <a:r>
              <a:rPr lang="en-US" dirty="0"/>
              <a:t>Shows the distribution and highlights the outlier as a dot far beyond the whiskers. </a:t>
            </a:r>
          </a:p>
          <a:p>
            <a:pPr algn="just">
              <a:lnSpc>
                <a:spcPct val="200000"/>
              </a:lnSpc>
            </a:pPr>
            <a:r>
              <a:rPr lang="en-US" b="1" dirty="0"/>
              <a:t>🔘 </a:t>
            </a:r>
            <a:r>
              <a:rPr lang="en-US" b="1" dirty="0">
                <a:solidFill>
                  <a:srgbClr val="FFC000"/>
                </a:solidFill>
              </a:rPr>
              <a:t>Scatterplot – Lone Ranger </a:t>
            </a:r>
            <a:r>
              <a:rPr lang="en-US" b="1" dirty="0"/>
              <a:t>: </a:t>
            </a:r>
            <a:r>
              <a:rPr lang="en-US" dirty="0"/>
              <a:t>Each salary is plotted by index. The outlier stands out dramatically from the cluster. </a:t>
            </a:r>
          </a:p>
          <a:p>
            <a:pPr algn="just">
              <a:lnSpc>
                <a:spcPct val="200000"/>
              </a:lnSpc>
            </a:pPr>
            <a:r>
              <a:rPr lang="en-US" b="1" dirty="0"/>
              <a:t>📊 </a:t>
            </a:r>
            <a:r>
              <a:rPr lang="en-US" b="1" dirty="0">
                <a:solidFill>
                  <a:srgbClr val="FFC000"/>
                </a:solidFill>
              </a:rPr>
              <a:t>Histogram – Long Tail Trouble </a:t>
            </a:r>
            <a:r>
              <a:rPr lang="en-US" b="1" dirty="0"/>
              <a:t>: </a:t>
            </a:r>
            <a:r>
              <a:rPr lang="en-US" dirty="0"/>
              <a:t>Most salaries are tightly packed, but the outlier creates a long tail on the right.</a:t>
            </a:r>
          </a:p>
        </p:txBody>
      </p:sp>
    </p:spTree>
    <p:extLst>
      <p:ext uri="{BB962C8B-B14F-4D97-AF65-F5344CB8AC3E}">
        <p14:creationId xmlns:p14="http://schemas.microsoft.com/office/powerpoint/2010/main" val="2643550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AA51-FD07-75FF-CC07-BBC5CF661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6.5 b) IQR (</a:t>
            </a:r>
            <a:r>
              <a:rPr lang="en-US" dirty="0"/>
              <a:t>Interquartile Range)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43BB-CE5C-5A83-62D9-3A01B8725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C000"/>
                </a:solidFill>
              </a:rPr>
              <a:t>Quartiles</a:t>
            </a:r>
            <a:r>
              <a:rPr lang="en-US" dirty="0"/>
              <a:t>: Quartiles divide a data set into four equal parts. Q1 (first quartile) represents the 25th percentile, Q2 (second quartile) is the median (50th percentile), and Q3 (third quartile) represents the 75th percentile. </a:t>
            </a:r>
          </a:p>
          <a:p>
            <a:pPr algn="just"/>
            <a:r>
              <a:rPr lang="en-US" dirty="0">
                <a:solidFill>
                  <a:srgbClr val="FFC000"/>
                </a:solidFill>
              </a:rPr>
              <a:t>Interquartile Range</a:t>
            </a:r>
            <a:r>
              <a:rPr lang="en-US" dirty="0"/>
              <a:t>: The IQR measures the spread of the middle 50% of the data, showing how much the data varies within that range. </a:t>
            </a:r>
          </a:p>
          <a:p>
            <a:pPr algn="just"/>
            <a:r>
              <a:rPr lang="en-US" dirty="0">
                <a:solidFill>
                  <a:srgbClr val="FFC000"/>
                </a:solidFill>
              </a:rPr>
              <a:t>Formula</a:t>
            </a:r>
            <a:r>
              <a:rPr lang="en-US" dirty="0"/>
              <a:t>: IQR = Q3 - Q1.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3736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321FA-E2B5-1DD8-DCCF-3FCE8796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609601"/>
            <a:ext cx="6140207" cy="1326321"/>
          </a:xfrm>
        </p:spPr>
        <p:txBody>
          <a:bodyPr>
            <a:normAutofit/>
          </a:bodyPr>
          <a:lstStyle/>
          <a:p>
            <a:r>
              <a:rPr lang="en-IN" dirty="0"/>
              <a:t>b) IQR (</a:t>
            </a:r>
            <a:r>
              <a:rPr lang="en-US" dirty="0"/>
              <a:t>Interquartile Range) </a:t>
            </a:r>
            <a:r>
              <a:rPr lang="en-IN" dirty="0"/>
              <a:t>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8858D-3914-1DDA-6689-9AC72CED0F37}"/>
              </a:ext>
            </a:extLst>
          </p:cNvPr>
          <p:cNvSpPr txBox="1"/>
          <p:nvPr/>
        </p:nvSpPr>
        <p:spPr>
          <a:xfrm>
            <a:off x="214184" y="2525972"/>
            <a:ext cx="8600302" cy="4018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scipy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stats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Q1 (25th percentile) </a:t>
            </a:r>
          </a:p>
          <a:p>
            <a:pPr>
              <a:lnSpc>
                <a:spcPts val="1800"/>
              </a:lnSpc>
              <a:buNone/>
            </a:pP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#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and Q3 (75th percentile)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Q1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IN" b="1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quantile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Q3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].quantile(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IQR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Q3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Q1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Define outlier range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lower_bound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Q1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IQR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upper_bound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Q3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IQR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Filter non-outlier values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f_df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\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lower_bound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upper_bound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)]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IQR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Filtered Data: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f_df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66CD3-9013-F24E-8A6E-C1F43E84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23" y="313877"/>
            <a:ext cx="2191056" cy="51251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4799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2D396-F4D9-9DC6-A78D-1111388E1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Explanation of IQR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E541B-717B-902C-3335-868D62DFEA40}"/>
              </a:ext>
            </a:extLst>
          </p:cNvPr>
          <p:cNvSpPr txBox="1"/>
          <p:nvPr/>
        </p:nvSpPr>
        <p:spPr>
          <a:xfrm>
            <a:off x="495546" y="2652092"/>
            <a:ext cx="850097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'Salary'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Sorted: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Interpolates between index 5 and 6: both values = 1 → Q1 = 1.0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pos_Q1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(n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5.5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Interpolates between index 16 (value=2) and 17 (value=2) → Q3 = 2.0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pos_Q3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16.5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IQR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Q3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Q1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Lower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Q1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IQR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Upper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Q3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IQR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3.5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#So only values between -0.5 and 3.5 are retained.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6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E5F52-3C13-601C-89E2-B6FFDF20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1.4 predictive analytics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FABBF-536F-C006-0390-F30EC3D2D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In general, there are two types of predictive analytics models: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effectLst/>
            </a:endParaRPr>
          </a:p>
          <a:p>
            <a:r>
              <a:rPr lang="en-US" dirty="0">
                <a:solidFill>
                  <a:srgbClr val="FF0000"/>
                </a:solidFill>
                <a:effectLst/>
              </a:rPr>
              <a:t>Classification models </a:t>
            </a:r>
            <a:r>
              <a:rPr lang="en-US" dirty="0">
                <a:effectLst/>
              </a:rPr>
              <a:t>attempt to put data objects into one category or another.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solidFill>
                  <a:srgbClr val="FF0000"/>
                </a:solidFill>
                <a:effectLst/>
              </a:rPr>
              <a:t>Regression models </a:t>
            </a:r>
            <a:r>
              <a:rPr lang="en-US" dirty="0">
                <a:effectLst/>
              </a:rPr>
              <a:t>try to predict continuous data, such as how much revenue that customer will generate during their relationship with the company.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1956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1D62-7126-14B1-7717-1073716B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6.6. Feature Selection / Dimensionality Reduction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BE893-2AC3-77A1-22BA-08E616457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irrelevant or correlated features to avoid overfitting.</a:t>
            </a:r>
          </a:p>
          <a:p>
            <a:pPr marL="0" indent="0">
              <a:buNone/>
            </a:pPr>
            <a:r>
              <a:rPr lang="en-US" b="1" dirty="0"/>
              <a:t>Methods: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Correlation matrix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PCA (Principal Component Analysis) </a:t>
            </a:r>
            <a:r>
              <a:rPr lang="en-US" i="1" u="sng" dirty="0"/>
              <a:t>[advance]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3204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CEFC-3441-5A60-F6F6-00DC5523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6.6.a </a:t>
            </a:r>
            <a:r>
              <a:rPr lang="en-US" dirty="0"/>
              <a:t>Correlation Coefficient (r):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9EE91-2405-73A9-E5E2-5BA06D443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52" y="2096064"/>
            <a:ext cx="8229600" cy="369513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Measures the strength and direction of a linear relationship between two variables. It ranges from -1 to +1. </a:t>
            </a:r>
          </a:p>
          <a:p>
            <a:r>
              <a:rPr lang="en-US" dirty="0">
                <a:solidFill>
                  <a:srgbClr val="FFC000"/>
                </a:solidFill>
              </a:rPr>
              <a:t>+1 </a:t>
            </a:r>
            <a:r>
              <a:rPr lang="en-US" dirty="0"/>
              <a:t>indicates a perfect positive correlation (as one variable increases, the other increases). </a:t>
            </a:r>
          </a:p>
          <a:p>
            <a:r>
              <a:rPr lang="en-US" dirty="0">
                <a:solidFill>
                  <a:srgbClr val="FFC000"/>
                </a:solidFill>
              </a:rPr>
              <a:t>-1 </a:t>
            </a:r>
            <a:r>
              <a:rPr lang="en-US" dirty="0"/>
              <a:t>indicates a perfect negative correlation (as one variable increases, the other decreases). </a:t>
            </a:r>
          </a:p>
          <a:p>
            <a:r>
              <a:rPr lang="en-US" dirty="0">
                <a:solidFill>
                  <a:srgbClr val="FFC000"/>
                </a:solidFill>
              </a:rPr>
              <a:t>0</a:t>
            </a:r>
            <a:r>
              <a:rPr lang="en-US" dirty="0"/>
              <a:t> indicates no linear correlation.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7505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8717-34CE-196E-0C8A-DC76480A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505" y="499370"/>
            <a:ext cx="3603484" cy="1048753"/>
          </a:xfrm>
        </p:spPr>
        <p:txBody>
          <a:bodyPr/>
          <a:lstStyle/>
          <a:p>
            <a:r>
              <a:rPr lang="en-IN" dirty="0"/>
              <a:t>a) </a:t>
            </a:r>
            <a:r>
              <a:rPr lang="en-IN" dirty="0" err="1"/>
              <a:t>df.corr</a:t>
            </a:r>
            <a:r>
              <a:rPr lang="en-IN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93DF7-0D7E-AE72-982A-DE95FFBB8038}"/>
              </a:ext>
            </a:extLst>
          </p:cNvPr>
          <p:cNvSpPr txBox="1"/>
          <p:nvPr/>
        </p:nvSpPr>
        <p:spPr>
          <a:xfrm>
            <a:off x="141584" y="2140934"/>
            <a:ext cx="900241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Sample data with correlated features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Feature_A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Feature_B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Correlated with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Feature_A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Feature_C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Uncorrelated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correlation matrix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corr_matrix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</a:t>
            </a:r>
            <a:r>
              <a:rPr lang="en-IN" b="1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corr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"Correlation Matrix: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corr_matrix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df_reduced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df.drop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Feature_B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F4EB6-070B-71AD-8D8D-7C9BFD439247}"/>
              </a:ext>
            </a:extLst>
          </p:cNvPr>
          <p:cNvSpPr txBox="1"/>
          <p:nvPr/>
        </p:nvSpPr>
        <p:spPr>
          <a:xfrm>
            <a:off x="0" y="6396041"/>
            <a:ext cx="88898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Computes </a:t>
            </a:r>
            <a:r>
              <a:rPr lang="en-US" sz="1600" b="1" dirty="0"/>
              <a:t>pairwise Pearson correlation coefficients</a:t>
            </a:r>
            <a:r>
              <a:rPr lang="en-US" sz="1600" dirty="0"/>
              <a:t> between all numeric columns.</a:t>
            </a:r>
            <a:endParaRPr lang="en-IN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425FE5-BAD6-17ED-EE96-20CD9247C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487" y="3889429"/>
            <a:ext cx="2602221" cy="10459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60FCF21-5D9A-20A0-6BCA-EAB26BEE1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708" y="5037844"/>
            <a:ext cx="3443292" cy="8923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191BB07-BAB7-DEFD-D2A6-BCA8AA8B8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394" y="1445824"/>
            <a:ext cx="2963022" cy="11852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D3B53B-1FF4-9EF6-9E70-403918BF4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269" y="5225"/>
            <a:ext cx="5202309" cy="110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319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6530-9A95-DA7A-C5B2-506BE30F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541" y="1186373"/>
            <a:ext cx="7765321" cy="1019318"/>
          </a:xfrm>
        </p:spPr>
        <p:txBody>
          <a:bodyPr>
            <a:normAutofit fontScale="90000"/>
          </a:bodyPr>
          <a:lstStyle/>
          <a:p>
            <a:r>
              <a:rPr lang="en-IN" dirty="0"/>
              <a:t>6.6.b PCA (Principal Component Analysis)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0B69A-59E1-C60B-C25E-0092AB938C97}"/>
              </a:ext>
            </a:extLst>
          </p:cNvPr>
          <p:cNvSpPr txBox="1"/>
          <p:nvPr/>
        </p:nvSpPr>
        <p:spPr>
          <a:xfrm>
            <a:off x="259572" y="2205691"/>
            <a:ext cx="85245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sklearn.decomposition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PCA</a:t>
            </a: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Imports the PCA class from scikit-learn, which helps reduce features while retaining the maximum variance.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sklearn.preprocessing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StandardScaler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Imports a tool to standardize the data — necessary before PCA.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PCA is sensitive to scaling, so we must ensure all features contribute equally.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scaler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StandardScaler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Creates an instance of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StandardScaler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scaled_data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scaler.fit_transform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Fits the scaler to your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transforms it.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For each column, it subtracts the mean and divides by standard deviation.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0F943-BBAA-FDE4-00FE-EE63ACFDE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5" y="99942"/>
            <a:ext cx="1962424" cy="1019317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5D44E68-DC65-F4E6-D220-62252F19D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482" y="71216"/>
            <a:ext cx="255550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rgbClr val="CCCCCC"/>
                </a:solidFill>
                <a:latin typeface="Consolas" panose="020B0609020204030204" pitchFamily="49" charset="0"/>
              </a:rPr>
              <a:t>StandardScaler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 =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μ = mean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σ =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6995310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37F7-25A6-CDCF-D7FE-C5FF7520F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93044-2181-2B30-A3E3-A6563B9CB443}"/>
              </a:ext>
            </a:extLst>
          </p:cNvPr>
          <p:cNvSpPr txBox="1"/>
          <p:nvPr/>
        </p:nvSpPr>
        <p:spPr>
          <a:xfrm>
            <a:off x="373565" y="2459227"/>
            <a:ext cx="838888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pca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PCA(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n_components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Creates a PCA object that will compute the top 2 principal components.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These components are new directions (axes) capturing the most variance in data.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components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pca.fit_transform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scaled_data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Applies PCA to standardized data.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Finds new axes (PC1 and PC2), projects data onto them.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pca_df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(components,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'PC1'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'PC2'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PCA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Result: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pca_df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Wraps the transformed data into a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Columns PC1 and PC2 represent the new reduced feature space.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This data is uncorrelated and optimized to retain the most information.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3762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2F42-A73E-01E1-4BBD-47792E060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200217-B95A-6088-D0F1-9481A0446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20205"/>
              </p:ext>
            </p:extLst>
          </p:nvPr>
        </p:nvGraphicFramePr>
        <p:xfrm>
          <a:off x="685800" y="3120390"/>
          <a:ext cx="7764462" cy="16459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588154">
                  <a:extLst>
                    <a:ext uri="{9D8B030D-6E8A-4147-A177-3AD203B41FA5}">
                      <a16:colId xmlns:a16="http://schemas.microsoft.com/office/drawing/2014/main" val="1474430937"/>
                    </a:ext>
                  </a:extLst>
                </a:gridCol>
                <a:gridCol w="2588154">
                  <a:extLst>
                    <a:ext uri="{9D8B030D-6E8A-4147-A177-3AD203B41FA5}">
                      <a16:colId xmlns:a16="http://schemas.microsoft.com/office/drawing/2014/main" val="3934190635"/>
                    </a:ext>
                  </a:extLst>
                </a:gridCol>
                <a:gridCol w="2588154">
                  <a:extLst>
                    <a:ext uri="{9D8B030D-6E8A-4147-A177-3AD203B41FA5}">
                      <a16:colId xmlns:a16="http://schemas.microsoft.com/office/drawing/2014/main" val="155317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rgbClr val="FFC000"/>
                          </a:solidFill>
                        </a:rPr>
                        <a:t>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659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Correlation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Identify &amp; drop redundant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Original features cleaned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089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Compress correlated dimensions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New principal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424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5293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60B6-3262-6A54-E005-B4E1D4506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261541"/>
            <a:ext cx="7765321" cy="1157588"/>
          </a:xfrm>
        </p:spPr>
        <p:txBody>
          <a:bodyPr/>
          <a:lstStyle/>
          <a:p>
            <a:r>
              <a:rPr lang="en-IN" dirty="0"/>
              <a:t>Common Text Cleaning Tasks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D03D4D-8218-6999-4388-68E83B2E4D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0578" y="1607909"/>
            <a:ext cx="8630756" cy="502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+mj-lt"/>
              </a:rPr>
              <a:t>Lowercasing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Standardizes text by converting everything to lowercase → 'Hello' → 'hello'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+mj-lt"/>
              </a:rPr>
              <a:t>Removing Punctuation and Special Characters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Cleans clutter → "I'm #1!!!" → 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1"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+mj-lt"/>
              </a:rPr>
              <a:t>Removing Numbers (optional)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Especially if numbers aren't meaningful → "He is 99 years old" → "He is years old"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+mj-lt"/>
              </a:rPr>
              <a:t>Removing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+mj-lt"/>
              </a:rPr>
              <a:t>Stopwords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Words like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that don’t add meaning in some contexts → "This is a test" → "test"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+mj-lt"/>
              </a:rPr>
              <a:t>Stemming / Lemmatization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Reduces words to their root forms → "running" → "run" → "better" → "good"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+mj-lt"/>
              </a:rPr>
              <a:t>Whitespace Handling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Trims excess spaces → " hello world " → "hello world“</a:t>
            </a:r>
          </a:p>
          <a:p>
            <a:pPr marL="0" lv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u="sng" dirty="0">
                <a:effectLst/>
              </a:rPr>
              <a:t>The Natural Language Toolkit (NLTK) is a Python package for natural language processing. </a:t>
            </a:r>
            <a:endParaRPr kumimoji="0" lang="en-US" altLang="en-US" sz="16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04293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A2C2B5-FC04-6446-D999-DA50BC72E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953126"/>
              </p:ext>
            </p:extLst>
          </p:nvPr>
        </p:nvGraphicFramePr>
        <p:xfrm>
          <a:off x="625331" y="1274321"/>
          <a:ext cx="7887438" cy="5048369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629146">
                  <a:extLst>
                    <a:ext uri="{9D8B030D-6E8A-4147-A177-3AD203B41FA5}">
                      <a16:colId xmlns:a16="http://schemas.microsoft.com/office/drawing/2014/main" val="3314070987"/>
                    </a:ext>
                  </a:extLst>
                </a:gridCol>
                <a:gridCol w="2629146">
                  <a:extLst>
                    <a:ext uri="{9D8B030D-6E8A-4147-A177-3AD203B41FA5}">
                      <a16:colId xmlns:a16="http://schemas.microsoft.com/office/drawing/2014/main" val="459200531"/>
                    </a:ext>
                  </a:extLst>
                </a:gridCol>
                <a:gridCol w="2629146">
                  <a:extLst>
                    <a:ext uri="{9D8B030D-6E8A-4147-A177-3AD203B41FA5}">
                      <a16:colId xmlns:a16="http://schemas.microsoft.com/office/drawing/2014/main" val="422095666"/>
                    </a:ext>
                  </a:extLst>
                </a:gridCol>
              </a:tblGrid>
              <a:tr h="1126613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FFC000"/>
                          </a:solidFill>
                        </a:rPr>
                        <a:t>Technique</a:t>
                      </a:r>
                    </a:p>
                  </a:txBody>
                  <a:tcPr marL="61595" marR="61595" marT="30797" marB="307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solidFill>
                            <a:srgbClr val="FFC000"/>
                          </a:solidFill>
                        </a:rPr>
                        <a:t>Purpose</a:t>
                      </a:r>
                    </a:p>
                  </a:txBody>
                  <a:tcPr marL="61595" marR="61595" marT="30797" marB="307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>
                          <a:solidFill>
                            <a:srgbClr val="FFC000"/>
                          </a:solidFill>
                        </a:rPr>
                        <a:t>Tool/Function Used</a:t>
                      </a:r>
                    </a:p>
                  </a:txBody>
                  <a:tcPr marL="61595" marR="61595" marT="30797" marB="30797" anchor="ctr"/>
                </a:tc>
                <a:extLst>
                  <a:ext uri="{0D108BD9-81ED-4DB2-BD59-A6C34878D82A}">
                    <a16:rowId xmlns:a16="http://schemas.microsoft.com/office/drawing/2014/main" val="3991343512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C00000"/>
                          </a:solidFill>
                        </a:rPr>
                        <a:t>Handling Missing Values</a:t>
                      </a:r>
                    </a:p>
                  </a:txBody>
                  <a:tcPr marL="61595" marR="61595" marT="30797" marB="30797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Fill or drop nulls</a:t>
                      </a:r>
                    </a:p>
                  </a:txBody>
                  <a:tcPr marL="61595" marR="61595" marT="30797" marB="30797" anchor="ctr"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fillna</a:t>
                      </a:r>
                      <a:r>
                        <a:rPr lang="en-IN" sz="1600" dirty="0"/>
                        <a:t>(), </a:t>
                      </a:r>
                      <a:r>
                        <a:rPr lang="en-IN" sz="1600" dirty="0" err="1"/>
                        <a:t>dropna</a:t>
                      </a:r>
                      <a:r>
                        <a:rPr lang="en-IN" sz="1600" dirty="0"/>
                        <a:t>()</a:t>
                      </a:r>
                    </a:p>
                  </a:txBody>
                  <a:tcPr marL="61595" marR="61595" marT="30797" marB="30797" anchor="ctr"/>
                </a:tc>
                <a:extLst>
                  <a:ext uri="{0D108BD9-81ED-4DB2-BD59-A6C34878D82A}">
                    <a16:rowId xmlns:a16="http://schemas.microsoft.com/office/drawing/2014/main" val="209316787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C00000"/>
                          </a:solidFill>
                        </a:rPr>
                        <a:t>Encoding Categorical Data</a:t>
                      </a:r>
                    </a:p>
                  </a:txBody>
                  <a:tcPr marL="61595" marR="61595" marT="30797" marB="30797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Convert text to numbers</a:t>
                      </a:r>
                    </a:p>
                  </a:txBody>
                  <a:tcPr marL="61595" marR="61595" marT="30797" marB="30797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LabelEncoder, get_dummies()</a:t>
                      </a:r>
                    </a:p>
                  </a:txBody>
                  <a:tcPr marL="61595" marR="61595" marT="30797" marB="30797" anchor="ctr"/>
                </a:tc>
                <a:extLst>
                  <a:ext uri="{0D108BD9-81ED-4DB2-BD59-A6C34878D82A}">
                    <a16:rowId xmlns:a16="http://schemas.microsoft.com/office/drawing/2014/main" val="1778588778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C00000"/>
                          </a:solidFill>
                        </a:rPr>
                        <a:t>Feature Scaling</a:t>
                      </a:r>
                    </a:p>
                  </a:txBody>
                  <a:tcPr marL="61595" marR="61595" marT="30797" marB="30797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Normalize features</a:t>
                      </a:r>
                    </a:p>
                  </a:txBody>
                  <a:tcPr marL="61595" marR="61595" marT="30797" marB="30797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StandardScaler, MinMaxScaler</a:t>
                      </a:r>
                    </a:p>
                  </a:txBody>
                  <a:tcPr marL="61595" marR="61595" marT="30797" marB="30797" anchor="ctr"/>
                </a:tc>
                <a:extLst>
                  <a:ext uri="{0D108BD9-81ED-4DB2-BD59-A6C34878D82A}">
                    <a16:rowId xmlns:a16="http://schemas.microsoft.com/office/drawing/2014/main" val="521067410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C00000"/>
                          </a:solidFill>
                        </a:rPr>
                        <a:t>Removing Duplicates</a:t>
                      </a:r>
                    </a:p>
                  </a:txBody>
                  <a:tcPr marL="61595" marR="61595" marT="30797" marB="30797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Remove redundant rows</a:t>
                      </a:r>
                    </a:p>
                  </a:txBody>
                  <a:tcPr marL="61595" marR="61595" marT="30797" marB="30797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drop_duplicates()</a:t>
                      </a:r>
                    </a:p>
                  </a:txBody>
                  <a:tcPr marL="61595" marR="61595" marT="30797" marB="30797" anchor="ctr"/>
                </a:tc>
                <a:extLst>
                  <a:ext uri="{0D108BD9-81ED-4DB2-BD59-A6C34878D82A}">
                    <a16:rowId xmlns:a16="http://schemas.microsoft.com/office/drawing/2014/main" val="1635912082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IN" sz="1600">
                          <a:solidFill>
                            <a:srgbClr val="C00000"/>
                          </a:solidFill>
                        </a:rPr>
                        <a:t>Outlier Handling</a:t>
                      </a:r>
                    </a:p>
                  </a:txBody>
                  <a:tcPr marL="61595" marR="61595" marT="30797" marB="30797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Remove or cap outliers</a:t>
                      </a:r>
                    </a:p>
                  </a:txBody>
                  <a:tcPr marL="61595" marR="61595" marT="30797" marB="30797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IQR, Z-score</a:t>
                      </a:r>
                    </a:p>
                  </a:txBody>
                  <a:tcPr marL="61595" marR="61595" marT="30797" marB="30797" anchor="ctr"/>
                </a:tc>
                <a:extLst>
                  <a:ext uri="{0D108BD9-81ED-4DB2-BD59-A6C34878D82A}">
                    <a16:rowId xmlns:a16="http://schemas.microsoft.com/office/drawing/2014/main" val="2488237058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C00000"/>
                          </a:solidFill>
                        </a:rPr>
                        <a:t>Feature Selection</a:t>
                      </a:r>
                    </a:p>
                  </a:txBody>
                  <a:tcPr marL="61595" marR="61595" marT="30797" marB="30797"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Choose relevant columns</a:t>
                      </a:r>
                    </a:p>
                  </a:txBody>
                  <a:tcPr marL="61595" marR="61595" marT="30797" marB="30797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Correlation, PCA</a:t>
                      </a:r>
                    </a:p>
                  </a:txBody>
                  <a:tcPr marL="61595" marR="61595" marT="30797" marB="30797" anchor="ctr"/>
                </a:tc>
                <a:extLst>
                  <a:ext uri="{0D108BD9-81ED-4DB2-BD59-A6C34878D82A}">
                    <a16:rowId xmlns:a16="http://schemas.microsoft.com/office/drawing/2014/main" val="1150765126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C00000"/>
                          </a:solidFill>
                        </a:rPr>
                        <a:t>Text Cleaning</a:t>
                      </a:r>
                    </a:p>
                  </a:txBody>
                  <a:tcPr marL="61595" marR="61595" marT="30797" marB="30797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Process natural language text</a:t>
                      </a:r>
                    </a:p>
                  </a:txBody>
                  <a:tcPr marL="61595" marR="61595" marT="30797" marB="30797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nltk, re, stopword removal</a:t>
                      </a:r>
                    </a:p>
                  </a:txBody>
                  <a:tcPr marL="61595" marR="61595" marT="30797" marB="30797" anchor="ctr"/>
                </a:tc>
                <a:extLst>
                  <a:ext uri="{0D108BD9-81ED-4DB2-BD59-A6C34878D82A}">
                    <a16:rowId xmlns:a16="http://schemas.microsoft.com/office/drawing/2014/main" val="4004530726"/>
                  </a:ext>
                </a:extLst>
              </a:tr>
              <a:tr h="431165"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rgbClr val="C00000"/>
                          </a:solidFill>
                        </a:rPr>
                        <a:t>Data Splitting</a:t>
                      </a:r>
                    </a:p>
                  </a:txBody>
                  <a:tcPr marL="61595" marR="61595" marT="30797" marB="30797" anchor="ctr"/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Divide data for training/testing</a:t>
                      </a:r>
                    </a:p>
                  </a:txBody>
                  <a:tcPr marL="61595" marR="61595" marT="30797" marB="30797" anchor="ctr"/>
                </a:tc>
                <a:tc>
                  <a:txBody>
                    <a:bodyPr/>
                    <a:lstStyle/>
                    <a:p>
                      <a:r>
                        <a:rPr lang="en-IN" sz="1600" dirty="0" err="1"/>
                        <a:t>train_test_split</a:t>
                      </a:r>
                      <a:r>
                        <a:rPr lang="en-IN" sz="1600" dirty="0"/>
                        <a:t>()</a:t>
                      </a:r>
                    </a:p>
                  </a:txBody>
                  <a:tcPr marL="61595" marR="61595" marT="30797" marB="30797" anchor="ctr"/>
                </a:tc>
                <a:extLst>
                  <a:ext uri="{0D108BD9-81ED-4DB2-BD59-A6C34878D82A}">
                    <a16:rowId xmlns:a16="http://schemas.microsoft.com/office/drawing/2014/main" val="360580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0438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- 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5" y="2096064"/>
            <a:ext cx="8607158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sz="2400" dirty="0">
              <a:solidFill>
                <a:srgbClr val="6BA9DA"/>
              </a:solidFill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  <a:defRPr sz="1600">
                <a:latin typeface="Courier New"/>
              </a:defRPr>
            </a:pPr>
            <a:r>
              <a:rPr sz="2400" dirty="0">
                <a:solidFill>
                  <a:srgbClr val="6BA9DA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from </a:t>
            </a:r>
            <a:r>
              <a:rPr sz="2400" dirty="0" err="1">
                <a:solidFill>
                  <a:srgbClr val="6BA9DA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sklearn.preprocessing</a:t>
            </a:r>
            <a:r>
              <a:rPr sz="2400" dirty="0">
                <a:solidFill>
                  <a:srgbClr val="6BA9DA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import </a:t>
            </a:r>
            <a:r>
              <a:rPr sz="2400" dirty="0" err="1">
                <a:solidFill>
                  <a:srgbClr val="6BA9DA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StandardScaler</a:t>
            </a:r>
            <a:endParaRPr sz="2400" dirty="0">
              <a:solidFill>
                <a:srgbClr val="6BA9DA"/>
              </a:solidFill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  <a:defRPr sz="1600">
                <a:latin typeface="Courier New"/>
              </a:defRPr>
            </a:pPr>
            <a:r>
              <a:rPr sz="2400" dirty="0">
                <a:solidFill>
                  <a:srgbClr val="6BA9DA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scaler = </a:t>
            </a:r>
            <a:r>
              <a:rPr sz="2400" dirty="0" err="1">
                <a:solidFill>
                  <a:srgbClr val="6BA9DA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StandardScaler</a:t>
            </a:r>
            <a:r>
              <a:rPr sz="2400" dirty="0">
                <a:solidFill>
                  <a:srgbClr val="6BA9DA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</a:p>
          <a:p>
            <a:pPr marL="0" indent="0">
              <a:buNone/>
              <a:defRPr sz="1600">
                <a:latin typeface="Courier New"/>
              </a:defRPr>
            </a:pPr>
            <a:r>
              <a:rPr sz="2400" dirty="0" err="1">
                <a:solidFill>
                  <a:srgbClr val="6BA9DA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data_scaled</a:t>
            </a:r>
            <a:r>
              <a:rPr sz="2400" dirty="0">
                <a:solidFill>
                  <a:srgbClr val="6BA9DA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= </a:t>
            </a:r>
            <a:r>
              <a:rPr sz="2400" dirty="0" err="1">
                <a:solidFill>
                  <a:srgbClr val="6BA9DA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scaler.fit_transform</a:t>
            </a:r>
            <a:r>
              <a:rPr sz="2400" dirty="0">
                <a:solidFill>
                  <a:srgbClr val="92D050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(data)</a:t>
            </a:r>
            <a:endParaRPr sz="24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5B52-1D39-19E1-8C90-2D0E35C7B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6D6C-1E02-AC24-D57F-BC7B2DDC1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60" y="2084265"/>
            <a:ext cx="8844480" cy="4340131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Exploratory Data Analysis (EDA)</a:t>
            </a:r>
            <a:r>
              <a:rPr lang="en-US" dirty="0"/>
              <a:t> and </a:t>
            </a:r>
            <a:r>
              <a:rPr lang="en-US" b="1" dirty="0"/>
              <a:t>Statistical Analysis</a:t>
            </a:r>
            <a:r>
              <a:rPr lang="en-US" dirty="0"/>
              <a:t> help you understand, clean, and extract insights from data before modeling or automation.</a:t>
            </a:r>
          </a:p>
          <a:p>
            <a:pPr algn="just"/>
            <a:r>
              <a:rPr lang="en-US" b="1" dirty="0"/>
              <a:t>EDA</a:t>
            </a:r>
            <a:r>
              <a:rPr lang="en-US" dirty="0"/>
              <a:t> is the process of </a:t>
            </a:r>
            <a:r>
              <a:rPr lang="en-US" b="1" dirty="0">
                <a:solidFill>
                  <a:srgbClr val="FFC000"/>
                </a:solidFill>
              </a:rPr>
              <a:t>summarizing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b="1" dirty="0">
                <a:solidFill>
                  <a:srgbClr val="FFC000"/>
                </a:solidFill>
              </a:rPr>
              <a:t>visualizing</a:t>
            </a:r>
            <a:r>
              <a:rPr lang="en-US" dirty="0">
                <a:solidFill>
                  <a:srgbClr val="FFC000"/>
                </a:solidFill>
              </a:rPr>
              <a:t>, and </a:t>
            </a:r>
            <a:r>
              <a:rPr lang="en-US" b="1" dirty="0">
                <a:solidFill>
                  <a:srgbClr val="FFC000"/>
                </a:solidFill>
              </a:rPr>
              <a:t>understanding</a:t>
            </a:r>
            <a:r>
              <a:rPr lang="en-US" dirty="0"/>
              <a:t> the structure of your dataset.</a:t>
            </a:r>
          </a:p>
          <a:p>
            <a:pPr algn="just"/>
            <a:r>
              <a:rPr lang="en-US" dirty="0">
                <a:effectLst/>
              </a:rPr>
              <a:t>It can also help determine if the statistical techniques you are considering for data analysis are appropriate.</a:t>
            </a:r>
          </a:p>
          <a:p>
            <a:pPr algn="just"/>
            <a:r>
              <a:rPr lang="en-US" dirty="0">
                <a:effectLst/>
              </a:rPr>
              <a:t>Python and EDA can be used together to identify missing values in a data set, which is important so you can decide how to handle missing values for machine learning.</a:t>
            </a:r>
            <a:endParaRPr lang="en-IN" dirty="0"/>
          </a:p>
          <a:p>
            <a:pPr algn="just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4C851-4ECE-7694-5173-CEB02B6A05FE}"/>
              </a:ext>
            </a:extLst>
          </p:cNvPr>
          <p:cNvSpPr txBox="1"/>
          <p:nvPr/>
        </p:nvSpPr>
        <p:spPr>
          <a:xfrm>
            <a:off x="144534" y="6124880"/>
            <a:ext cx="8787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Reading: </a:t>
            </a:r>
            <a:r>
              <a:rPr lang="en-IN" sz="1600" dirty="0">
                <a:hlinkClick r:id="rId2"/>
              </a:rPr>
              <a:t>https://www.kaggle.com/code/imoore/intro-to-exploratory-data-analysis-eda-in-python</a:t>
            </a:r>
            <a:r>
              <a:rPr lang="en-I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1825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2.1 </a:t>
            </a:r>
            <a:r>
              <a:rPr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 sz="2000"/>
            </a:pPr>
            <a:r>
              <a:rPr lang="en-US" dirty="0">
                <a:effectLst/>
              </a:rPr>
              <a:t>It is a subfield of artificial intelligence, which is broadly defined as the capability of a machine to imitate intelligent human behavior. </a:t>
            </a:r>
          </a:p>
          <a:p>
            <a:pPr algn="just">
              <a:defRPr sz="2000"/>
            </a:pPr>
            <a:r>
              <a:rPr lang="en-US" dirty="0">
                <a:effectLst/>
              </a:rPr>
              <a:t>Artificial intelligence systems are used to perform complex tasks in a way that is similar to how humans solve problems.</a:t>
            </a:r>
          </a:p>
          <a:p>
            <a:pPr algn="just">
              <a:defRPr sz="2000"/>
            </a:pPr>
            <a:r>
              <a:rPr dirty="0"/>
              <a:t>Types: Supervised, Unsupervised, Reinforcement.</a:t>
            </a:r>
          </a:p>
          <a:p>
            <a:pPr>
              <a:defRPr sz="2000"/>
            </a:pPr>
            <a:r>
              <a:rPr dirty="0"/>
              <a:t>Role: Builds predictive models, improves accuracy.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BD52-4B5E-D31D-7EE3-7D9D74E03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1. Import Libraries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7A7EF-530C-2A2A-3E9D-CFCB59485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600" b="1" dirty="0">
                <a:effectLst/>
              </a:rPr>
              <a:t>Import Libraries</a:t>
            </a:r>
          </a:p>
          <a:p>
            <a:r>
              <a:rPr lang="en-US" sz="1600" dirty="0"/>
              <a:t>pandas: Powerful library for data manipulation and analysis using </a:t>
            </a:r>
            <a:r>
              <a:rPr lang="en-US" sz="1600" dirty="0" err="1"/>
              <a:t>DataFrames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numpy</a:t>
            </a:r>
            <a:r>
              <a:rPr lang="en-US" sz="1600" dirty="0"/>
              <a:t>: Core library for numerical computations and array operations.</a:t>
            </a:r>
          </a:p>
          <a:p>
            <a:r>
              <a:rPr lang="en-US" sz="1600" dirty="0" err="1"/>
              <a:t>matplotlib.pyplot</a:t>
            </a:r>
            <a:r>
              <a:rPr lang="en-US" sz="1600" dirty="0"/>
              <a:t>: Plotting library for creating static, animated, and interactive visualizations.</a:t>
            </a:r>
          </a:p>
          <a:p>
            <a:r>
              <a:rPr lang="en-US" sz="1600" dirty="0"/>
              <a:t>Seaborn : High-level interface for attractive and informative statistical graphics built on top of matplotlib.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17F4C-85F8-376A-1838-898A76F15C69}"/>
              </a:ext>
            </a:extLst>
          </p:cNvPr>
          <p:cNvSpPr txBox="1"/>
          <p:nvPr/>
        </p:nvSpPr>
        <p:spPr>
          <a:xfrm>
            <a:off x="1495487" y="5231069"/>
            <a:ext cx="55542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np</a:t>
            </a:r>
          </a:p>
          <a:p>
            <a:pPr>
              <a:buNone/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seaborn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1329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58CED-0F55-E830-6B02-86793CFC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2. Load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086A5-C438-B49C-F053-EF2265CFF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pd.read_csv</a:t>
            </a:r>
            <a:r>
              <a:rPr lang="en-US" dirty="0"/>
              <a:t>() for CSV files, </a:t>
            </a:r>
          </a:p>
          <a:p>
            <a:r>
              <a:rPr lang="en-US" dirty="0"/>
              <a:t>for Excel (</a:t>
            </a:r>
            <a:r>
              <a:rPr lang="en-US" dirty="0" err="1"/>
              <a:t>pd.read_excel</a:t>
            </a:r>
            <a:r>
              <a:rPr lang="en-US" dirty="0"/>
              <a:t>()) or</a:t>
            </a:r>
          </a:p>
          <a:p>
            <a:r>
              <a:rPr lang="en-US" dirty="0"/>
              <a:t> JSON (</a:t>
            </a:r>
            <a:r>
              <a:rPr lang="en-US" dirty="0" err="1"/>
              <a:t>pd.read_json</a:t>
            </a:r>
            <a:r>
              <a:rPr lang="en-US" dirty="0"/>
              <a:t>())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31BEC-CD52-59F8-DF69-B22C4DE89B37}"/>
              </a:ext>
            </a:extLst>
          </p:cNvPr>
          <p:cNvSpPr txBox="1"/>
          <p:nvPr/>
        </p:nvSpPr>
        <p:spPr>
          <a:xfrm>
            <a:off x="550001" y="4558389"/>
            <a:ext cx="8036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"C: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Users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amanp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OneDrive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Desktop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 data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2526 1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INT234 Predictive analysis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Housing.csv"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24145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F983-3D9D-4733-3137-7262F0F5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3. Initial Data Inspection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7F522-9F0B-63EE-E6E1-404CDEE5D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C000"/>
                </a:solidFill>
              </a:rPr>
              <a:t>df.head</a:t>
            </a:r>
            <a:r>
              <a:rPr lang="en-US" dirty="0">
                <a:solidFill>
                  <a:srgbClr val="FFC000"/>
                </a:solidFill>
              </a:rPr>
              <a:t>(): </a:t>
            </a:r>
            <a:r>
              <a:rPr lang="en-US" dirty="0"/>
              <a:t>View the first few rows of the </a:t>
            </a:r>
            <a:r>
              <a:rPr lang="en-US" dirty="0" err="1"/>
              <a:t>DataFrame</a:t>
            </a:r>
            <a:r>
              <a:rPr lang="en-US" dirty="0"/>
              <a:t> to get a quick overview.</a:t>
            </a:r>
          </a:p>
          <a:p>
            <a:r>
              <a:rPr lang="en-US" dirty="0" err="1">
                <a:solidFill>
                  <a:srgbClr val="FFC000"/>
                </a:solidFill>
              </a:rPr>
              <a:t>df.tail</a:t>
            </a:r>
            <a:r>
              <a:rPr lang="en-US" dirty="0">
                <a:solidFill>
                  <a:srgbClr val="FFC000"/>
                </a:solidFill>
              </a:rPr>
              <a:t>(): </a:t>
            </a:r>
            <a:r>
              <a:rPr lang="en-US" dirty="0"/>
              <a:t>View the last few rows to check for any inconsistencies at the end.</a:t>
            </a:r>
          </a:p>
          <a:p>
            <a:r>
              <a:rPr lang="en-US" dirty="0">
                <a:solidFill>
                  <a:srgbClr val="FFC000"/>
                </a:solidFill>
              </a:rPr>
              <a:t>df.info(): </a:t>
            </a:r>
            <a:r>
              <a:rPr lang="en-US" dirty="0"/>
              <a:t>Get a concise summary of the </a:t>
            </a:r>
            <a:r>
              <a:rPr lang="en-US" dirty="0" err="1"/>
              <a:t>DataFrame</a:t>
            </a:r>
            <a:r>
              <a:rPr lang="en-US" dirty="0"/>
              <a:t>, including data types, non-null values, and memory usage.</a:t>
            </a:r>
          </a:p>
          <a:p>
            <a:r>
              <a:rPr lang="en-US" dirty="0" err="1">
                <a:solidFill>
                  <a:srgbClr val="FFC000"/>
                </a:solidFill>
              </a:rPr>
              <a:t>df.shape</a:t>
            </a:r>
            <a:r>
              <a:rPr lang="en-US" dirty="0"/>
              <a:t>: Check the number of rows and columns.</a:t>
            </a:r>
          </a:p>
          <a:p>
            <a:r>
              <a:rPr lang="en-US" dirty="0" err="1">
                <a:solidFill>
                  <a:srgbClr val="FFC000"/>
                </a:solidFill>
              </a:rPr>
              <a:t>df.dtypes</a:t>
            </a:r>
            <a:r>
              <a:rPr lang="en-US" dirty="0"/>
              <a:t>: Check the data types of each column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3703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B901-C3B6-FCF3-5440-729C8C09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</a:t>
            </a:r>
            <a:r>
              <a:rPr lang="en-IN" dirty="0" err="1"/>
              <a:t>cont</a:t>
            </a:r>
            <a:r>
              <a:rPr lang="en-IN" dirty="0"/>
              <a:t>… </a:t>
            </a:r>
            <a:r>
              <a:rPr lang="en-IN" dirty="0">
                <a:effectLst/>
              </a:rPr>
              <a:t>Initial inspection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00DC3-928E-8DAF-3E24-229F21671CA3}"/>
              </a:ext>
            </a:extLst>
          </p:cNvPr>
          <p:cNvSpPr txBox="1"/>
          <p:nvPr/>
        </p:nvSpPr>
        <p:spPr>
          <a:xfrm>
            <a:off x="380351" y="2045582"/>
            <a:ext cx="8070317" cy="420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df.head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View the first few rows to get a glimpse of the data.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df.shape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Understand the number of rows and columns.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df.info()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a summary of the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including data types and non-null counts.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df.describe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Obtain descriptive statistics for numerical columns (mean, median, standard deviation, quartiles).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2330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25F0-3A7A-5CC8-E494-B4FC9B24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4. Handle Missing Values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8DFDB-5F54-6911-DC02-4106D120D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096064"/>
            <a:ext cx="7765322" cy="2180968"/>
          </a:xfrm>
        </p:spPr>
        <p:txBody>
          <a:bodyPr/>
          <a:lstStyle/>
          <a:p>
            <a:pPr algn="just"/>
            <a:r>
              <a:rPr lang="en-US" dirty="0" err="1">
                <a:effectLst/>
              </a:rPr>
              <a:t>dentify</a:t>
            </a:r>
            <a:r>
              <a:rPr lang="en-US" dirty="0">
                <a:effectLst/>
              </a:rPr>
              <a:t> and address missing values (</a:t>
            </a:r>
            <a:r>
              <a:rPr lang="en-US" dirty="0" err="1">
                <a:effectLst/>
              </a:rPr>
              <a:t>NaNs</a:t>
            </a:r>
            <a:r>
              <a:rPr lang="en-US" dirty="0">
                <a:effectLst/>
              </a:rPr>
              <a:t>). Common strategies include dropping rows/columns with excessive missing data or imputing missing values using methods like mean, median, or mode imputation.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CDEC1-4923-7EAD-0C4B-1193FDF6E15D}"/>
              </a:ext>
            </a:extLst>
          </p:cNvPr>
          <p:cNvSpPr txBox="1"/>
          <p:nvPr/>
        </p:nvSpPr>
        <p:spPr>
          <a:xfrm>
            <a:off x="306766" y="4375933"/>
            <a:ext cx="8613058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df.isnull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().sum()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for missing values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df.dropna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Example: Drop rows with any missing values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df.fillna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df.mean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()) # Example: Fill missing values with the mean</a:t>
            </a:r>
          </a:p>
        </p:txBody>
      </p:sp>
    </p:spTree>
    <p:extLst>
      <p:ext uri="{BB962C8B-B14F-4D97-AF65-F5344CB8AC3E}">
        <p14:creationId xmlns:p14="http://schemas.microsoft.com/office/powerpoint/2010/main" val="40791349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9887-388E-27E6-D4D3-E0B3604E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4.1 Numeric Columns &amp; </a:t>
            </a:r>
            <a:br>
              <a:rPr lang="en-IN" dirty="0"/>
            </a:br>
            <a:r>
              <a:rPr lang="en-IN" dirty="0"/>
              <a:t>Textual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BCF4-06B2-D247-09B9-ADFDF8225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096064"/>
            <a:ext cx="7765322" cy="1178078"/>
          </a:xfrm>
        </p:spPr>
        <p:txBody>
          <a:bodyPr/>
          <a:lstStyle/>
          <a:p>
            <a:r>
              <a:rPr lang="en-IN" dirty="0"/>
              <a:t>Categorical Data :Keeps the distribution realistic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1747B-E36C-26C5-F3ED-579FC8209ADF}"/>
              </a:ext>
            </a:extLst>
          </p:cNvPr>
          <p:cNvSpPr txBox="1"/>
          <p:nvPr/>
        </p:nvSpPr>
        <p:spPr>
          <a:xfrm>
            <a:off x="347018" y="2698373"/>
            <a:ext cx="84419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Handle only numerical Columns data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df_numeric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df.select_dtypes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df_numeric.columns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df_numeric.fillna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df_numeric.mean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See the last row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df.iloc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df.tail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Fill Textual Columns with Mode (most frequent value)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df_object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df.select_dtypes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'object'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col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df_object.columns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[col]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[col].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fillna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[col].mode()[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#Picks the first mode :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[col].mode()[0]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2983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709F-A40C-6AF6-D22B-01D7C834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5. Handle Duplicates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F14E-19A5-EDD7-6787-31F379AA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096064"/>
            <a:ext cx="7765322" cy="900808"/>
          </a:xfrm>
        </p:spPr>
        <p:txBody>
          <a:bodyPr/>
          <a:lstStyle/>
          <a:p>
            <a:r>
              <a:rPr lang="en-US" dirty="0">
                <a:effectLst/>
              </a:rPr>
              <a:t>Detect and remove duplicate rows if they exist.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8B9135-2D2A-4492-1B25-93310704ED03}"/>
              </a:ext>
            </a:extLst>
          </p:cNvPr>
          <p:cNvSpPr txBox="1"/>
          <p:nvPr/>
        </p:nvSpPr>
        <p:spPr>
          <a:xfrm>
            <a:off x="610582" y="2880207"/>
            <a:ext cx="7324049" cy="87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df.duplicated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().sum()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for duplicate rows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df.drop_duplicates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Remove duplicate rows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8254A0-74C2-37BE-A690-942BB2A23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46929"/>
              </p:ext>
            </p:extLst>
          </p:nvPr>
        </p:nvGraphicFramePr>
        <p:xfrm>
          <a:off x="456667" y="3941157"/>
          <a:ext cx="8222680" cy="267496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055670">
                  <a:extLst>
                    <a:ext uri="{9D8B030D-6E8A-4147-A177-3AD203B41FA5}">
                      <a16:colId xmlns:a16="http://schemas.microsoft.com/office/drawing/2014/main" val="3041706697"/>
                    </a:ext>
                  </a:extLst>
                </a:gridCol>
                <a:gridCol w="2560153">
                  <a:extLst>
                    <a:ext uri="{9D8B030D-6E8A-4147-A177-3AD203B41FA5}">
                      <a16:colId xmlns:a16="http://schemas.microsoft.com/office/drawing/2014/main" val="3152391293"/>
                    </a:ext>
                  </a:extLst>
                </a:gridCol>
                <a:gridCol w="1551187">
                  <a:extLst>
                    <a:ext uri="{9D8B030D-6E8A-4147-A177-3AD203B41FA5}">
                      <a16:colId xmlns:a16="http://schemas.microsoft.com/office/drawing/2014/main" val="470390938"/>
                    </a:ext>
                  </a:extLst>
                </a:gridCol>
                <a:gridCol w="2055670">
                  <a:extLst>
                    <a:ext uri="{9D8B030D-6E8A-4147-A177-3AD203B41FA5}">
                      <a16:colId xmlns:a16="http://schemas.microsoft.com/office/drawing/2014/main" val="253794922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FFC000"/>
                          </a:solidFill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FFC000"/>
                          </a:solidFill>
                        </a:rPr>
                        <a:t>Behavior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FFC000"/>
                          </a:solidFill>
                        </a:rPr>
                        <a:t>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Memory Efficiency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4640562"/>
                  </a:ext>
                </a:extLst>
              </a:tr>
              <a:tr h="846169">
                <a:tc>
                  <a:txBody>
                    <a:bodyPr/>
                    <a:lstStyle/>
                    <a:p>
                      <a:r>
                        <a:rPr lang="en-IN" sz="1800"/>
                        <a:t>inplace=True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Modifies the original DataFrame directly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Returns 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✅ More efficient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37727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IN" sz="1800"/>
                        <a:t>inplace=False 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Returns a new DataFrame with duplicates removed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Returns new DataFrame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❌ Less efficient (creates a copy)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678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95732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F3FB9-4418-C26A-A4B9-037D0441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5. Analyse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2942-9920-F378-AD3F-903A5004E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46" y="2096064"/>
            <a:ext cx="7765322" cy="1408153"/>
          </a:xfrm>
        </p:spPr>
        <p:txBody>
          <a:bodyPr/>
          <a:lstStyle/>
          <a:p>
            <a:r>
              <a:rPr lang="en-US" dirty="0">
                <a:effectLst/>
              </a:rPr>
              <a:t>Ensure columns have appropriate data types. Convert types if necessary (e.g., converting object type to datetime).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BC2D1-76E5-F6B8-A615-372083B0B162}"/>
              </a:ext>
            </a:extLst>
          </p:cNvPr>
          <p:cNvSpPr txBox="1"/>
          <p:nvPr/>
        </p:nvSpPr>
        <p:spPr>
          <a:xfrm>
            <a:off x="1103179" y="3524122"/>
            <a:ext cx="65010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#Analyze Data Types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df.head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# Example: Convert to datetime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pd.to_datetime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'date’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df.head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7150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0865-0233-526B-A14F-6586E16D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 </a:t>
            </a:r>
            <a:r>
              <a:rPr lang="en-IN" dirty="0">
                <a:effectLst/>
              </a:rPr>
              <a:t>Visualize and Interpret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A932-BED9-7523-D5E4-D3DE5CBCE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err="1"/>
              <a:t>histplot</a:t>
            </a:r>
            <a:r>
              <a:rPr lang="en-US" dirty="0"/>
              <a:t> function in Python is part of the Seaborn library and is used to visualize the distribution of a single or multiple numerical variables using histograms.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6F2CB9-628E-08F8-79A3-D2D433ECF537}"/>
              </a:ext>
            </a:extLst>
          </p:cNvPr>
          <p:cNvSpPr txBox="1"/>
          <p:nvPr/>
        </p:nvSpPr>
        <p:spPr>
          <a:xfrm>
            <a:off x="685347" y="6019513"/>
            <a:ext cx="7911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Reading Material:  </a:t>
            </a:r>
            <a:r>
              <a:rPr lang="en-IN" dirty="0">
                <a:hlinkClick r:id="rId2"/>
              </a:rPr>
              <a:t>https://seaborn.pydata.org/generated/seaborn.histplot.html</a:t>
            </a:r>
            <a:r>
              <a:rPr lang="en-IN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A99A8-E11B-4E25-54C9-94758F6A5FC2}"/>
              </a:ext>
            </a:extLst>
          </p:cNvPr>
          <p:cNvSpPr txBox="1"/>
          <p:nvPr/>
        </p:nvSpPr>
        <p:spPr>
          <a:xfrm>
            <a:off x="693332" y="3629578"/>
            <a:ext cx="74095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#Plot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sns.histplot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  <a:r>
              <a:rPr lang="en-IN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ax.title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"Histogram of House Price"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ax.set_xlabel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'House Price'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Change x-axis label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ax.set_ylabel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'Number of Items'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Change y-axis label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22326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FFB1-D2D0-0A58-0AF4-E0F61E058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15CBC-8FAF-7B87-DEBC-0594DD545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bins</a:t>
            </a:r>
            <a:r>
              <a:rPr lang="en-US" dirty="0"/>
              <a:t>: Controls the number or width of the histogram bins.</a:t>
            </a:r>
          </a:p>
          <a:p>
            <a:r>
              <a:rPr lang="en-US" dirty="0" err="1">
                <a:solidFill>
                  <a:srgbClr val="FFC000"/>
                </a:solidFill>
              </a:rPr>
              <a:t>kde</a:t>
            </a:r>
            <a:r>
              <a:rPr lang="en-US" dirty="0"/>
              <a:t>=True: Adds a Kernel Density Estimate (KDE) curve to the histogram, providing a smoothed representation of the distribution.</a:t>
            </a:r>
          </a:p>
          <a:p>
            <a:r>
              <a:rPr lang="en-US" dirty="0">
                <a:solidFill>
                  <a:srgbClr val="FFC000"/>
                </a:solidFill>
              </a:rPr>
              <a:t>stat</a:t>
            </a:r>
            <a:r>
              <a:rPr lang="en-US" dirty="0"/>
              <a:t>: Determines the statistic to be displayed on the y-axis (e.g., 'count', 'frequency', 'density', 'probability').</a:t>
            </a:r>
          </a:p>
          <a:p>
            <a:r>
              <a:rPr lang="en-US" dirty="0">
                <a:solidFill>
                  <a:srgbClr val="FFC000"/>
                </a:solidFill>
              </a:rPr>
              <a:t>hue</a:t>
            </a:r>
            <a:r>
              <a:rPr lang="en-US" dirty="0"/>
              <a:t>: Allows for creating separate histograms or stacked/dodged histograms based on a categorical variable.</a:t>
            </a:r>
          </a:p>
          <a:p>
            <a:r>
              <a:rPr lang="en-US" dirty="0">
                <a:solidFill>
                  <a:srgbClr val="FFC000"/>
                </a:solidFill>
              </a:rPr>
              <a:t>multiple</a:t>
            </a:r>
            <a:r>
              <a:rPr lang="en-US" dirty="0"/>
              <a:t>: Controls how multiple distributions are plotted when hue is used (e.g., 'layer', 'stack', 'dodge').</a:t>
            </a:r>
          </a:p>
          <a:p>
            <a:r>
              <a:rPr lang="en-US" dirty="0">
                <a:solidFill>
                  <a:srgbClr val="FFC000"/>
                </a:solidFill>
              </a:rPr>
              <a:t>color</a:t>
            </a:r>
            <a:r>
              <a:rPr lang="en-US" dirty="0"/>
              <a:t>: Sets the color of the histogram bars.</a:t>
            </a:r>
          </a:p>
          <a:p>
            <a:r>
              <a:rPr lang="en-US" dirty="0" err="1">
                <a:solidFill>
                  <a:srgbClr val="FFC000"/>
                </a:solidFill>
              </a:rPr>
              <a:t>log_scale</a:t>
            </a:r>
            <a:r>
              <a:rPr lang="en-US" dirty="0"/>
              <a:t>: Applies a logarithmic scale to the x or y axis.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28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FF01-89CA-EFE8-DD40-70D770FD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2.1.1 Working of Machine Learning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7320-59F7-C544-B296-560303F7A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Machine learning accesses vast amounts of data (both structured and unstructured) and learns from it to predict the future. </a:t>
            </a:r>
          </a:p>
          <a:p>
            <a:r>
              <a:rPr lang="en-US" dirty="0">
                <a:effectLst/>
              </a:rPr>
              <a:t>It learns from the data by using multiple algorithms and techniques</a:t>
            </a:r>
            <a:endParaRPr lang="en-IN" dirty="0"/>
          </a:p>
        </p:txBody>
      </p:sp>
      <p:pic>
        <p:nvPicPr>
          <p:cNvPr id="2070" name="Picture 22">
            <a:extLst>
              <a:ext uri="{FF2B5EF4-FFF2-40B4-BE49-F238E27FC236}">
                <a16:creationId xmlns:a16="http://schemas.microsoft.com/office/drawing/2014/main" id="{2989AD08-8B1B-014E-F500-81140CA1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81" y="4377813"/>
            <a:ext cx="55054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4514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3BDC-38E9-F4D3-C50A-87EEEBF9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 properties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6D21AA-E818-AE31-BE5C-88F59215090D}"/>
              </a:ext>
            </a:extLst>
          </p:cNvPr>
          <p:cNvSpPr txBox="1"/>
          <p:nvPr/>
        </p:nvSpPr>
        <p:spPr>
          <a:xfrm>
            <a:off x="738441" y="2172644"/>
            <a:ext cx="77733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Pass the full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specify the column name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sns.histplot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Pass the Series directly and omit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sns.histplot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'price'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EB596-BF97-EDEF-FC5A-FA998EEE51A0}"/>
              </a:ext>
            </a:extLst>
          </p:cNvPr>
          <p:cNvSpPr txBox="1"/>
          <p:nvPr/>
        </p:nvSpPr>
        <p:spPr>
          <a:xfrm>
            <a:off x="1011583" y="5472951"/>
            <a:ext cx="74390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For more information: </a:t>
            </a:r>
            <a:r>
              <a:rPr lang="en-IN" dirty="0">
                <a:hlinkClick r:id="rId2"/>
              </a:rPr>
              <a:t>https://seaborn.pydata.org/generated/seaborn.histplot.html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16817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F71A-0C7E-C2A8-5CD9-E6E72CB6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boxplot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C2503-8410-E20B-721C-8E8EF609E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66" y="2046855"/>
            <a:ext cx="3709673" cy="369513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effectLst/>
              </a:rPr>
              <a:t>A boxplot, also known as a box and whisker plot, is a standardized way of displaying the distribution of data based on a five-number summary: minimum, first quartile (Q1), median (Q2), third quartile (Q3), and maximum. </a:t>
            </a:r>
          </a:p>
          <a:p>
            <a:pPr algn="just"/>
            <a:r>
              <a:rPr lang="en-US" dirty="0">
                <a:effectLst/>
              </a:rPr>
              <a:t>It provides a visual representation of the data's central tendency, spread, and skewness. </a:t>
            </a:r>
            <a:endParaRPr lang="en-IN" dirty="0"/>
          </a:p>
        </p:txBody>
      </p:sp>
      <p:pic>
        <p:nvPicPr>
          <p:cNvPr id="2050" name="Picture 2" descr="Boxplot on Normal distribution">
            <a:extLst>
              <a:ext uri="{FF2B5EF4-FFF2-40B4-BE49-F238E27FC236}">
                <a16:creationId xmlns:a16="http://schemas.microsoft.com/office/drawing/2014/main" id="{E3BC734D-1EBA-B556-42B6-A502177BA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007" y="2096064"/>
            <a:ext cx="4214905" cy="359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38D0F6-AF51-5B50-94D5-B052BF2E711F}"/>
              </a:ext>
            </a:extLst>
          </p:cNvPr>
          <p:cNvSpPr txBox="1"/>
          <p:nvPr/>
        </p:nvSpPr>
        <p:spPr>
          <a:xfrm>
            <a:off x="581086" y="6062887"/>
            <a:ext cx="7719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Reading: </a:t>
            </a:r>
            <a:r>
              <a:rPr lang="en-IN" dirty="0">
                <a:hlinkClick r:id="rId3"/>
              </a:rPr>
              <a:t>https://byjus.com/maths/box-plot/#boxplot-distribution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04518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Predictive analytics forecasts future outcomes.</a:t>
            </a:r>
          </a:p>
          <a:p>
            <a:pPr>
              <a:defRPr sz="2000"/>
            </a:pPr>
            <a:r>
              <a:t>Data preparation ensures model quality.</a:t>
            </a:r>
          </a:p>
          <a:p>
            <a:pPr>
              <a:defRPr sz="2000"/>
            </a:pPr>
            <a:r>
              <a:t>Machine learning enables predictive modeling.</a:t>
            </a:r>
          </a:p>
          <a:p>
            <a:pPr>
              <a:defRPr sz="2000"/>
            </a:pPr>
            <a:r>
              <a:t>Data preprocessing is essential.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 sz="2000"/>
            </a:pPr>
            <a:endParaRPr lang="en-IN" dirty="0"/>
          </a:p>
          <a:p>
            <a:pPr marL="0" indent="0" algn="ctr">
              <a:buNone/>
              <a:defRPr sz="2000"/>
            </a:pPr>
            <a:r>
              <a:rPr dirty="0">
                <a:solidFill>
                  <a:srgbClr val="FFC000"/>
                </a:solidFill>
              </a:rPr>
              <a:t>Questions?</a:t>
            </a:r>
            <a:endParaRPr lang="en-IN" dirty="0">
              <a:solidFill>
                <a:srgbClr val="FFC000"/>
              </a:solidFill>
            </a:endParaRPr>
          </a:p>
          <a:p>
            <a:pPr marL="0" indent="0" algn="ctr">
              <a:buNone/>
              <a:defRPr sz="2000"/>
            </a:pPr>
            <a:endParaRPr lang="en-IN" dirty="0">
              <a:solidFill>
                <a:srgbClr val="FFC000"/>
              </a:solidFill>
            </a:endParaRPr>
          </a:p>
          <a:p>
            <a:pPr marL="0" indent="0" algn="ctr">
              <a:buNone/>
              <a:defRPr sz="2000"/>
            </a:pPr>
            <a:endParaRPr dirty="0">
              <a:solidFill>
                <a:srgbClr val="FFC000"/>
              </a:solidFill>
            </a:endParaRPr>
          </a:p>
          <a:p>
            <a:pPr marL="0" indent="0" algn="ctr">
              <a:buNone/>
              <a:defRPr sz="2000"/>
            </a:pPr>
            <a:r>
              <a:rPr dirty="0">
                <a:solidFill>
                  <a:srgbClr val="FFC000"/>
                </a:solidFill>
              </a:rPr>
              <a:t>Keep Exploring the Future with Data!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0E7C-5769-941A-7084-68ACF024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2.1.2 Traditional vs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70D7-7DC7-A12C-3CAD-9B200E5A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traditional programming vs machine learning">
            <a:extLst>
              <a:ext uri="{FF2B5EF4-FFF2-40B4-BE49-F238E27FC236}">
                <a16:creationId xmlns:a16="http://schemas.microsoft.com/office/drawing/2014/main" id="{FE0C4A3E-BDBE-6316-DA29-0CC857E2D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4134"/>
            <a:ext cx="9144000" cy="358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1A7009-9689-DDBD-27D9-AABBE3576B9D}"/>
              </a:ext>
            </a:extLst>
          </p:cNvPr>
          <p:cNvSpPr txBox="1"/>
          <p:nvPr/>
        </p:nvSpPr>
        <p:spPr>
          <a:xfrm>
            <a:off x="1171022" y="621225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Source: avenga.com/</a:t>
            </a:r>
          </a:p>
        </p:txBody>
      </p:sp>
    </p:spTree>
    <p:extLst>
      <p:ext uri="{BB962C8B-B14F-4D97-AF65-F5344CB8AC3E}">
        <p14:creationId xmlns:p14="http://schemas.microsoft.com/office/powerpoint/2010/main" val="709186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6605</TotalTime>
  <Words>6287</Words>
  <Application>Microsoft Office PowerPoint</Application>
  <PresentationFormat>On-screen Show (4:3)</PresentationFormat>
  <Paragraphs>709</Paragraphs>
  <Slides>83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90" baseType="lpstr">
      <vt:lpstr>Arial</vt:lpstr>
      <vt:lpstr>Bookman Old Style</vt:lpstr>
      <vt:lpstr>Calibri</vt:lpstr>
      <vt:lpstr>Consolas</vt:lpstr>
      <vt:lpstr>Courier New</vt:lpstr>
      <vt:lpstr>Rockwell</vt:lpstr>
      <vt:lpstr>Damask</vt:lpstr>
      <vt:lpstr>INT234  UNIT 1 Introduction and Data Preparation</vt:lpstr>
      <vt:lpstr>1. Introduction to Predictive Analytics</vt:lpstr>
      <vt:lpstr>1.1 Introduction and Data Preparation</vt:lpstr>
      <vt:lpstr>1.2 Introduction to Predictive Analytics</vt:lpstr>
      <vt:lpstr>1.3 The workflow for building predictive analytics</vt:lpstr>
      <vt:lpstr>1.4 predictive analytics techniques</vt:lpstr>
      <vt:lpstr>2.1 Machine Learning</vt:lpstr>
      <vt:lpstr>2.1.1 Working of Machine Learning</vt:lpstr>
      <vt:lpstr>2.1.2 Traditional vs ML</vt:lpstr>
      <vt:lpstr>2.1.3 AI/ML/DL</vt:lpstr>
      <vt:lpstr>2.2.1 Supervised Learning</vt:lpstr>
      <vt:lpstr>2.2.2 Unsupervised learning</vt:lpstr>
      <vt:lpstr>2.2.3 Supervised vs unSupervised</vt:lpstr>
      <vt:lpstr>3. Mathematical Explanation supervise learning</vt:lpstr>
      <vt:lpstr>3.1 Linear Regression (a Supervised Learning Algorithm)</vt:lpstr>
      <vt:lpstr>Linear regression</vt:lpstr>
      <vt:lpstr>Example</vt:lpstr>
      <vt:lpstr>Source: https://www.vedantu.com/formula/linear-regression-formula </vt:lpstr>
      <vt:lpstr>3.1.1 Supervised Learning - Python Code</vt:lpstr>
      <vt:lpstr>3.1.2 (Implementation) Libraries in python</vt:lpstr>
      <vt:lpstr>Dataset:  Training Set and model</vt:lpstr>
      <vt:lpstr>Test Set</vt:lpstr>
      <vt:lpstr>Result of prediction</vt:lpstr>
      <vt:lpstr>Addon: plotting the result</vt:lpstr>
      <vt:lpstr>4. Unsupervised Learning</vt:lpstr>
      <vt:lpstr>4.1 Unsupervised Learning - Python Code</vt:lpstr>
      <vt:lpstr>5 Data Preprocessing</vt:lpstr>
      <vt:lpstr>5.1. Handling Missing Data</vt:lpstr>
      <vt:lpstr>5.1.1 Empty Cells</vt:lpstr>
      <vt:lpstr>5.1.2 NaN (Not a Number)</vt:lpstr>
      <vt:lpstr>5.1.3 Null</vt:lpstr>
      <vt:lpstr>6.1 Handling Missing Data (python)</vt:lpstr>
      <vt:lpstr>NumPy vs Pandas</vt:lpstr>
      <vt:lpstr>6.2. Encoding Categorical Variables</vt:lpstr>
      <vt:lpstr>Nominal vs Ordinal Data</vt:lpstr>
      <vt:lpstr>6.2.1 Use of One-Hot Encoding?</vt:lpstr>
      <vt:lpstr> One-Hot Encoding example</vt:lpstr>
      <vt:lpstr>6.2.2 Label Encoding</vt:lpstr>
      <vt:lpstr>6.3. Feature Scaling / Normalization</vt:lpstr>
      <vt:lpstr>6.3.1 Min-Max Scaling</vt:lpstr>
      <vt:lpstr>6.3.1 Code example</vt:lpstr>
      <vt:lpstr>6.3.2 Standardization  (Z-score normalization)</vt:lpstr>
      <vt:lpstr>StandardScaler</vt:lpstr>
      <vt:lpstr>PowerPoint Presentation</vt:lpstr>
      <vt:lpstr>6.4. Removing Duplicates</vt:lpstr>
      <vt:lpstr>Removing Duplicates code</vt:lpstr>
      <vt:lpstr>6.5. Outlier Detection and Handling</vt:lpstr>
      <vt:lpstr>Outliers</vt:lpstr>
      <vt:lpstr>Outliers</vt:lpstr>
      <vt:lpstr>6.5 a) Z-Score Method</vt:lpstr>
      <vt:lpstr>a) Z-score  (Standardization based)</vt:lpstr>
      <vt:lpstr>Verifying z-score with formula </vt:lpstr>
      <vt:lpstr>Reading Box Plot</vt:lpstr>
      <vt:lpstr>PowerPoint Presentation</vt:lpstr>
      <vt:lpstr>🔍 Visual Detection code</vt:lpstr>
      <vt:lpstr>Visual inspection</vt:lpstr>
      <vt:lpstr>6.5 b) IQR (Interquartile Range) </vt:lpstr>
      <vt:lpstr>b) IQR (Interquartile Range)  method</vt:lpstr>
      <vt:lpstr>Explanation of IQR </vt:lpstr>
      <vt:lpstr>6.6. Feature Selection / Dimensionality Reduction</vt:lpstr>
      <vt:lpstr>6.6.a Correlation Coefficient (r):</vt:lpstr>
      <vt:lpstr>a) df.corr()</vt:lpstr>
      <vt:lpstr>6.6.b PCA (Principal Component Analysis)</vt:lpstr>
      <vt:lpstr>PowerPoint Presentation</vt:lpstr>
      <vt:lpstr>Comparison</vt:lpstr>
      <vt:lpstr>Common Text Cleaning Tasks</vt:lpstr>
      <vt:lpstr>PowerPoint Presentation</vt:lpstr>
      <vt:lpstr>Data Preprocessing - Python Code</vt:lpstr>
      <vt:lpstr>Exploratory Data Analysis (EDA)</vt:lpstr>
      <vt:lpstr>1. Import Libraries</vt:lpstr>
      <vt:lpstr>2. Load the Dataset</vt:lpstr>
      <vt:lpstr>3. Initial Data Inspection</vt:lpstr>
      <vt:lpstr>3. cont… Initial inspection</vt:lpstr>
      <vt:lpstr>4. Handle Missing Values</vt:lpstr>
      <vt:lpstr>4.1 Numeric Columns &amp;  Textual Columns</vt:lpstr>
      <vt:lpstr>5. Handle Duplicates</vt:lpstr>
      <vt:lpstr>5. Analyse Data Types</vt:lpstr>
      <vt:lpstr>6. Visualize and Interpret Results</vt:lpstr>
      <vt:lpstr>Hist properties</vt:lpstr>
      <vt:lpstr>Hist properties code</vt:lpstr>
      <vt:lpstr>boxplot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Singh</cp:lastModifiedBy>
  <cp:revision>187</cp:revision>
  <dcterms:created xsi:type="dcterms:W3CDTF">2013-01-27T09:14:16Z</dcterms:created>
  <dcterms:modified xsi:type="dcterms:W3CDTF">2025-08-06T05:56:53Z</dcterms:modified>
  <cp:category/>
</cp:coreProperties>
</file>