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8" r:id="rId1"/>
  </p:sldMasterIdLst>
  <p:notesMasterIdLst>
    <p:notesMasterId r:id="rId45"/>
  </p:notes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65" r:id="rId10"/>
    <p:sldId id="264" r:id="rId11"/>
    <p:sldId id="295" r:id="rId12"/>
    <p:sldId id="294" r:id="rId13"/>
    <p:sldId id="258" r:id="rId14"/>
    <p:sldId id="296" r:id="rId15"/>
    <p:sldId id="278" r:id="rId16"/>
    <p:sldId id="261" r:id="rId17"/>
    <p:sldId id="262" r:id="rId18"/>
    <p:sldId id="266" r:id="rId19"/>
    <p:sldId id="267" r:id="rId20"/>
    <p:sldId id="297" r:id="rId21"/>
    <p:sldId id="298" r:id="rId22"/>
    <p:sldId id="259" r:id="rId23"/>
    <p:sldId id="260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99" r:id="rId32"/>
    <p:sldId id="276" r:id="rId33"/>
    <p:sldId id="277" r:id="rId34"/>
    <p:sldId id="300" r:id="rId35"/>
    <p:sldId id="279" r:id="rId36"/>
    <p:sldId id="283" r:id="rId37"/>
    <p:sldId id="280" r:id="rId38"/>
    <p:sldId id="281" r:id="rId39"/>
    <p:sldId id="284" r:id="rId40"/>
    <p:sldId id="285" r:id="rId41"/>
    <p:sldId id="286" r:id="rId42"/>
    <p:sldId id="287" r:id="rId43"/>
    <p:sldId id="282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86210" autoAdjust="0"/>
  </p:normalViewPr>
  <p:slideViewPr>
    <p:cSldViewPr snapToGrid="0">
      <p:cViewPr varScale="1">
        <p:scale>
          <a:sx n="73" d="100"/>
          <a:sy n="73" d="100"/>
        </p:scale>
        <p:origin x="705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3F0CF-D504-4116-B2CA-BC25E6358CDD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E0C4D-C645-4B98-B34E-0E1E8F2A17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0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E0C4D-C645-4B98-B34E-0E1E8F2A1744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916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12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704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34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01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88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606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570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103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6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260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09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295C184-EA4E-4AB0-ACB0-3E147CF4ADF1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437CB89-129F-4B1B-A103-7FEA4837D46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0147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06CE-84CC-38E0-AAD5-7363821D1F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err="1"/>
              <a:t>javaScript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180DD-B805-ECF4-8620-1B28819572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Compiled by: Amanpal Singh</a:t>
            </a:r>
          </a:p>
        </p:txBody>
      </p:sp>
    </p:spTree>
    <p:extLst>
      <p:ext uri="{BB962C8B-B14F-4D97-AF65-F5344CB8AC3E}">
        <p14:creationId xmlns:p14="http://schemas.microsoft.com/office/powerpoint/2010/main" val="2113545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5B3-7D25-ACC7-39A9-8D258B624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 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D467F-82F0-36E1-85B8-C5D182CCD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Delay - 1 second timeout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setTimeout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000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+ b; 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addNumbers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065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D4217-63C0-5BAD-18E9-A04E2C948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>
                <a:solidFill>
                  <a:srgbClr val="C59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0D2F-FB73-8CA9-B307-27B31129E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() { },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addNumbers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100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1606-3DAF-A7BC-F827-A45A2FD61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400" b="1" dirty="0" err="1">
                <a:solidFill>
                  <a:srgbClr val="C59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setTimeout</a:t>
            </a:r>
            <a:r>
              <a:rPr lang="en-IN" sz="4400" b="1" dirty="0">
                <a:solidFill>
                  <a:srgbClr val="C59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8E5A-B0B3-73A2-8A4D-77BE71F87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297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8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Wait 5 seconds for the greeting: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myTimeout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800" b="0" u="sng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myGreeting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5000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myGreeting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"Happy Birthday!"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679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105B-5A2A-81D2-63F6-E98C205DD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8DCB-274F-2CB6-A9F3-7CC05B4B0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to the browser 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write to the 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 in an alert box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confirm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"Really?"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yes/no dialog, returns true/false depending on user click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prompt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"Your age?"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input dialog. Second argument is the initial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283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0069C-F773-F0F0-EF74-F3361939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11495-7D36-2B2C-AF84-2B2AE164E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	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to the browser console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write to the HTML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 in an alert box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confirm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"Really?"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yes/no dialog, returns true/false depending on user click 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prompt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age?"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input dialog. Second argument is the initial value 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3052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FA1A-8E59-9581-1CA3-21E1BA59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5923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usage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7F3D-C7E3-F27E-351C-DDA7402F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3200" b="0" i="0" dirty="0">
                <a:solidFill>
                  <a:srgbClr val="1B6AC7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32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= prompt(</a:t>
            </a:r>
            <a:r>
              <a:rPr lang="en-IN" sz="3200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3200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"Aman"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1B6AC7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IN" sz="32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!= </a:t>
            </a:r>
            <a:r>
              <a:rPr lang="en-IN" sz="3200" b="0" i="0" dirty="0">
                <a:solidFill>
                  <a:srgbClr val="1B6AC7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IN" sz="32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3200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"demo"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32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=</a:t>
            </a:r>
          </a:p>
          <a:p>
            <a:pPr marL="0" indent="0" algn="l">
              <a:buNone/>
            </a:pPr>
            <a:r>
              <a:rPr lang="en-IN" sz="3200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"Hello "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IN" sz="3200" b="0" i="0" dirty="0" err="1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nam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 + </a:t>
            </a:r>
            <a:r>
              <a:rPr lang="en-IN" sz="3200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"! How are you today?"</a:t>
            </a:r>
            <a:r>
              <a:rPr lang="en-IN" sz="3200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7958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EBB20-376E-E4C8-6A3F-6DB71353B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34E41-8AE8-FC11-8CE1-252F33E73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0b10011,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0xF6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"flower"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,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special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3496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54167-53C0-A32C-55A3-3204A87CA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FB96-272B-16AF-E061-7520DFEB8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d;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addition,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substraction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(c / d);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multiplication, division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modulo. 100 / 48 remainder = 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postfix increment and decrement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085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57F0C-8A29-C238-8E2D-1DA9A70C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C59237"/>
                </a:solidFill>
                <a:effectLst/>
                <a:latin typeface="Arial" panose="020B0604020202020204" pitchFamily="34" charset="0"/>
              </a:rPr>
              <a:t>Bitwise operators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1B2F6A-B18D-B4FF-4E9A-86A0935632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530021"/>
              </p:ext>
            </p:extLst>
          </p:nvPr>
        </p:nvGraphicFramePr>
        <p:xfrm>
          <a:off x="1273097" y="2851537"/>
          <a:ext cx="8421053" cy="25603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534353">
                  <a:extLst>
                    <a:ext uri="{9D8B030D-6E8A-4147-A177-3AD203B41FA5}">
                      <a16:colId xmlns:a16="http://schemas.microsoft.com/office/drawing/2014/main" val="33131038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428120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2801607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331720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&amp;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AND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5 &amp; 1 (0101 &amp; 0001)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1 (1)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1403786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|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OR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5 | 1 (0101 | 0001)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5 (101)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5973649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~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NOT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~ 5 (~0101)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10 (1010)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2419469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^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XOR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5 ^ 1 (0101 ^ 0001)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4 (100)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10077934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&lt;&lt;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left shift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5 &lt;&lt; 1 (0101 &lt;&lt; 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10 (1010)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878815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&gt;&gt;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right shift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5 &gt;&gt; 1 (0101 &gt;&gt; 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2 (10)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172320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&gt;&gt;&gt;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zero fill right shift </a:t>
                      </a: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rgbClr val="00B418"/>
                          </a:solidFill>
                          <a:effectLst/>
                        </a:rPr>
                        <a:t> 5 &gt;&gt;&gt; 1 (0101 &gt;&gt;&gt; 1)</a:t>
                      </a:r>
                      <a:endParaRPr lang="en-IN">
                        <a:effectLst/>
                      </a:endParaRPr>
                    </a:p>
                  </a:txBody>
                  <a:tcPr marR="47625"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00B418"/>
                          </a:solidFill>
                          <a:effectLst/>
                        </a:rPr>
                        <a:t>2 (10)</a:t>
                      </a:r>
                      <a:endParaRPr lang="en-IN" dirty="0">
                        <a:effectLst/>
                      </a:endParaRPr>
                    </a:p>
                  </a:txBody>
                  <a:tcPr marR="47625" anchor="ctr"/>
                </a:tc>
                <a:extLst>
                  <a:ext uri="{0D108BD9-81ED-4DB2-BD59-A6C34878D82A}">
                    <a16:rowId xmlns:a16="http://schemas.microsoft.com/office/drawing/2014/main" val="226733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4111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52D6A-B4DC-AEC1-D07E-E4B024527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Arithmetic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13D69-9A6D-2829-2745-2A99C333C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414" y="1846857"/>
            <a:ext cx="10515600" cy="5207619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grouping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person.age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person[age]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member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logical not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not equal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type (number, object, function...)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; x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minary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shifting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assignment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equals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8262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167A5-1C7C-46DA-23C4-C6544A2D9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rgbClr val="555555"/>
                </a:solidFill>
                <a:effectLst/>
                <a:latin typeface="Lucida Console" panose="020B0609040504020204" pitchFamily="49" charset="0"/>
              </a:rPr>
              <a:t>JS Basics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47477-C7C7-65D3-E556-F6E1417EF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9640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 page 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"text/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... &lt;/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 external JS 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"filename.js"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&gt;&lt;/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Edit DOM element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getElementById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elementID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innerHTML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Multi line comment */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One line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42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12F40-6AAB-FB45-ADCB-E2C97844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A32F-8750-8531-78C5-42D684976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unequal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strict equal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strict unequal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less and greater than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less or equal, greater or eq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 = a + b (works with - * %...)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logical and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||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logical or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16799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014CA-B2D2-BCC9-9995-3F61CE27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864EF-85F4-D1EC-F461-590A45E7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835" y="1845734"/>
            <a:ext cx="11078988" cy="4023360"/>
          </a:xfrm>
        </p:spPr>
        <p:txBody>
          <a:bodyPr>
            <a:noAutofit/>
          </a:bodyPr>
          <a:lstStyle/>
          <a:p>
            <a:r>
              <a:rPr lang="en-IN" sz="2400" b="0" i="0" dirty="0" err="1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person = {</a:t>
            </a: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name: </a:t>
            </a:r>
            <a:r>
              <a:rPr lang="en-IN" sz="2400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"John Doe"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age: </a:t>
            </a:r>
            <a:r>
              <a:rPr lang="en-IN" sz="2400" b="0" i="0" dirty="0">
                <a:solidFill>
                  <a:srgbClr val="B45908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IN" sz="2400" dirty="0"/>
            </a:br>
            <a:r>
              <a:rPr lang="en-IN" sz="2400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"address"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IN" sz="2400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"123 Main St"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};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console.log(</a:t>
            </a:r>
            <a:r>
              <a:rPr lang="en-IN" sz="2400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person.age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); </a:t>
            </a:r>
            <a:r>
              <a:rPr lang="en-IN" sz="2400" b="0" i="1" dirty="0">
                <a:solidFill>
                  <a:srgbClr val="80868B"/>
                </a:solidFill>
                <a:effectLst/>
                <a:latin typeface="Courier New" panose="02070309020205020404" pitchFamily="49" charset="0"/>
              </a:rPr>
              <a:t>// Output: 30</a:t>
            </a: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console.log(person[</a:t>
            </a:r>
            <a:r>
              <a:rPr lang="en-IN" sz="2400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"age"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]); </a:t>
            </a:r>
            <a:r>
              <a:rPr lang="en-IN" sz="2400" b="0" i="1" dirty="0">
                <a:solidFill>
                  <a:srgbClr val="80868B"/>
                </a:solidFill>
                <a:effectLst/>
                <a:latin typeface="Courier New" panose="02070309020205020404" pitchFamily="49" charset="0"/>
              </a:rPr>
              <a:t>// Output: 30</a:t>
            </a: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console.log(person[</a:t>
            </a:r>
            <a:r>
              <a:rPr lang="en-IN" sz="2400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"address"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]); </a:t>
            </a:r>
            <a:r>
              <a:rPr lang="en-IN" sz="2400" b="0" i="1" dirty="0">
                <a:solidFill>
                  <a:srgbClr val="80868B"/>
                </a:solidFill>
                <a:effectLst/>
                <a:latin typeface="Courier New" panose="02070309020205020404" pitchFamily="49" charset="0"/>
              </a:rPr>
              <a:t>// Output: 123 Main St</a:t>
            </a:r>
            <a:br>
              <a:rPr lang="en-IN" sz="2400" dirty="0"/>
            </a:br>
            <a:br>
              <a:rPr lang="en-IN" sz="2400" dirty="0"/>
            </a:br>
            <a:r>
              <a:rPr lang="en-IN" sz="2400" b="0" i="0" dirty="0" err="1">
                <a:solidFill>
                  <a:srgbClr val="9334E6"/>
                </a:solidFill>
                <a:effectLst/>
                <a:latin typeface="Courier New" panose="02070309020205020404" pitchFamily="49" charset="0"/>
              </a:rPr>
              <a:t>const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sz="2400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propertyName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IN" sz="2400" b="0" i="0" dirty="0">
                <a:solidFill>
                  <a:srgbClr val="188038"/>
                </a:solidFill>
                <a:effectLst/>
                <a:latin typeface="Courier New" panose="02070309020205020404" pitchFamily="49" charset="0"/>
              </a:rPr>
              <a:t>"name"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lang="en-IN" sz="2400" dirty="0"/>
            </a:b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console.log(person[</a:t>
            </a:r>
            <a:r>
              <a:rPr lang="en-IN" sz="2400" b="0" i="0" dirty="0" err="1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propertyName</a:t>
            </a:r>
            <a:r>
              <a:rPr lang="en-IN" sz="2400" b="0" i="0" dirty="0">
                <a:solidFill>
                  <a:srgbClr val="001D35"/>
                </a:solidFill>
                <a:effectLst/>
                <a:latin typeface="Courier New" panose="02070309020205020404" pitchFamily="49" charset="0"/>
              </a:rPr>
              <a:t>]); // Output: John Doe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4011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58FB-6F11-7C2C-3589-65FC2A9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Lucida Console" panose="020B0609040504020204" pitchFamily="49" charset="0"/>
              </a:rPr>
              <a:t>If - Else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49FF3-BA35-1C94-E17D-5D1D89330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((age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(age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logical condition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"Eligible."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executed if condition is 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else block is optional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status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"Not eligible."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executed if condition is 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591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D7772-F4B3-FFFB-FDD3-D31337654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Switch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E287B-704E-3ADD-FA68-B7B0B5A6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switch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input is current day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(day == 6)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"Saturday"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if (day == 0)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"Sunday"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else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"Whatever"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0750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288-B9E6-B4D4-3C39-1DE7FA15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A215C-8E46-B1DF-A0B3-0D2D49F75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/&gt;"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 var sum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sum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parsing an 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custOrder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html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"&lt;li&gt;"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"&lt;/li&gt;"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611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F647-A191-DED6-7647-048F94402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59891-3C5B-456D-FD76-1517BE44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enters the cycle if statement is 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 to avoid infinite 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20892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4C6B9-AF62-5E5E-9BEE-8C9FE7CB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While Loop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EBB6E-A821-F7EA-C232-57B6D7563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initialize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enters cycle at least once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increment to avoid infinite loop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output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repeats cycle if statement is true at the end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179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63C6-F686-D16F-D7E6-E24AB36C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AC795-0405-C0B4-9CDE-82770FF4F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stops and exits the cycle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last output number is 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83903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1D901-CE6E-BDB3-6CB0-343B666D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C971-42FD-DA4A-DE12-D7025653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(var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}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skips the rest of the cycle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document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skips 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6821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6840-73C4-3E03-3397-52A6824ED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Lucida Console" panose="020B0609040504020204" pitchFamily="49" charset="0"/>
              </a:rPr>
              <a:t>JS 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790B6-C018-9870-AFC0-1E0AA628C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onclick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myFunction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Click here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button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C02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Mouse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onclick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oncontextmenu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ondblclick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onmousedown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onmouseenter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onmouseleave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onmousemove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800" b="0" i="0" u="sng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onmouseover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800" b="0" i="0" u="sng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onmouseup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Keyboard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sng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onkeydown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onkeypress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onkeyup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Frame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onabort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onbeforeunload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onerror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onhashchange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800" b="0" i="0" u="sng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onload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onpageshow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onpagehide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onresize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onscroll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onunload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529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E8154-28EF-D90C-BADC-3B3EA2B5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Placement of JavaScript code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05B1-B4F7-A751-FF45-3C8D388AF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placement of JavaScript code within an HTML document:</a:t>
            </a:r>
          </a:p>
          <a:p>
            <a:r>
              <a:rPr lang="en-US" dirty="0"/>
              <a:t>&lt;head&gt; or &lt;body&gt; sections affects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When the code is executed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How it interacts with the page content.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8930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AFDD-520C-543E-23C7-C069203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Lucida Console" panose="020B0609040504020204" pitchFamily="49" charset="0"/>
              </a:rPr>
              <a:t>JS Events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B3862-9366-745E-094C-793210B10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onblur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 </a:t>
            </a:r>
            <a:r>
              <a:rPr kumimoji="0" lang="en-US" altLang="en-US" sz="2000" b="0" i="0" u="sng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onfocus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onfocusin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onfocusout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oninput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oninvalid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onreset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onsearch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onsubmit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Drag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ondragenter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ondragleave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ondrop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Clipboard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oncopy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onpaste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animationiteration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animationstart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484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3091-F911-6069-6C4D-8FE9B3DAE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Lucida Console" panose="020B0609040504020204" pitchFamily="49" charset="0"/>
              </a:rPr>
              <a:t>JS Events contd..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C8443-17D8-0ABD-3F4D-47A6E673B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onabort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oncanplay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oncanplaythrough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ondurationchange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onended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onerror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onloadeddata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onloadedmetadata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onloadstart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onpause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onplaying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onprogress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onratechange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onseeked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onseeking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onstalled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onsuspend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ontimeupdate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onvolumechange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onwaiting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rgbClr val="C59237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Miscellaneous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onmessage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onmousewheel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ononline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onoffline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onpopstate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onshow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onstorage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ontoggle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onwheel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ontouchcancel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ontouchend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ontouchmove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ontouchstart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5513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3213-1723-0045-5E51-BDD6F214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Lucida Console" panose="020B0609040504020204" pitchFamily="49" charset="0"/>
              </a:rPr>
              <a:t>Numbers and Math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BE3DA-2886-51DA-D1C2-A92766294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370" y="1825625"/>
            <a:ext cx="11651226" cy="4667250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pi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pi.toFixed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pi.toFixed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3.14 - for working with money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pi.toPrecision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3.1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valueOf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converts to 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100B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milliseconds since 1970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 months"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the first number: 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parseFloat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"3.5 days"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returns 3.5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largest possible JS 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smallest possible JS number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NEGATIVE_INFINITY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-Infinity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POSITIVE_INFINITY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Infinity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367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B1AA-0608-D602-F654-FD9B5CAD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C034C-5F5B-AC8A-8801-E92BEA378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pi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3.141592653589793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4 - rounded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round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4.5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256 - 2 to the power of 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7 - square root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3.14 - absolute, positive value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ceil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4 - rounded up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3.99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3 - rounded down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47849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697BF-7174-43FB-E8CE-A38B9CFA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8FEC4-272B-0C57-DE10-58D0BEB55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0 - sine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06960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OTHERS: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tan,atan,asin,acos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-2 - the lowest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3 - the highest 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0 natural logarithm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2.7182pow(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E,x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random number between 0 and 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6D79D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Math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3C4C7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random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random integer, from 1 to 5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451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BE4A3-82E3-F64C-0E55-7627B95D7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DDBBD-7CED-A1B6-01A3-454DA7FBD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528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{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"Jane"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age: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170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object function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IN" sz="2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} };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setting value student[age]++; // incrementing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fullName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sz="2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call object function 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"xx"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0627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4EC15-323A-9832-81C9-AC057F838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 </a:t>
            </a:r>
            <a:r>
              <a:rPr kumimoji="0" lang="en-US" altLang="en-US" sz="4800" b="1" i="0" u="none" strike="noStrike" cap="none" normalizeH="0" baseline="0" dirty="0" err="1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contd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6B9-6A73-28DC-2797-348D2A4C1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JavaScript variables are containers for data values.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Objects are variables too. But objects can contain many values.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 variable</a:t>
            </a: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 = {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type: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"Fiat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model: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"500"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color:</a:t>
            </a:r>
            <a:r>
              <a:rPr lang="en-US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"white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 		</a:t>
            </a:r>
            <a:r>
              <a:rPr lang="en-I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8699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E25E2-5428-D8A9-E56D-26359932E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6A41A-D80B-8EEA-88BE-C2DCA5A1C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 Object is an Unordered Collection of Properties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are the most important part of JavaScript objects.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Properties can be changed, added, deleted, and some are read only.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4400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B4915-4CC7-B100-6A2A-BC690C1E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Objects 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7D648-D9F7-0BAA-2E0A-8F01154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Spaces and line breaks are not important. An object initializer can span multiple lines:</a:t>
            </a:r>
          </a:p>
          <a:p>
            <a:pPr marL="0" indent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Create an Object</a:t>
            </a:r>
            <a:b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 = {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lastName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"Doe"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age: 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eye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"blue"</a:t>
            </a:r>
            <a:br>
              <a:rPr lang="en-IN"/>
            </a:br>
            <a:r>
              <a:rPr lang="en-IN" b="0" i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999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BED3-CD1E-0711-F55B-787F0B5ED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FC80D-8264-1565-7205-8B1608CC0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25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24255-9A42-996E-B8FA-6A4D060A6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&lt;head&gt;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4CC9F-3B63-40F8-D1B5-E3B62DBA0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typically executed before the browser renders the content in the &lt;body&gt;.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This placement is suitable for functions, libraries, or scripts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that need to be available early in the page loading process.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If the script interacts with HTML elements, it may encounter issues if those elements haven't been rendered yet.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To avoid this, you can use event listeners like </a:t>
            </a:r>
            <a:r>
              <a:rPr lang="en-US" dirty="0" err="1"/>
              <a:t>DOMContentLoaded</a:t>
            </a:r>
            <a:r>
              <a:rPr lang="en-US" dirty="0"/>
              <a:t> or the defer attribute.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potentially block the rendering of the page, especially if they are large or take a long time to load.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7159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2D492-BA0D-BEA0-2D0F-BD7E7C28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44FD5-C9CE-E988-869F-E3D460E8F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0716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926CC-20F0-5A1F-D00F-465C87EF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1385-A88D-12FD-8A28-4C7D8BB0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8212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DCAAB-57CC-CF64-479D-F5D87504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C3702-395B-7874-EE45-C0174DAF4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3113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9DA06-D44C-B10E-9E95-E5BEF49EA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B4611-A05E-E4E6-AC44-2947E1CD8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7276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63B4B-F6C8-635C-5B9A-109CAFA9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&lt;body&gt;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15D3-F85B-7D8D-68AA-984198A1B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just before the closing &lt;/body&gt; tag, are executed after the browser has parsed and rendered all the HTML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recommended for scripts that manipulate the DOM or depend on the presence of HTML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improves page load performance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by allowing the browser to render the content first, 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providing a better user experience.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It reduces the risk of errors caused by scripts trying to access elements that haven't been created yet.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3079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311CE-8124-7DC1-DB07-89DB10C8D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Example: body vs head java-</a:t>
            </a:r>
            <a:r>
              <a:rPr lang="en-IN" dirty="0" err="1"/>
              <a:t>sccript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B7032-141A-D0D9-4825-EBC366A85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551" y="1845734"/>
            <a:ext cx="11621729" cy="440758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document.getElementById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("msg1").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document.URL.toString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(); </a:t>
            </a:r>
          </a:p>
          <a:p>
            <a:pPr>
              <a:lnSpc>
                <a:spcPct val="120000"/>
              </a:lnSpc>
            </a:pPr>
            <a:r>
              <a:rPr lang="en-IN" i="1" u="sng" dirty="0">
                <a:solidFill>
                  <a:srgbClr val="FF0000"/>
                </a:solidFill>
                <a:latin typeface="Consolas" panose="020B0609020204030204" pitchFamily="49" charset="0"/>
              </a:rPr>
              <a:t>//</a:t>
            </a:r>
            <a:r>
              <a:rPr lang="en-IN" b="0" i="1" u="sng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will not work here</a:t>
            </a:r>
          </a:p>
          <a:p>
            <a:pPr>
              <a:lnSpc>
                <a:spcPct val="120000"/>
              </a:lnSpc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window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onload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sss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	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363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67B2-77A4-8F08-753B-5E8E0584B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This code will not work </a:t>
            </a:r>
            <a:br>
              <a:rPr lang="en-IN" dirty="0"/>
            </a:br>
            <a:r>
              <a:rPr lang="en-IN" dirty="0"/>
              <a:t>(script before </a:t>
            </a:r>
            <a:r>
              <a:rPr lang="en-IN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msg1)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FFEF-3524-63EE-536B-311126B75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5" y="1845734"/>
            <a:ext cx="11952093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sss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"msg1"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8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3233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DAB36-4EFC-1B03-F437-585F631D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Correction of previous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95BE-8002-56EB-A922-F779F98CF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075" y="1845734"/>
            <a:ext cx="11781011" cy="402336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sss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2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language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</a:t>
            </a:r>
            <a:r>
              <a:rPr lang="en-IN" sz="2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msg1</a:t>
            </a:r>
            <a:r>
              <a:rPr lang="en-IN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IN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7177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F641-167E-6B0A-57B2-E4E19D18D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rgbClr val="C59237"/>
                </a:solidFill>
                <a:effectLst/>
                <a:latin typeface="Lucida Console" panose="020B0609040504020204" pitchFamily="49" charset="0"/>
              </a:rPr>
              <a:t>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AA84E-A606-2201-4A4D-ACAB88F5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a;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variable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string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"Hi"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"Joe"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"Hi Joe"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d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"3"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= "33"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array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f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585CF6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g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/()/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A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function(){};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function object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PI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3.14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constant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b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CD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c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b;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one line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 z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68768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D80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'zzz'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B41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block scope local variable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27337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2964</TotalTime>
  <Words>2622</Words>
  <Application>Microsoft Office PowerPoint</Application>
  <PresentationFormat>Widescreen</PresentationFormat>
  <Paragraphs>285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Calibri</vt:lpstr>
      <vt:lpstr>Calibri Light</vt:lpstr>
      <vt:lpstr>Consolas</vt:lpstr>
      <vt:lpstr>Courier New</vt:lpstr>
      <vt:lpstr>Lucida Console</vt:lpstr>
      <vt:lpstr>Segoe UI</vt:lpstr>
      <vt:lpstr>Verdana</vt:lpstr>
      <vt:lpstr>Wingdings</vt:lpstr>
      <vt:lpstr>Retrospect</vt:lpstr>
      <vt:lpstr>javaScript</vt:lpstr>
      <vt:lpstr>JS Basics</vt:lpstr>
      <vt:lpstr>Placement of JavaScript code</vt:lpstr>
      <vt:lpstr>&lt;head&gt;</vt:lpstr>
      <vt:lpstr>&lt;body&gt;</vt:lpstr>
      <vt:lpstr>Example: body vs head java-sccript</vt:lpstr>
      <vt:lpstr>This code will not work  (script before msg1)</vt:lpstr>
      <vt:lpstr>Correction of previous code</vt:lpstr>
      <vt:lpstr>Variables</vt:lpstr>
      <vt:lpstr>Functions Syntax</vt:lpstr>
      <vt:lpstr>Function Demo</vt:lpstr>
      <vt:lpstr>setTimeout() another example</vt:lpstr>
      <vt:lpstr>Output</vt:lpstr>
      <vt:lpstr>PowerPoint Presentation</vt:lpstr>
      <vt:lpstr>Prompt usage </vt:lpstr>
      <vt:lpstr>PowerPoint Presentation</vt:lpstr>
      <vt:lpstr>Operators</vt:lpstr>
      <vt:lpstr>Bitwise operators</vt:lpstr>
      <vt:lpstr>Arithmetic</vt:lpstr>
      <vt:lpstr>PowerPoint Presentation</vt:lpstr>
      <vt:lpstr>Objects are variables too. But objects can contain many values.</vt:lpstr>
      <vt:lpstr>If - Else</vt:lpstr>
      <vt:lpstr>Switch Statement</vt:lpstr>
      <vt:lpstr>For Loop</vt:lpstr>
      <vt:lpstr>While Loop</vt:lpstr>
      <vt:lpstr>Do While Loop</vt:lpstr>
      <vt:lpstr>Break</vt:lpstr>
      <vt:lpstr>Continue</vt:lpstr>
      <vt:lpstr>JS Events</vt:lpstr>
      <vt:lpstr>JS Events contd..</vt:lpstr>
      <vt:lpstr>JS Events contd..</vt:lpstr>
      <vt:lpstr>Numbers and Math</vt:lpstr>
      <vt:lpstr>Math</vt:lpstr>
      <vt:lpstr>PowerPoint Presentation</vt:lpstr>
      <vt:lpstr>Objects</vt:lpstr>
      <vt:lpstr>Objects contd…</vt:lpstr>
      <vt:lpstr>Objects properties</vt:lpstr>
      <vt:lpstr>Objects properties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Singh</dc:creator>
  <cp:lastModifiedBy>Aman Singh</cp:lastModifiedBy>
  <cp:revision>52</cp:revision>
  <dcterms:created xsi:type="dcterms:W3CDTF">2025-02-07T03:50:45Z</dcterms:created>
  <dcterms:modified xsi:type="dcterms:W3CDTF">2025-03-21T08:02:39Z</dcterms:modified>
</cp:coreProperties>
</file>