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68" r:id="rId5"/>
    <p:sldId id="259" r:id="rId6"/>
    <p:sldId id="261" r:id="rId7"/>
    <p:sldId id="269" r:id="rId8"/>
    <p:sldId id="262" r:id="rId9"/>
    <p:sldId id="260" r:id="rId10"/>
    <p:sldId id="270" r:id="rId11"/>
    <p:sldId id="271" r:id="rId12"/>
    <p:sldId id="263" r:id="rId13"/>
    <p:sldId id="264" r:id="rId14"/>
    <p:sldId id="265" r:id="rId15"/>
    <p:sldId id="266" r:id="rId16"/>
    <p:sldId id="267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97" r:id="rId26"/>
    <p:sldId id="298" r:id="rId27"/>
    <p:sldId id="291" r:id="rId28"/>
    <p:sldId id="292" r:id="rId29"/>
    <p:sldId id="293" r:id="rId30"/>
    <p:sldId id="294" r:id="rId31"/>
    <p:sldId id="295" r:id="rId32"/>
    <p:sldId id="296" r:id="rId33"/>
    <p:sldId id="280" r:id="rId34"/>
    <p:sldId id="282" r:id="rId35"/>
    <p:sldId id="281" r:id="rId36"/>
    <p:sldId id="283" r:id="rId37"/>
    <p:sldId id="299" r:id="rId38"/>
    <p:sldId id="304" r:id="rId39"/>
    <p:sldId id="285" r:id="rId40"/>
    <p:sldId id="284" r:id="rId41"/>
    <p:sldId id="300" r:id="rId42"/>
    <p:sldId id="286" r:id="rId43"/>
    <p:sldId id="287" r:id="rId44"/>
    <p:sldId id="288" r:id="rId45"/>
    <p:sldId id="301" r:id="rId46"/>
    <p:sldId id="302" r:id="rId47"/>
    <p:sldId id="303" r:id="rId48"/>
    <p:sldId id="289" r:id="rId4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423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ABB37-45FB-41D7-B455-5E79DF82270F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60F12-157F-4CA7-B219-28ED4A38C9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0143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ABB37-45FB-41D7-B455-5E79DF82270F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60F12-157F-4CA7-B219-28ED4A38C9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4857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ABB37-45FB-41D7-B455-5E79DF82270F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60F12-157F-4CA7-B219-28ED4A38C9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71318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ABB37-45FB-41D7-B455-5E79DF82270F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60F12-157F-4CA7-B219-28ED4A38C959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74761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ABB37-45FB-41D7-B455-5E79DF82270F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60F12-157F-4CA7-B219-28ED4A38C9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0559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ABB37-45FB-41D7-B455-5E79DF82270F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60F12-157F-4CA7-B219-28ED4A38C9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33780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ABB37-45FB-41D7-B455-5E79DF82270F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60F12-157F-4CA7-B219-28ED4A38C9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83932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ABB37-45FB-41D7-B455-5E79DF82270F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60F12-157F-4CA7-B219-28ED4A38C9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07715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ABB37-45FB-41D7-B455-5E79DF82270F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60F12-157F-4CA7-B219-28ED4A38C9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6867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ABB37-45FB-41D7-B455-5E79DF82270F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60F12-157F-4CA7-B219-28ED4A38C9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579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ABB37-45FB-41D7-B455-5E79DF82270F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60F12-157F-4CA7-B219-28ED4A38C9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8598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ABB37-45FB-41D7-B455-5E79DF82270F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60F12-157F-4CA7-B219-28ED4A38C9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7334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ABB37-45FB-41D7-B455-5E79DF82270F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60F12-157F-4CA7-B219-28ED4A38C9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2238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ABB37-45FB-41D7-B455-5E79DF82270F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60F12-157F-4CA7-B219-28ED4A38C9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9866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ABB37-45FB-41D7-B455-5E79DF82270F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60F12-157F-4CA7-B219-28ED4A38C9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7129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ABB37-45FB-41D7-B455-5E79DF82270F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60F12-157F-4CA7-B219-28ED4A38C9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303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ABB37-45FB-41D7-B455-5E79DF82270F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60F12-157F-4CA7-B219-28ED4A38C9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5442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ABB37-45FB-41D7-B455-5E79DF82270F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060F12-157F-4CA7-B219-28ED4A38C9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09051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39FE4-135A-9A2D-FBC9-B1AFFFA396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Unit 5</a:t>
            </a:r>
            <a:br>
              <a:rPr lang="en-IN" dirty="0"/>
            </a:br>
            <a:r>
              <a:rPr lang="en-IN" dirty="0"/>
              <a:t>Document Object Model in JavaScript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5A5763-2A97-3644-9185-18ED316325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Prepared by Amanpal Singh</a:t>
            </a:r>
          </a:p>
        </p:txBody>
      </p:sp>
    </p:spTree>
    <p:extLst>
      <p:ext uri="{BB962C8B-B14F-4D97-AF65-F5344CB8AC3E}">
        <p14:creationId xmlns:p14="http://schemas.microsoft.com/office/powerpoint/2010/main" val="25913282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B42BD-AF50-EBFE-DC97-A5FCB9302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1DEE7-36CD-00E3-C799-A26BA1C68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&lt;html&gt;	&lt;body&gt;</a:t>
            </a:r>
          </a:p>
          <a:p>
            <a:pPr marL="0" indent="0">
              <a:buNone/>
            </a:pPr>
            <a:r>
              <a:rPr lang="en-IN" dirty="0"/>
              <a:t>&lt;div class="a"&gt;	  &lt;p&gt;This is a paragraph.&lt;/p&gt;	&lt;/div&gt;	&lt;</a:t>
            </a:r>
            <a:r>
              <a:rPr lang="en-IN" dirty="0" err="1"/>
              <a:t>br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&lt;div class="</a:t>
            </a: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</a:t>
            </a:r>
            <a:r>
              <a:rPr lang="en-IN" dirty="0"/>
              <a:t>"&gt;	  &lt;p&gt;This is a paragraph.&lt;/p&gt;	&lt;/div&gt;	&lt;</a:t>
            </a:r>
            <a:r>
              <a:rPr lang="en-IN" dirty="0" err="1"/>
              <a:t>br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&lt;div class="</a:t>
            </a: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</a:t>
            </a:r>
            <a:r>
              <a:rPr lang="en-IN" dirty="0"/>
              <a:t>"&gt;	  &lt;p&gt;This is a paragraph.&lt;/p&gt;	&lt;/div&gt;	</a:t>
            </a:r>
          </a:p>
          <a:p>
            <a:pPr marL="0" indent="0">
              <a:buNone/>
            </a:pPr>
            <a:r>
              <a:rPr lang="en-IN" dirty="0"/>
              <a:t>&lt;script&gt;	</a:t>
            </a:r>
            <a:r>
              <a:rPr lang="en-IN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const</a:t>
            </a:r>
            <a:r>
              <a:rPr lang="en-IN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collection </a:t>
            </a:r>
            <a:r>
              <a:rPr lang="en-IN" dirty="0"/>
              <a:t>= </a:t>
            </a:r>
            <a:r>
              <a:rPr lang="en-IN" dirty="0" err="1"/>
              <a:t>document.</a:t>
            </a:r>
            <a:r>
              <a:rPr lang="en-IN" dirty="0" err="1">
                <a:solidFill>
                  <a:srgbClr val="FF0000"/>
                </a:solidFill>
              </a:rPr>
              <a:t>getElementsByClassName</a:t>
            </a:r>
            <a:r>
              <a:rPr lang="en-IN" dirty="0"/>
              <a:t>("b");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collection[0]</a:t>
            </a:r>
            <a:r>
              <a:rPr lang="en-IN" dirty="0"/>
              <a:t>.</a:t>
            </a:r>
            <a:r>
              <a:rPr lang="en-IN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style</a:t>
            </a:r>
            <a:r>
              <a:rPr lang="en-IN" dirty="0" err="1"/>
              <a:t>.</a:t>
            </a:r>
            <a:r>
              <a:rPr lang="en-IN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backgroundColor</a:t>
            </a:r>
            <a:r>
              <a:rPr lang="en-IN" dirty="0"/>
              <a:t> = "red";		&lt;/script&gt;</a:t>
            </a:r>
          </a:p>
          <a:p>
            <a:pPr marL="0" indent="0">
              <a:buNone/>
            </a:pPr>
            <a:r>
              <a:rPr lang="en-IN" dirty="0"/>
              <a:t>&lt;/body&gt;</a:t>
            </a:r>
          </a:p>
          <a:p>
            <a:pPr marL="0" indent="0">
              <a:buNone/>
            </a:pPr>
            <a:r>
              <a:rPr lang="en-IN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4065689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A0401-74E0-C980-7420-1446F9D2B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Id vs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44A2E-3FC9-6976-7C3B-E21686488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id</a:t>
            </a:r>
            <a:r>
              <a:rPr lang="en-US" dirty="0"/>
              <a:t> attribute uniquely identifies a single element.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class</a:t>
            </a:r>
            <a:r>
              <a:rPr lang="en-US" dirty="0"/>
              <a:t> attribute can be applied to multiple elements. </a:t>
            </a:r>
          </a:p>
          <a:p>
            <a:r>
              <a:rPr lang="en-US" dirty="0"/>
              <a:t>Both are essential for CSS styling and JavaScript manipulation.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59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C45CF-9562-EB12-540F-A73CAD005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querySelector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91CBA-9D74-C295-0246-241FB5BE8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document.</a:t>
            </a:r>
            <a:r>
              <a:rPr lang="en-US" dirty="0" err="1">
                <a:solidFill>
                  <a:srgbClr val="FF0000"/>
                </a:solidFill>
              </a:rPr>
              <a:t>querySelector</a:t>
            </a:r>
            <a:r>
              <a:rPr lang="en-US" dirty="0"/>
              <a:t>('selector’)</a:t>
            </a:r>
          </a:p>
          <a:p>
            <a:pPr lvl="1"/>
            <a:r>
              <a:rPr lang="en-US" dirty="0"/>
              <a:t>Explain selecting a single element using CSS selectors (more powerful).</a:t>
            </a:r>
          </a:p>
          <a:p>
            <a:endParaRPr lang="en-US" dirty="0"/>
          </a:p>
          <a:p>
            <a:pPr marL="0" indent="0">
              <a:buNone/>
            </a:pP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// HTML: &lt;</a:t>
            </a:r>
            <a:r>
              <a:rPr lang="en-IN" b="0" i="0" dirty="0">
                <a:solidFill>
                  <a:srgbClr val="8DDB8C"/>
                </a:solidFill>
                <a:effectLst/>
                <a:latin typeface="Courier New" panose="02070309020205020404" pitchFamily="49" charset="0"/>
              </a:rPr>
              <a:t>div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b="0" i="0" dirty="0">
                <a:solidFill>
                  <a:srgbClr val="6CB6FF"/>
                </a:solidFill>
                <a:effectLst/>
                <a:latin typeface="Courier New" panose="02070309020205020404" pitchFamily="49" charset="0"/>
              </a:rPr>
              <a:t>id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N" b="0" i="0" dirty="0">
                <a:solidFill>
                  <a:srgbClr val="96D0FF"/>
                </a:solidFill>
                <a:effectLst/>
                <a:latin typeface="Courier New" panose="02070309020205020404" pitchFamily="49" charset="0"/>
              </a:rPr>
              <a:t>"parent"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&gt;&lt;</a:t>
            </a:r>
            <a:r>
              <a:rPr lang="en-IN" b="0" i="0" dirty="0">
                <a:solidFill>
                  <a:srgbClr val="8DDB8C"/>
                </a:solidFill>
                <a:effectLst/>
                <a:latin typeface="Courier New" panose="02070309020205020404" pitchFamily="49" charset="0"/>
              </a:rPr>
              <a:t>p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b="0" i="0" dirty="0">
                <a:solidFill>
                  <a:srgbClr val="6CB6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N" b="0" i="0" dirty="0">
                <a:solidFill>
                  <a:srgbClr val="96D0FF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IN" b="0" i="0" dirty="0" err="1">
                <a:solidFill>
                  <a:srgbClr val="96D0FF"/>
                </a:solidFill>
                <a:effectLst/>
                <a:latin typeface="Courier New" panose="02070309020205020404" pitchFamily="49" charset="0"/>
              </a:rPr>
              <a:t>myPara</a:t>
            </a:r>
            <a:r>
              <a:rPr lang="en-IN" b="0" i="0" dirty="0">
                <a:solidFill>
                  <a:srgbClr val="96D0FF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&gt;Hello&lt;/</a:t>
            </a:r>
            <a:r>
              <a:rPr lang="en-IN" b="0" i="0" dirty="0">
                <a:solidFill>
                  <a:srgbClr val="8DDB8C"/>
                </a:solidFill>
                <a:effectLst/>
                <a:latin typeface="Courier New" panose="02070309020205020404" pitchFamily="49" charset="0"/>
              </a:rPr>
              <a:t>p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&gt;&lt;/</a:t>
            </a:r>
            <a:r>
              <a:rPr lang="en-IN" b="0" i="0" dirty="0">
                <a:solidFill>
                  <a:srgbClr val="8DDB8C"/>
                </a:solidFill>
                <a:effectLst/>
                <a:latin typeface="Courier New" panose="02070309020205020404" pitchFamily="49" charset="0"/>
              </a:rPr>
              <a:t>div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&gt; </a:t>
            </a:r>
          </a:p>
          <a:p>
            <a:pPr marL="0" indent="0">
              <a:buNone/>
            </a:pPr>
            <a:r>
              <a:rPr lang="en-IN" b="0" i="0" dirty="0" err="1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const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b="0" i="0" dirty="0" err="1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myPara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IN" b="0" i="0" dirty="0" err="1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document.querySelector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('#parent .</a:t>
            </a:r>
            <a:r>
              <a:rPr lang="en-IN" b="0" i="0" dirty="0" err="1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myPara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'); console.log(</a:t>
            </a:r>
            <a:r>
              <a:rPr lang="en-IN" b="0" i="0" dirty="0" err="1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myPara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); </a:t>
            </a:r>
          </a:p>
          <a:p>
            <a:pPr marL="0" indent="0">
              <a:buNone/>
            </a:pP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// Output: &lt;</a:t>
            </a:r>
            <a:r>
              <a:rPr lang="en-IN" b="0" i="0" dirty="0">
                <a:solidFill>
                  <a:srgbClr val="8DDB8C"/>
                </a:solidFill>
                <a:effectLst/>
                <a:latin typeface="Courier New" panose="02070309020205020404" pitchFamily="49" charset="0"/>
              </a:rPr>
              <a:t>p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b="0" i="0" dirty="0">
                <a:solidFill>
                  <a:srgbClr val="6CB6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N" b="0" i="0" dirty="0">
                <a:solidFill>
                  <a:srgbClr val="96D0FF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IN" b="0" i="0" dirty="0" err="1">
                <a:solidFill>
                  <a:srgbClr val="96D0FF"/>
                </a:solidFill>
                <a:effectLst/>
                <a:latin typeface="Courier New" panose="02070309020205020404" pitchFamily="49" charset="0"/>
              </a:rPr>
              <a:t>myPara</a:t>
            </a:r>
            <a:r>
              <a:rPr lang="en-IN" b="0" i="0" dirty="0">
                <a:solidFill>
                  <a:srgbClr val="96D0FF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&gt;Hello&lt;/</a:t>
            </a:r>
            <a:r>
              <a:rPr lang="en-IN" b="0" i="0" dirty="0">
                <a:solidFill>
                  <a:srgbClr val="8DDB8C"/>
                </a:solidFill>
                <a:effectLst/>
                <a:latin typeface="Courier New" panose="02070309020205020404" pitchFamily="49" charset="0"/>
              </a:rPr>
              <a:t>p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9284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2AC60-5BDE-9712-FA01-F92046E03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E2E2E5"/>
                </a:solidFill>
                <a:effectLst/>
                <a:latin typeface="DM Mono" panose="020B0509040201040103" pitchFamily="49" charset="0"/>
              </a:rPr>
              <a:t>querySelectorAll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58846-68B3-6E6D-63AA-E88DCE783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E2E2E5"/>
                </a:solidFill>
                <a:effectLst/>
                <a:latin typeface="DM Mono" panose="020B0509040201040103" pitchFamily="49" charset="0"/>
              </a:rPr>
              <a:t>document.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querySelectorAll</a:t>
            </a:r>
            <a:r>
              <a:rPr lang="en-US" b="0" i="0" dirty="0">
                <a:solidFill>
                  <a:srgbClr val="E2E2E5"/>
                </a:solidFill>
                <a:effectLst/>
                <a:latin typeface="DM Mono" panose="020B0509040201040103" pitchFamily="49" charset="0"/>
              </a:rPr>
              <a:t>('selector’)</a:t>
            </a:r>
            <a:r>
              <a:rPr lang="en-US" b="0" i="0" dirty="0">
                <a:solidFill>
                  <a:srgbClr val="E2E2E5"/>
                </a:solidFill>
                <a:effectLst/>
                <a:latin typeface="Google Sans Text"/>
              </a:rPr>
              <a:t>:</a:t>
            </a:r>
          </a:p>
          <a:p>
            <a:pPr lvl="1"/>
            <a:r>
              <a:rPr lang="en-US" b="0" i="0" dirty="0">
                <a:solidFill>
                  <a:srgbClr val="E2E2E5"/>
                </a:solidFill>
                <a:effectLst/>
                <a:latin typeface="Google Sans Text"/>
              </a:rPr>
              <a:t>Show how to select all elements that match the given CSS selector (returns a </a:t>
            </a:r>
            <a:r>
              <a:rPr lang="en-US" b="0" i="0" dirty="0" err="1">
                <a:solidFill>
                  <a:srgbClr val="E2E2E5"/>
                </a:solidFill>
                <a:effectLst/>
                <a:latin typeface="Google Sans Text"/>
              </a:rPr>
              <a:t>NodeList</a:t>
            </a:r>
            <a:r>
              <a:rPr lang="en-US" b="0" i="0" dirty="0">
                <a:solidFill>
                  <a:srgbClr val="E2E2E5"/>
                </a:solidFill>
                <a:effectLst/>
                <a:latin typeface="Google Sans Text"/>
              </a:rPr>
              <a:t>).</a:t>
            </a:r>
          </a:p>
          <a:p>
            <a:pPr lvl="1"/>
            <a:endParaRPr lang="en-US" dirty="0">
              <a:solidFill>
                <a:srgbClr val="E2E2E5"/>
              </a:solidFill>
              <a:effectLst/>
              <a:latin typeface="Google Sans Text"/>
            </a:endParaRPr>
          </a:p>
          <a:p>
            <a:pPr lvl="1"/>
            <a:endParaRPr lang="en-US" dirty="0">
              <a:solidFill>
                <a:srgbClr val="E2E2E5"/>
              </a:solidFill>
              <a:effectLst/>
              <a:latin typeface="Google Sans Text"/>
            </a:endParaRPr>
          </a:p>
          <a:p>
            <a:pPr lvl="1"/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// HTML: &lt;</a:t>
            </a:r>
            <a:r>
              <a:rPr lang="en-IN" b="0" i="0" dirty="0">
                <a:solidFill>
                  <a:srgbClr val="8DDB8C"/>
                </a:solidFill>
                <a:effectLst/>
                <a:latin typeface="Courier New" panose="02070309020205020404" pitchFamily="49" charset="0"/>
              </a:rPr>
              <a:t>div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b="0" i="0" dirty="0">
                <a:solidFill>
                  <a:srgbClr val="6CB6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N" b="0" i="0" dirty="0">
                <a:solidFill>
                  <a:srgbClr val="96D0FF"/>
                </a:solidFill>
                <a:effectLst/>
                <a:latin typeface="Courier New" panose="02070309020205020404" pitchFamily="49" charset="0"/>
              </a:rPr>
              <a:t>"items"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&gt; &lt;</a:t>
            </a:r>
            <a:r>
              <a:rPr lang="en-IN" b="0" i="0" dirty="0">
                <a:solidFill>
                  <a:srgbClr val="8DDB8C"/>
                </a:solidFill>
                <a:effectLst/>
                <a:latin typeface="Courier New" panose="02070309020205020404" pitchFamily="49" charset="0"/>
              </a:rPr>
              <a:t>li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&gt; item 1 &lt;/</a:t>
            </a:r>
            <a:r>
              <a:rPr lang="en-IN" b="0" i="0" dirty="0">
                <a:solidFill>
                  <a:srgbClr val="8DDB8C"/>
                </a:solidFill>
                <a:effectLst/>
                <a:latin typeface="Courier New" panose="02070309020205020404" pitchFamily="49" charset="0"/>
              </a:rPr>
              <a:t>li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&gt; &lt;</a:t>
            </a:r>
            <a:r>
              <a:rPr lang="en-IN" b="0" i="0" dirty="0">
                <a:solidFill>
                  <a:srgbClr val="8DDB8C"/>
                </a:solidFill>
                <a:effectLst/>
                <a:latin typeface="Courier New" panose="02070309020205020404" pitchFamily="49" charset="0"/>
              </a:rPr>
              <a:t>li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&gt; item 2 &lt;/</a:t>
            </a:r>
            <a:r>
              <a:rPr lang="en-IN" b="0" i="0" dirty="0">
                <a:solidFill>
                  <a:srgbClr val="8DDB8C"/>
                </a:solidFill>
                <a:effectLst/>
                <a:latin typeface="Courier New" panose="02070309020205020404" pitchFamily="49" charset="0"/>
              </a:rPr>
              <a:t>li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&gt; &lt;/</a:t>
            </a:r>
            <a:r>
              <a:rPr lang="en-IN" b="0" i="0" dirty="0">
                <a:solidFill>
                  <a:srgbClr val="8DDB8C"/>
                </a:solidFill>
                <a:effectLst/>
                <a:latin typeface="Courier New" panose="02070309020205020404" pitchFamily="49" charset="0"/>
              </a:rPr>
              <a:t>div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&gt; &lt;</a:t>
            </a:r>
            <a:r>
              <a:rPr lang="en-IN" b="0" i="0" dirty="0">
                <a:solidFill>
                  <a:srgbClr val="8DDB8C"/>
                </a:solidFill>
                <a:effectLst/>
                <a:latin typeface="Courier New" panose="02070309020205020404" pitchFamily="49" charset="0"/>
              </a:rPr>
              <a:t>div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b="0" i="0" dirty="0">
                <a:solidFill>
                  <a:srgbClr val="6CB6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N" b="0" i="0" dirty="0">
                <a:solidFill>
                  <a:srgbClr val="96D0FF"/>
                </a:solidFill>
                <a:effectLst/>
                <a:latin typeface="Courier New" panose="02070309020205020404" pitchFamily="49" charset="0"/>
              </a:rPr>
              <a:t>"items"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&gt; &lt;</a:t>
            </a:r>
            <a:r>
              <a:rPr lang="en-IN" b="0" i="0" dirty="0">
                <a:solidFill>
                  <a:srgbClr val="8DDB8C"/>
                </a:solidFill>
                <a:effectLst/>
                <a:latin typeface="Courier New" panose="02070309020205020404" pitchFamily="49" charset="0"/>
              </a:rPr>
              <a:t>li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&gt; item 3 &lt;/</a:t>
            </a:r>
            <a:r>
              <a:rPr lang="en-IN" b="0" i="0" dirty="0">
                <a:solidFill>
                  <a:srgbClr val="8DDB8C"/>
                </a:solidFill>
                <a:effectLst/>
                <a:latin typeface="Courier New" panose="02070309020205020404" pitchFamily="49" charset="0"/>
              </a:rPr>
              <a:t>li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&gt; &lt;</a:t>
            </a:r>
            <a:r>
              <a:rPr lang="en-IN" b="0" i="0" dirty="0">
                <a:solidFill>
                  <a:srgbClr val="8DDB8C"/>
                </a:solidFill>
                <a:effectLst/>
                <a:latin typeface="Courier New" panose="02070309020205020404" pitchFamily="49" charset="0"/>
              </a:rPr>
              <a:t>li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&gt; item 4 &lt;/</a:t>
            </a:r>
            <a:r>
              <a:rPr lang="en-IN" b="0" i="0" dirty="0">
                <a:solidFill>
                  <a:srgbClr val="8DDB8C"/>
                </a:solidFill>
                <a:effectLst/>
                <a:latin typeface="Courier New" panose="02070309020205020404" pitchFamily="49" charset="0"/>
              </a:rPr>
              <a:t>li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&gt;&lt;/</a:t>
            </a:r>
            <a:r>
              <a:rPr lang="en-IN" b="0" i="0" dirty="0">
                <a:solidFill>
                  <a:srgbClr val="8DDB8C"/>
                </a:solidFill>
                <a:effectLst/>
                <a:latin typeface="Courier New" panose="02070309020205020404" pitchFamily="49" charset="0"/>
              </a:rPr>
              <a:t>div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&gt; </a:t>
            </a:r>
          </a:p>
          <a:p>
            <a:pPr lvl="1"/>
            <a:r>
              <a:rPr lang="en-IN" b="0" i="0" dirty="0" err="1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const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 items = </a:t>
            </a:r>
            <a:r>
              <a:rPr lang="en-IN" b="0" i="0" dirty="0" err="1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document.querySelectorAll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('.items li'); console.log(items) // Output: </a:t>
            </a:r>
            <a:r>
              <a:rPr lang="en-IN" b="0" i="0" dirty="0" err="1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NodeList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(4) [li, li, li, li]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969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EE617-EC71-450A-B666-EEBFD8DF4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E2E2E5"/>
                </a:solidFill>
                <a:effectLst/>
                <a:latin typeface="Google Sans Text"/>
              </a:rPr>
              <a:t>2.2 </a:t>
            </a:r>
            <a:r>
              <a:rPr lang="en-IN" dirty="0"/>
              <a:t>Accessing and manipulating DOM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0E8F8-E54C-7CC2-A05B-F9D881CB6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60668"/>
            <a:ext cx="10353762" cy="599941"/>
          </a:xfrm>
        </p:spPr>
        <p:txBody>
          <a:bodyPr/>
          <a:lstStyle/>
          <a:p>
            <a:r>
              <a:rPr lang="en-IN" dirty="0"/>
              <a:t>Changing HTML Elements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1EED40F-0641-9823-33AB-ADCAADB994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820231"/>
              </p:ext>
            </p:extLst>
          </p:nvPr>
        </p:nvGraphicFramePr>
        <p:xfrm>
          <a:off x="1126777" y="2857560"/>
          <a:ext cx="10140779" cy="3307715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5064789">
                  <a:extLst>
                    <a:ext uri="{9D8B030D-6E8A-4147-A177-3AD203B41FA5}">
                      <a16:colId xmlns:a16="http://schemas.microsoft.com/office/drawing/2014/main" val="2510326923"/>
                    </a:ext>
                  </a:extLst>
                </a:gridCol>
                <a:gridCol w="5075990">
                  <a:extLst>
                    <a:ext uri="{9D8B030D-6E8A-4147-A177-3AD203B41FA5}">
                      <a16:colId xmlns:a16="http://schemas.microsoft.com/office/drawing/2014/main" val="1584359391"/>
                    </a:ext>
                  </a:extLst>
                </a:gridCol>
              </a:tblGrid>
              <a:tr h="321974">
                <a:tc>
                  <a:txBody>
                    <a:bodyPr/>
                    <a:lstStyle/>
                    <a:p>
                      <a:pPr algn="ctr" fontAlgn="t"/>
                      <a:r>
                        <a:rPr lang="en-IN" sz="1700" b="1" u="sng" dirty="0">
                          <a:effectLst/>
                        </a:rPr>
                        <a:t>Property</a:t>
                      </a:r>
                    </a:p>
                  </a:txBody>
                  <a:tcPr marL="69994" marR="34997" marT="34997" marB="34997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700" b="1" u="sng" dirty="0">
                          <a:effectLst/>
                        </a:rPr>
                        <a:t>Description</a:t>
                      </a:r>
                    </a:p>
                  </a:txBody>
                  <a:tcPr marL="34997" marR="34997" marT="34997" marB="34997"/>
                </a:tc>
                <a:extLst>
                  <a:ext uri="{0D108BD9-81ED-4DB2-BD59-A6C34878D82A}">
                    <a16:rowId xmlns:a16="http://schemas.microsoft.com/office/drawing/2014/main" val="1366056616"/>
                  </a:ext>
                </a:extLst>
              </a:tr>
              <a:tr h="647947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 err="1">
                          <a:effectLst/>
                        </a:rPr>
                        <a:t>element.innerHTML</a:t>
                      </a:r>
                      <a:r>
                        <a:rPr lang="en-US" sz="1700" dirty="0">
                          <a:effectLst/>
                        </a:rPr>
                        <a:t> =  new html content</a:t>
                      </a:r>
                    </a:p>
                  </a:txBody>
                  <a:tcPr marL="69994" marR="34997" marT="34997" marB="3499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Change the inner HTML of an element</a:t>
                      </a:r>
                    </a:p>
                  </a:txBody>
                  <a:tcPr marL="34997" marR="34997" marT="34997" marB="34997"/>
                </a:tc>
                <a:extLst>
                  <a:ext uri="{0D108BD9-81ED-4DB2-BD59-A6C34878D82A}">
                    <a16:rowId xmlns:a16="http://schemas.microsoft.com/office/drawing/2014/main" val="1947262281"/>
                  </a:ext>
                </a:extLst>
              </a:tr>
              <a:tr h="601734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 dirty="0" err="1">
                          <a:effectLst/>
                        </a:rPr>
                        <a:t>element.attribute</a:t>
                      </a:r>
                      <a:r>
                        <a:rPr lang="en-IN" sz="1700" dirty="0">
                          <a:effectLst/>
                        </a:rPr>
                        <a:t> = new value</a:t>
                      </a:r>
                    </a:p>
                  </a:txBody>
                  <a:tcPr marL="69994" marR="34997" marT="34997" marB="3499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Change the attribute value of an HTML element</a:t>
                      </a:r>
                    </a:p>
                  </a:txBody>
                  <a:tcPr marL="34997" marR="34997" marT="34997" marB="34997"/>
                </a:tc>
                <a:extLst>
                  <a:ext uri="{0D108BD9-81ED-4DB2-BD59-A6C34878D82A}">
                    <a16:rowId xmlns:a16="http://schemas.microsoft.com/office/drawing/2014/main" val="1427305191"/>
                  </a:ext>
                </a:extLst>
              </a:tr>
              <a:tr h="573953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 dirty="0" err="1">
                          <a:effectLst/>
                        </a:rPr>
                        <a:t>element.style.property</a:t>
                      </a:r>
                      <a:r>
                        <a:rPr lang="en-IN" sz="1700" dirty="0">
                          <a:effectLst/>
                        </a:rPr>
                        <a:t> = new style</a:t>
                      </a:r>
                    </a:p>
                  </a:txBody>
                  <a:tcPr marL="69994" marR="34997" marT="34997" marB="3499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Change the style of an HTML element</a:t>
                      </a:r>
                    </a:p>
                  </a:txBody>
                  <a:tcPr marL="34997" marR="34997" marT="34997" marB="34997"/>
                </a:tc>
                <a:extLst>
                  <a:ext uri="{0D108BD9-81ED-4DB2-BD59-A6C34878D82A}">
                    <a16:rowId xmlns:a16="http://schemas.microsoft.com/office/drawing/2014/main" val="4112120336"/>
                  </a:ext>
                </a:extLst>
              </a:tr>
              <a:tr h="321974">
                <a:tc>
                  <a:txBody>
                    <a:bodyPr/>
                    <a:lstStyle/>
                    <a:p>
                      <a:pPr algn="ctr" fontAlgn="t"/>
                      <a:r>
                        <a:rPr lang="en-IN" sz="1700" b="1" u="sng" dirty="0">
                          <a:effectLst/>
                        </a:rPr>
                        <a:t>Method</a:t>
                      </a:r>
                    </a:p>
                  </a:txBody>
                  <a:tcPr marL="69994" marR="34997" marT="34997" marB="34997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700" b="1" u="sng" dirty="0">
                          <a:effectLst/>
                        </a:rPr>
                        <a:t>Description</a:t>
                      </a:r>
                    </a:p>
                  </a:txBody>
                  <a:tcPr marL="34997" marR="34997" marT="34997" marB="34997"/>
                </a:tc>
                <a:extLst>
                  <a:ext uri="{0D108BD9-81ED-4DB2-BD59-A6C34878D82A}">
                    <a16:rowId xmlns:a16="http://schemas.microsoft.com/office/drawing/2014/main" val="1862774033"/>
                  </a:ext>
                </a:extLst>
              </a:tr>
              <a:tr h="825933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 dirty="0" err="1">
                          <a:effectLst/>
                        </a:rPr>
                        <a:t>element.setAttribute</a:t>
                      </a:r>
                      <a:r>
                        <a:rPr lang="en-IN" sz="1700" dirty="0">
                          <a:effectLst/>
                        </a:rPr>
                        <a:t>(attribute, value)</a:t>
                      </a:r>
                    </a:p>
                  </a:txBody>
                  <a:tcPr marL="69994" marR="34997" marT="34997" marB="3499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Change the attribute value of an HTML element</a:t>
                      </a:r>
                    </a:p>
                  </a:txBody>
                  <a:tcPr marL="34997" marR="34997" marT="34997" marB="34997"/>
                </a:tc>
                <a:extLst>
                  <a:ext uri="{0D108BD9-81ED-4DB2-BD59-A6C34878D82A}">
                    <a16:rowId xmlns:a16="http://schemas.microsoft.com/office/drawing/2014/main" val="15073715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810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14E07-04F5-A094-05CB-28EDD49C8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C000"/>
                </a:solidFill>
              </a:rPr>
              <a:t>2.2.1 </a:t>
            </a:r>
            <a:r>
              <a:rPr lang="en-IN" dirty="0" err="1">
                <a:solidFill>
                  <a:srgbClr val="FFC000"/>
                </a:solidFill>
              </a:rPr>
              <a:t>getElementById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4751D-F7E7-1AC1-5EEF-FBAB06F4C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&lt;html&gt;		&lt;body&gt;</a:t>
            </a:r>
          </a:p>
          <a:p>
            <a:pPr marL="0" indent="0">
              <a:buNone/>
            </a:pPr>
            <a:r>
              <a:rPr lang="en-IN" dirty="0"/>
              <a:t>&lt;</a:t>
            </a:r>
            <a:r>
              <a:rPr lang="en-IN" dirty="0">
                <a:solidFill>
                  <a:srgbClr val="FFC000"/>
                </a:solidFill>
              </a:rPr>
              <a:t>p id="</a:t>
            </a:r>
            <a:r>
              <a:rPr lang="en-IN" dirty="0" err="1">
                <a:solidFill>
                  <a:srgbClr val="FFC000"/>
                </a:solidFill>
              </a:rPr>
              <a:t>px</a:t>
            </a:r>
            <a:r>
              <a:rPr lang="en-IN" dirty="0">
                <a:solidFill>
                  <a:srgbClr val="FFC000"/>
                </a:solidFill>
              </a:rPr>
              <a:t>"</a:t>
            </a:r>
            <a:r>
              <a:rPr lang="en-IN" dirty="0"/>
              <a:t>&gt;Hello World!&lt;/p&gt;</a:t>
            </a:r>
          </a:p>
          <a:p>
            <a:pPr marL="0" indent="0">
              <a:buNone/>
            </a:pPr>
            <a:r>
              <a:rPr lang="en-IN" dirty="0"/>
              <a:t>&lt;script&gt;</a:t>
            </a:r>
          </a:p>
          <a:p>
            <a:pPr marL="0" indent="0">
              <a:buNone/>
            </a:pPr>
            <a:r>
              <a:rPr lang="en-IN" dirty="0" err="1">
                <a:solidFill>
                  <a:srgbClr val="FFC000"/>
                </a:solidFill>
              </a:rPr>
              <a:t>document.</a:t>
            </a:r>
            <a:r>
              <a:rPr lang="en-IN" dirty="0" err="1">
                <a:solidFill>
                  <a:srgbClr val="FF0000"/>
                </a:solidFill>
              </a:rPr>
              <a:t>getElementById</a:t>
            </a:r>
            <a:r>
              <a:rPr lang="en-IN" dirty="0">
                <a:solidFill>
                  <a:srgbClr val="FFC000"/>
                </a:solidFill>
              </a:rPr>
              <a:t>("</a:t>
            </a:r>
            <a:r>
              <a:rPr lang="en-IN" dirty="0" err="1">
                <a:solidFill>
                  <a:srgbClr val="FFC000"/>
                </a:solidFill>
              </a:rPr>
              <a:t>px</a:t>
            </a:r>
            <a:r>
              <a:rPr lang="en-IN" dirty="0">
                <a:solidFill>
                  <a:srgbClr val="FFC000"/>
                </a:solidFill>
              </a:rPr>
              <a:t>").</a:t>
            </a:r>
            <a:r>
              <a:rPr lang="en-IN" dirty="0" err="1">
                <a:solidFill>
                  <a:srgbClr val="FFC000"/>
                </a:solidFill>
              </a:rPr>
              <a:t>innerHTML</a:t>
            </a:r>
            <a:r>
              <a:rPr lang="en-IN" dirty="0">
                <a:solidFill>
                  <a:srgbClr val="FFC000"/>
                </a:solidFill>
              </a:rPr>
              <a:t> = "New text!";</a:t>
            </a:r>
          </a:p>
          <a:p>
            <a:pPr marL="0" indent="0">
              <a:buNone/>
            </a:pPr>
            <a:r>
              <a:rPr lang="en-IN" dirty="0"/>
              <a:t>&lt;/script&gt;</a:t>
            </a:r>
          </a:p>
          <a:p>
            <a:pPr marL="0" indent="0">
              <a:buNone/>
            </a:pPr>
            <a:r>
              <a:rPr lang="en-IN" dirty="0"/>
              <a:t>&lt;/body&gt;	&lt;/html&gt;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66490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38FE9-96BE-3DB6-2044-453E77884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DA04A-CC4A-B1FA-49B3-512B7181A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&lt;html&gt;		&lt;body&gt;</a:t>
            </a:r>
          </a:p>
          <a:p>
            <a:pPr marL="0" indent="0">
              <a:buNone/>
            </a:pPr>
            <a:r>
              <a:rPr lang="en-IN" dirty="0">
                <a:solidFill>
                  <a:srgbClr val="FFC000"/>
                </a:solidFill>
              </a:rPr>
              <a:t>&lt;button id="</a:t>
            </a:r>
            <a:r>
              <a:rPr lang="en-IN" dirty="0" err="1">
                <a:solidFill>
                  <a:srgbClr val="FFC000"/>
                </a:solidFill>
              </a:rPr>
              <a:t>myButton</a:t>
            </a:r>
            <a:r>
              <a:rPr lang="en-IN" dirty="0">
                <a:solidFill>
                  <a:srgbClr val="FFC000"/>
                </a:solidFill>
              </a:rPr>
              <a:t>" onclick="</a:t>
            </a:r>
            <a:r>
              <a:rPr lang="en-IN" dirty="0" err="1">
                <a:solidFill>
                  <a:srgbClr val="FFC000"/>
                </a:solidFill>
              </a:rPr>
              <a:t>myFunction</a:t>
            </a:r>
            <a:r>
              <a:rPr lang="en-IN" dirty="0">
                <a:solidFill>
                  <a:srgbClr val="FFC000"/>
                </a:solidFill>
              </a:rPr>
              <a:t>()" </a:t>
            </a:r>
            <a:r>
              <a:rPr lang="en-IN" dirty="0" err="1">
                <a:solidFill>
                  <a:srgbClr val="FFC000"/>
                </a:solidFill>
              </a:rPr>
              <a:t>color</a:t>
            </a:r>
            <a:r>
              <a:rPr lang="en-IN" dirty="0">
                <a:solidFill>
                  <a:srgbClr val="FFC000"/>
                </a:solidFill>
              </a:rPr>
              <a:t>="RED"&gt;Try it&lt;/button&gt;</a:t>
            </a:r>
          </a:p>
          <a:p>
            <a:pPr marL="0" indent="0">
              <a:buNone/>
            </a:pPr>
            <a:r>
              <a:rPr lang="en-IN" dirty="0"/>
              <a:t>&lt;p id="demo"&gt;&lt;/p&gt;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&lt;script&gt;	function </a:t>
            </a:r>
            <a:r>
              <a:rPr lang="en-IN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myFunction</a:t>
            </a: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() {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let n = </a:t>
            </a:r>
            <a:r>
              <a:rPr lang="en-IN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document.getElementById</a:t>
            </a: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("</a:t>
            </a:r>
            <a:r>
              <a:rPr lang="en-IN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myButton</a:t>
            </a: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")</a:t>
            </a:r>
            <a:r>
              <a:rPr lang="en-IN" dirty="0">
                <a:solidFill>
                  <a:srgbClr val="FFC000"/>
                </a:solidFill>
              </a:rPr>
              <a:t>.</a:t>
            </a:r>
            <a:r>
              <a:rPr lang="en-IN" dirty="0" err="1">
                <a:solidFill>
                  <a:srgbClr val="FFC000"/>
                </a:solidFill>
              </a:rPr>
              <a:t>attributes.length</a:t>
            </a: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en-IN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document.getElementById</a:t>
            </a: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("demo").</a:t>
            </a:r>
            <a:r>
              <a:rPr lang="en-IN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innerHTML</a:t>
            </a: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= n;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}&lt;/script&gt;</a:t>
            </a:r>
            <a:r>
              <a:rPr lang="en-IN" dirty="0"/>
              <a:t>	&lt;/body&gt;	&lt;/html&gt;</a:t>
            </a:r>
          </a:p>
        </p:txBody>
      </p:sp>
    </p:spTree>
    <p:extLst>
      <p:ext uri="{BB962C8B-B14F-4D97-AF65-F5344CB8AC3E}">
        <p14:creationId xmlns:p14="http://schemas.microsoft.com/office/powerpoint/2010/main" val="20042108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016C0-FF7E-100F-E36D-FBB41E95E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>
                <a:effectLst/>
              </a:rPr>
              <a:t>2.2.2 </a:t>
            </a:r>
            <a:r>
              <a:rPr lang="en-IN" sz="3600" dirty="0" err="1">
                <a:effectLst/>
              </a:rPr>
              <a:t>element.style.property</a:t>
            </a:r>
            <a:r>
              <a:rPr lang="en-IN" sz="3600" dirty="0">
                <a:effectLst/>
              </a:rPr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D807C-C549-F8B8-0269-955352BD2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&lt;html&gt;	&lt;body&gt;</a:t>
            </a:r>
          </a:p>
          <a:p>
            <a:pPr marL="0" indent="0">
              <a:buNone/>
            </a:pPr>
            <a:r>
              <a:rPr lang="en-IN" dirty="0"/>
              <a:t>&lt;p id="</a:t>
            </a:r>
            <a:r>
              <a:rPr lang="en-IN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xyz</a:t>
            </a:r>
            <a:r>
              <a:rPr lang="en-IN" dirty="0"/>
              <a:t>"&gt;Click "Change" to give me a red background </a:t>
            </a:r>
            <a:r>
              <a:rPr lang="en-IN" dirty="0" err="1"/>
              <a:t>color</a:t>
            </a:r>
            <a:r>
              <a:rPr lang="en-IN" dirty="0"/>
              <a:t>.&lt;/p&gt;</a:t>
            </a:r>
          </a:p>
          <a:p>
            <a:pPr marL="0" indent="0">
              <a:buNone/>
            </a:pPr>
            <a:r>
              <a:rPr lang="en-IN" dirty="0"/>
              <a:t>&lt;button onclick="</a:t>
            </a:r>
            <a:r>
              <a:rPr lang="en-IN" dirty="0" err="1"/>
              <a:t>myFunction</a:t>
            </a:r>
            <a:r>
              <a:rPr lang="en-IN" dirty="0"/>
              <a:t>()"&gt;Change&lt;/button&gt;</a:t>
            </a:r>
          </a:p>
          <a:p>
            <a:pPr marL="0" indent="0">
              <a:buNone/>
            </a:pPr>
            <a:r>
              <a:rPr lang="en-IN" dirty="0">
                <a:solidFill>
                  <a:srgbClr val="FFC000"/>
                </a:solidFill>
              </a:rPr>
              <a:t>&lt;script&gt;</a:t>
            </a:r>
          </a:p>
          <a:p>
            <a:pPr marL="0" indent="0">
              <a:buNone/>
            </a:pPr>
            <a:r>
              <a:rPr lang="en-IN" dirty="0">
                <a:solidFill>
                  <a:srgbClr val="FFC000"/>
                </a:solidFill>
              </a:rPr>
              <a:t>function </a:t>
            </a:r>
            <a:r>
              <a:rPr lang="en-IN" dirty="0" err="1">
                <a:solidFill>
                  <a:srgbClr val="FFC000"/>
                </a:solidFill>
              </a:rPr>
              <a:t>myFunction</a:t>
            </a:r>
            <a:r>
              <a:rPr lang="en-IN" dirty="0">
                <a:solidFill>
                  <a:srgbClr val="FFC000"/>
                </a:solidFill>
              </a:rPr>
              <a:t>() {</a:t>
            </a:r>
          </a:p>
          <a:p>
            <a:pPr marL="0" indent="0">
              <a:buNone/>
            </a:pPr>
            <a:r>
              <a:rPr lang="en-IN" dirty="0">
                <a:solidFill>
                  <a:srgbClr val="FFC000"/>
                </a:solidFill>
              </a:rPr>
              <a:t>  </a:t>
            </a:r>
            <a:r>
              <a:rPr lang="en-IN" dirty="0" err="1">
                <a:solidFill>
                  <a:srgbClr val="FFC000"/>
                </a:solidFill>
              </a:rPr>
              <a:t>document.getElementById</a:t>
            </a:r>
            <a:r>
              <a:rPr lang="en-IN" dirty="0">
                <a:solidFill>
                  <a:srgbClr val="FFC000"/>
                </a:solidFill>
              </a:rPr>
              <a:t>("</a:t>
            </a:r>
            <a:r>
              <a:rPr lang="en-IN" dirty="0" err="1">
                <a:solidFill>
                  <a:srgbClr val="FFC000"/>
                </a:solidFill>
              </a:rPr>
              <a:t>xyz</a:t>
            </a:r>
            <a:r>
              <a:rPr lang="en-IN" dirty="0">
                <a:solidFill>
                  <a:srgbClr val="FFC000"/>
                </a:solidFill>
              </a:rPr>
              <a:t>")</a:t>
            </a:r>
            <a:r>
              <a:rPr lang="en-IN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.</a:t>
            </a:r>
            <a:r>
              <a:rPr lang="en-IN" b="1" dirty="0" err="1">
                <a:solidFill>
                  <a:srgbClr val="FF0000"/>
                </a:solidFill>
              </a:rPr>
              <a:t>style.backgroundColor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>
                <a:solidFill>
                  <a:srgbClr val="FFC000"/>
                </a:solidFill>
              </a:rPr>
              <a:t>= "red";</a:t>
            </a:r>
          </a:p>
          <a:p>
            <a:pPr marL="0" indent="0">
              <a:buNone/>
            </a:pPr>
            <a:r>
              <a:rPr lang="en-IN" dirty="0">
                <a:solidFill>
                  <a:srgbClr val="FFC000"/>
                </a:solidFill>
              </a:rPr>
              <a:t>}  &lt;/script&gt;</a:t>
            </a:r>
          </a:p>
          <a:p>
            <a:pPr marL="0" indent="0">
              <a:buNone/>
            </a:pPr>
            <a:r>
              <a:rPr lang="en-IN" dirty="0"/>
              <a:t>&lt;/body&gt;		&lt;/html&gt;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33577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4CAFE-FED4-125A-192F-C8252AA34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565" y="609600"/>
            <a:ext cx="11648661" cy="1326321"/>
          </a:xfrm>
        </p:spPr>
        <p:txBody>
          <a:bodyPr>
            <a:normAutofit/>
          </a:bodyPr>
          <a:lstStyle/>
          <a:p>
            <a:r>
              <a:rPr lang="en-IN" sz="3200" dirty="0">
                <a:effectLst/>
              </a:rPr>
              <a:t>2.2.3 </a:t>
            </a:r>
            <a:r>
              <a:rPr lang="en-IN" sz="3200" dirty="0" err="1">
                <a:effectLst/>
              </a:rPr>
              <a:t>element.setAttribute</a:t>
            </a:r>
            <a:r>
              <a:rPr lang="en-IN" sz="3200" dirty="0">
                <a:effectLst/>
              </a:rPr>
              <a:t> (attribute, value)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58DC0-0C84-BD04-01A6-B5F779A4F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&lt;html&gt;	</a:t>
            </a:r>
            <a:r>
              <a:rPr lang="en-IN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&lt;style&gt;	.</a:t>
            </a:r>
            <a:r>
              <a:rPr lang="en-IN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democlass</a:t>
            </a:r>
            <a:r>
              <a:rPr lang="en-IN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{  </a:t>
            </a:r>
            <a:r>
              <a:rPr lang="en-IN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color</a:t>
            </a:r>
            <a:r>
              <a:rPr lang="en-IN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: red;	}	&lt;/style&gt;</a:t>
            </a:r>
          </a:p>
          <a:p>
            <a:pPr marL="0" indent="0">
              <a:buNone/>
            </a:pPr>
            <a:r>
              <a:rPr lang="en-IN" dirty="0"/>
              <a:t>&lt;body&gt;</a:t>
            </a:r>
          </a:p>
          <a:p>
            <a:pPr marL="0" indent="0">
              <a:buNone/>
            </a:pPr>
            <a:r>
              <a:rPr lang="en-IN" dirty="0"/>
              <a:t>&lt;h1 id="</a:t>
            </a:r>
            <a:r>
              <a:rPr lang="en-IN" dirty="0">
                <a:solidFill>
                  <a:srgbClr val="FFC000"/>
                </a:solidFill>
              </a:rPr>
              <a:t>xx</a:t>
            </a:r>
            <a:r>
              <a:rPr lang="en-IN" dirty="0"/>
              <a:t>"&gt;The Element Object&lt;/h1&gt;</a:t>
            </a:r>
          </a:p>
          <a:p>
            <a:pPr marL="0" indent="0">
              <a:buNone/>
            </a:pPr>
            <a:r>
              <a:rPr lang="en-IN" dirty="0"/>
              <a:t>&lt;button onclick="</a:t>
            </a:r>
            <a:r>
              <a:rPr lang="en-IN" dirty="0" err="1"/>
              <a:t>myFunction</a:t>
            </a:r>
            <a:r>
              <a:rPr lang="en-IN" dirty="0"/>
              <a:t>()"&gt;Add Class&lt;/button&gt;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&lt;script&gt;	function </a:t>
            </a:r>
            <a:r>
              <a:rPr lang="en-IN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myFunction</a:t>
            </a:r>
            <a:r>
              <a:rPr lang="en-IN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() {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 </a:t>
            </a:r>
            <a:r>
              <a:rPr lang="en-IN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document.getElementById</a:t>
            </a:r>
            <a:r>
              <a:rPr lang="en-IN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("</a:t>
            </a:r>
            <a:r>
              <a:rPr lang="en-IN" dirty="0">
                <a:solidFill>
                  <a:srgbClr val="FFC000"/>
                </a:solidFill>
              </a:rPr>
              <a:t>xx</a:t>
            </a:r>
            <a:r>
              <a:rPr lang="en-IN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")</a:t>
            </a:r>
            <a:r>
              <a:rPr lang="en-IN" b="1" dirty="0">
                <a:solidFill>
                  <a:srgbClr val="FF0000"/>
                </a:solidFill>
              </a:rPr>
              <a:t>.</a:t>
            </a:r>
            <a:r>
              <a:rPr lang="en-IN" b="1" dirty="0" err="1">
                <a:solidFill>
                  <a:srgbClr val="FF0000"/>
                </a:solidFill>
              </a:rPr>
              <a:t>setAttribute</a:t>
            </a:r>
            <a:r>
              <a:rPr lang="en-IN" dirty="0">
                <a:solidFill>
                  <a:srgbClr val="FFC000"/>
                </a:solidFill>
              </a:rPr>
              <a:t>("class", "</a:t>
            </a:r>
            <a:r>
              <a:rPr lang="en-IN" dirty="0" err="1">
                <a:solidFill>
                  <a:srgbClr val="FFC000"/>
                </a:solidFill>
              </a:rPr>
              <a:t>democlass</a:t>
            </a:r>
            <a:r>
              <a:rPr lang="en-IN" dirty="0">
                <a:solidFill>
                  <a:srgbClr val="FFC000"/>
                </a:solidFill>
              </a:rPr>
              <a:t>")</a:t>
            </a:r>
            <a:r>
              <a:rPr lang="en-IN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; 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} &lt;/script&gt;</a:t>
            </a:r>
          </a:p>
          <a:p>
            <a:pPr marL="0" indent="0">
              <a:buNone/>
            </a:pPr>
            <a:r>
              <a:rPr lang="en-IN" dirty="0"/>
              <a:t>&lt;/body&gt;	&lt;/html&gt;</a:t>
            </a:r>
          </a:p>
        </p:txBody>
      </p:sp>
    </p:spTree>
    <p:extLst>
      <p:ext uri="{BB962C8B-B14F-4D97-AF65-F5344CB8AC3E}">
        <p14:creationId xmlns:p14="http://schemas.microsoft.com/office/powerpoint/2010/main" val="432269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09F8A-3125-9812-1A45-294008964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2.3 Adding and Deleting Elements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F99151A-A8D7-8F21-F574-936F936694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0447366"/>
              </p:ext>
            </p:extLst>
          </p:nvPr>
        </p:nvGraphicFramePr>
        <p:xfrm>
          <a:off x="658796" y="2072082"/>
          <a:ext cx="10894449" cy="3699603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5441206">
                  <a:extLst>
                    <a:ext uri="{9D8B030D-6E8A-4147-A177-3AD203B41FA5}">
                      <a16:colId xmlns:a16="http://schemas.microsoft.com/office/drawing/2014/main" val="3054613891"/>
                    </a:ext>
                  </a:extLst>
                </a:gridCol>
                <a:gridCol w="5453243">
                  <a:extLst>
                    <a:ext uri="{9D8B030D-6E8A-4147-A177-3AD203B41FA5}">
                      <a16:colId xmlns:a16="http://schemas.microsoft.com/office/drawing/2014/main" val="3579464483"/>
                    </a:ext>
                  </a:extLst>
                </a:gridCol>
              </a:tblGrid>
              <a:tr h="345533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1">
                          <a:effectLst/>
                        </a:rPr>
                        <a:t>Method</a:t>
                      </a:r>
                    </a:p>
                  </a:txBody>
                  <a:tcPr marL="75116" marR="37558" marT="37558" marB="37558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1" dirty="0">
                          <a:effectLst/>
                        </a:rPr>
                        <a:t>Description</a:t>
                      </a:r>
                    </a:p>
                  </a:txBody>
                  <a:tcPr marL="37558" marR="37558" marT="37558" marB="37558"/>
                </a:tc>
                <a:extLst>
                  <a:ext uri="{0D108BD9-81ED-4DB2-BD59-A6C34878D82A}">
                    <a16:rowId xmlns:a16="http://schemas.microsoft.com/office/drawing/2014/main" val="4019999639"/>
                  </a:ext>
                </a:extLst>
              </a:tr>
              <a:tr h="615950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 err="1">
                          <a:effectLst/>
                        </a:rPr>
                        <a:t>document.createElement</a:t>
                      </a:r>
                      <a:r>
                        <a:rPr lang="en-IN" sz="1800" dirty="0">
                          <a:effectLst/>
                        </a:rPr>
                        <a:t>(element)</a:t>
                      </a:r>
                    </a:p>
                  </a:txBody>
                  <a:tcPr marL="75116" marR="37558" marT="37558" marB="3755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Create an HTML element</a:t>
                      </a:r>
                    </a:p>
                  </a:txBody>
                  <a:tcPr marL="37558" marR="37558" marT="37558" marB="37558"/>
                </a:tc>
                <a:extLst>
                  <a:ext uri="{0D108BD9-81ED-4DB2-BD59-A6C34878D82A}">
                    <a16:rowId xmlns:a16="http://schemas.microsoft.com/office/drawing/2014/main" val="4128285208"/>
                  </a:ext>
                </a:extLst>
              </a:tr>
              <a:tr h="615950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 err="1">
                          <a:effectLst/>
                        </a:rPr>
                        <a:t>document.removeChild</a:t>
                      </a:r>
                      <a:r>
                        <a:rPr lang="en-IN" sz="1800" dirty="0">
                          <a:effectLst/>
                        </a:rPr>
                        <a:t>(element)</a:t>
                      </a:r>
                    </a:p>
                  </a:txBody>
                  <a:tcPr marL="75116" marR="37558" marT="37558" marB="3755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Remove an HTML element</a:t>
                      </a:r>
                    </a:p>
                  </a:txBody>
                  <a:tcPr marL="37558" marR="37558" marT="37558" marB="37558"/>
                </a:tc>
                <a:extLst>
                  <a:ext uri="{0D108BD9-81ED-4DB2-BD59-A6C34878D82A}">
                    <a16:rowId xmlns:a16="http://schemas.microsoft.com/office/drawing/2014/main" val="3562322287"/>
                  </a:ext>
                </a:extLst>
              </a:tr>
              <a:tr h="615950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 err="1">
                          <a:effectLst/>
                        </a:rPr>
                        <a:t>document.appendChild</a:t>
                      </a:r>
                      <a:r>
                        <a:rPr lang="en-IN" sz="1800" dirty="0">
                          <a:effectLst/>
                        </a:rPr>
                        <a:t>(element)</a:t>
                      </a:r>
                    </a:p>
                  </a:txBody>
                  <a:tcPr marL="75116" marR="37558" marT="37558" marB="3755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Add an HTML element</a:t>
                      </a:r>
                    </a:p>
                  </a:txBody>
                  <a:tcPr marL="37558" marR="37558" marT="37558" marB="37558"/>
                </a:tc>
                <a:extLst>
                  <a:ext uri="{0D108BD9-81ED-4DB2-BD59-A6C34878D82A}">
                    <a16:rowId xmlns:a16="http://schemas.microsoft.com/office/drawing/2014/main" val="3718940958"/>
                  </a:ext>
                </a:extLst>
              </a:tr>
              <a:tr h="615950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 err="1">
                          <a:effectLst/>
                        </a:rPr>
                        <a:t>document.replaceChild</a:t>
                      </a:r>
                      <a:r>
                        <a:rPr lang="en-IN" sz="1800" dirty="0">
                          <a:effectLst/>
                        </a:rPr>
                        <a:t>(new, old)</a:t>
                      </a:r>
                    </a:p>
                  </a:txBody>
                  <a:tcPr marL="75116" marR="37558" marT="37558" marB="3755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Replace an HTML element</a:t>
                      </a:r>
                    </a:p>
                  </a:txBody>
                  <a:tcPr marL="37558" marR="37558" marT="37558" marB="37558"/>
                </a:tc>
                <a:extLst>
                  <a:ext uri="{0D108BD9-81ED-4DB2-BD59-A6C34878D82A}">
                    <a16:rowId xmlns:a16="http://schemas.microsoft.com/office/drawing/2014/main" val="3438633419"/>
                  </a:ext>
                </a:extLst>
              </a:tr>
              <a:tr h="886367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 err="1">
                          <a:effectLst/>
                        </a:rPr>
                        <a:t>document.write</a:t>
                      </a:r>
                      <a:r>
                        <a:rPr lang="en-IN" sz="1800" dirty="0">
                          <a:effectLst/>
                        </a:rPr>
                        <a:t>(text)</a:t>
                      </a:r>
                    </a:p>
                  </a:txBody>
                  <a:tcPr marL="75116" marR="37558" marT="37558" marB="3755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Write into the HTML output stream</a:t>
                      </a:r>
                    </a:p>
                  </a:txBody>
                  <a:tcPr marL="37558" marR="37558" marT="37558" marB="37558"/>
                </a:tc>
                <a:extLst>
                  <a:ext uri="{0D108BD9-81ED-4DB2-BD59-A6C34878D82A}">
                    <a16:rowId xmlns:a16="http://schemas.microsoft.com/office/drawing/2014/main" val="220301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0224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C3758-E495-CDCC-2CED-EB4E42F7B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Syllabus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BC4F4-8779-D019-3CA9-876000272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 spcCol="360000"/>
          <a:lstStyle/>
          <a:p>
            <a:pPr marL="457200" indent="-457200">
              <a:buFont typeface="+mj-lt"/>
              <a:buAutoNum type="arabicPeriod"/>
            </a:pPr>
            <a:r>
              <a:rPr lang="en-IN" dirty="0"/>
              <a:t>Document Object Model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Programming HTML DOM with JavaScript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Assigning event handlers in JavaScript using DOM object property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err="1"/>
              <a:t>addeventlistener</a:t>
            </a:r>
            <a:r>
              <a:rPr lang="en-IN" dirty="0"/>
              <a:t> and </a:t>
            </a:r>
            <a:r>
              <a:rPr lang="en-IN" dirty="0" err="1"/>
              <a:t>removeeventlistener</a:t>
            </a:r>
            <a:r>
              <a:rPr lang="en-IN" dirty="0"/>
              <a:t> in JavaScript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 Event bubbling in JavaScript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Image gallery with thumbnails in JavaScript</a:t>
            </a:r>
          </a:p>
        </p:txBody>
      </p:sp>
    </p:spTree>
    <p:extLst>
      <p:ext uri="{BB962C8B-B14F-4D97-AF65-F5344CB8AC3E}">
        <p14:creationId xmlns:p14="http://schemas.microsoft.com/office/powerpoint/2010/main" val="17717046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8F08A-EA18-C3DF-A7AB-73A7E517B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2.3.1 </a:t>
            </a:r>
            <a:r>
              <a:rPr lang="en-IN" sz="3200" dirty="0" err="1">
                <a:effectLst/>
              </a:rPr>
              <a:t>document.createElement</a:t>
            </a:r>
            <a:r>
              <a:rPr lang="en-IN" sz="3200" dirty="0">
                <a:effectLst/>
              </a:rPr>
              <a:t>(element)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2E914-C733-AEA9-BBD5-454C10090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&lt;html&gt;	&lt;body&gt;	</a:t>
            </a:r>
            <a:r>
              <a:rPr lang="en-IN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&lt;script&gt;</a:t>
            </a:r>
          </a:p>
          <a:p>
            <a:pPr marL="0" indent="0">
              <a:buNone/>
            </a:pPr>
            <a:r>
              <a:rPr lang="en-IN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const</a:t>
            </a:r>
            <a:r>
              <a:rPr lang="en-IN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para = </a:t>
            </a:r>
            <a:r>
              <a:rPr lang="en-IN" b="1" dirty="0" err="1">
                <a:solidFill>
                  <a:srgbClr val="FF0000"/>
                </a:solidFill>
              </a:rPr>
              <a:t>document.createElement</a:t>
            </a:r>
            <a:r>
              <a:rPr lang="en-IN" dirty="0">
                <a:solidFill>
                  <a:srgbClr val="FFC000"/>
                </a:solidFill>
              </a:rPr>
              <a:t>("p");</a:t>
            </a:r>
            <a:r>
              <a:rPr lang="en-IN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	</a:t>
            </a:r>
            <a:r>
              <a:rPr lang="en-IN" dirty="0" err="1">
                <a:solidFill>
                  <a:srgbClr val="FFC000"/>
                </a:solidFill>
              </a:rPr>
              <a:t>para.innerText</a:t>
            </a:r>
            <a:r>
              <a:rPr lang="en-IN" dirty="0">
                <a:solidFill>
                  <a:srgbClr val="FFC000"/>
                </a:solidFill>
              </a:rPr>
              <a:t> = "This is a paragraph."</a:t>
            </a:r>
            <a:r>
              <a:rPr lang="en-IN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// Append to body:</a:t>
            </a:r>
          </a:p>
          <a:p>
            <a:pPr marL="0" indent="0">
              <a:buNone/>
            </a:pPr>
            <a:r>
              <a:rPr lang="en-IN" dirty="0" err="1">
                <a:solidFill>
                  <a:srgbClr val="FFC000"/>
                </a:solidFill>
              </a:rPr>
              <a:t>document.body.appendChild</a:t>
            </a:r>
            <a:r>
              <a:rPr lang="en-IN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(para);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&lt;/script&gt;</a:t>
            </a:r>
          </a:p>
          <a:p>
            <a:pPr marL="0" indent="0">
              <a:buNone/>
            </a:pPr>
            <a:r>
              <a:rPr lang="en-IN" dirty="0"/>
              <a:t>&lt;/body&gt;	&lt;/html&gt;</a:t>
            </a:r>
          </a:p>
        </p:txBody>
      </p:sp>
    </p:spTree>
    <p:extLst>
      <p:ext uri="{BB962C8B-B14F-4D97-AF65-F5344CB8AC3E}">
        <p14:creationId xmlns:p14="http://schemas.microsoft.com/office/powerpoint/2010/main" val="13934153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30C93-60B0-C9EC-D2A3-401AA84A2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2.3.2 </a:t>
            </a:r>
            <a:r>
              <a:rPr lang="en-IN" sz="3200" dirty="0" err="1">
                <a:effectLst/>
              </a:rPr>
              <a:t>document.removeChild</a:t>
            </a:r>
            <a:r>
              <a:rPr lang="en-IN" sz="3200" dirty="0">
                <a:effectLst/>
              </a:rPr>
              <a:t>(element)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4EFE9-71A2-F089-509C-091F14CFF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&lt;html&gt;	&lt;body&gt;	&lt;button onclick="</a:t>
            </a:r>
            <a:r>
              <a:rPr lang="en-IN" dirty="0" err="1"/>
              <a:t>myFunction</a:t>
            </a:r>
            <a:r>
              <a:rPr lang="en-IN" dirty="0"/>
              <a:t>()"&gt;Remove&lt;/button&gt;</a:t>
            </a:r>
          </a:p>
          <a:p>
            <a:pPr marL="0" indent="0">
              <a:buNone/>
            </a:pPr>
            <a:r>
              <a:rPr lang="en-IN" dirty="0"/>
              <a:t>&lt;</a:t>
            </a:r>
            <a:r>
              <a:rPr lang="en-IN" dirty="0" err="1"/>
              <a:t>ul</a:t>
            </a:r>
            <a:r>
              <a:rPr lang="en-IN" dirty="0"/>
              <a:t> id="</a:t>
            </a:r>
            <a:r>
              <a:rPr lang="en-IN" dirty="0" err="1"/>
              <a:t>myList</a:t>
            </a:r>
            <a:r>
              <a:rPr lang="en-IN" dirty="0"/>
              <a:t>"&gt;	  &lt;li&gt;Coffee&lt;/li&gt;  &lt;li&gt;Tea&lt;/li&gt;  &lt;li&gt;Milk&lt;/li&gt;	&lt;/</a:t>
            </a:r>
            <a:r>
              <a:rPr lang="en-IN" dirty="0" err="1"/>
              <a:t>ul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&lt;script&gt;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function </a:t>
            </a:r>
            <a:r>
              <a:rPr lang="en-IN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myFunction</a:t>
            </a:r>
            <a:r>
              <a:rPr lang="en-IN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() {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 </a:t>
            </a:r>
            <a:r>
              <a:rPr lang="en-IN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const</a:t>
            </a:r>
            <a:r>
              <a:rPr lang="en-IN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list = </a:t>
            </a:r>
            <a:r>
              <a:rPr lang="en-IN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document.getElementById</a:t>
            </a:r>
            <a:r>
              <a:rPr lang="en-IN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("</a:t>
            </a:r>
            <a:r>
              <a:rPr lang="en-IN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myList</a:t>
            </a:r>
            <a:r>
              <a:rPr lang="en-IN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");</a:t>
            </a:r>
          </a:p>
          <a:p>
            <a:pPr marL="0" indent="0">
              <a:buNone/>
            </a:pPr>
            <a:r>
              <a:rPr lang="en-IN" dirty="0">
                <a:solidFill>
                  <a:srgbClr val="00B0F0"/>
                </a:solidFill>
              </a:rPr>
              <a:t>  </a:t>
            </a:r>
            <a:r>
              <a:rPr lang="en-IN" b="1" dirty="0" err="1">
                <a:solidFill>
                  <a:srgbClr val="FF0000"/>
                </a:solidFill>
              </a:rPr>
              <a:t>list.removeChild</a:t>
            </a:r>
            <a:r>
              <a:rPr lang="en-IN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(</a:t>
            </a:r>
            <a:r>
              <a:rPr lang="en-IN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list.firstElementChild</a:t>
            </a:r>
            <a:r>
              <a:rPr lang="en-IN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);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}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&lt;/script&gt;</a:t>
            </a:r>
            <a:r>
              <a:rPr lang="en-IN" dirty="0"/>
              <a:t>	&lt;/body&gt;	&lt;/html&gt;</a:t>
            </a:r>
          </a:p>
        </p:txBody>
      </p:sp>
    </p:spTree>
    <p:extLst>
      <p:ext uri="{BB962C8B-B14F-4D97-AF65-F5344CB8AC3E}">
        <p14:creationId xmlns:p14="http://schemas.microsoft.com/office/powerpoint/2010/main" val="20017018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C9A7E-730F-C8A3-F13C-EA913FC8F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2.3.3 </a:t>
            </a:r>
            <a:r>
              <a:rPr lang="en-IN" sz="3200" dirty="0" err="1">
                <a:effectLst/>
              </a:rPr>
              <a:t>document.appendChild</a:t>
            </a:r>
            <a:r>
              <a:rPr lang="en-IN" sz="3200" dirty="0">
                <a:effectLst/>
              </a:rPr>
              <a:t>(element)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E71D2-C70F-1FD5-309A-40C8E39F0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437552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/>
              <a:t>&lt;html&gt;	&lt;body&gt;	&lt;button onclick="</a:t>
            </a:r>
            <a:r>
              <a:rPr lang="en-IN" dirty="0" err="1"/>
              <a:t>myFunction</a:t>
            </a:r>
            <a:r>
              <a:rPr lang="en-IN" dirty="0"/>
              <a:t>()"&gt;Add&lt;/button&gt;</a:t>
            </a:r>
          </a:p>
          <a:p>
            <a:pPr marL="0" indent="0">
              <a:buNone/>
            </a:pPr>
            <a:r>
              <a:rPr lang="en-IN" dirty="0"/>
              <a:t>&lt;</a:t>
            </a:r>
            <a:r>
              <a:rPr lang="en-IN" dirty="0" err="1"/>
              <a:t>ul</a:t>
            </a:r>
            <a:r>
              <a:rPr lang="en-IN" dirty="0"/>
              <a:t> id="</a:t>
            </a:r>
            <a:r>
              <a:rPr lang="en-IN" dirty="0" err="1"/>
              <a:t>myList</a:t>
            </a:r>
            <a:r>
              <a:rPr lang="en-IN" dirty="0"/>
              <a:t>"&gt;  &lt;li&gt;Coffee&lt;/li&gt;  &lt;li&gt;Tea&lt;/li&gt;  &lt;li&gt;Milk&lt;/li&gt;&lt;/</a:t>
            </a:r>
            <a:r>
              <a:rPr lang="en-IN" dirty="0" err="1"/>
              <a:t>ul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&lt;script&gt;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function </a:t>
            </a:r>
            <a:r>
              <a:rPr lang="en-IN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myFunction</a:t>
            </a:r>
            <a:r>
              <a:rPr lang="en-IN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() {</a:t>
            </a:r>
          </a:p>
          <a:p>
            <a:pPr marL="0" indent="0">
              <a:buNone/>
            </a:pPr>
            <a:r>
              <a:rPr lang="en-IN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const</a:t>
            </a:r>
            <a:r>
              <a:rPr lang="en-IN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node = </a:t>
            </a:r>
            <a:r>
              <a:rPr lang="en-IN" dirty="0" err="1">
                <a:solidFill>
                  <a:srgbClr val="FFC000"/>
                </a:solidFill>
              </a:rPr>
              <a:t>document.createElement</a:t>
            </a:r>
            <a:r>
              <a:rPr lang="en-IN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("li");	// Create an "li" node:</a:t>
            </a:r>
          </a:p>
          <a:p>
            <a:pPr marL="0" indent="0">
              <a:buNone/>
            </a:pPr>
            <a:r>
              <a:rPr lang="en-IN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const</a:t>
            </a:r>
            <a:r>
              <a:rPr lang="en-IN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IN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textnode</a:t>
            </a:r>
            <a:r>
              <a:rPr lang="en-IN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= </a:t>
            </a:r>
            <a:r>
              <a:rPr lang="en-IN" dirty="0" err="1">
                <a:solidFill>
                  <a:srgbClr val="FFC000"/>
                </a:solidFill>
              </a:rPr>
              <a:t>document.createTextNode</a:t>
            </a:r>
            <a:r>
              <a:rPr lang="en-IN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("Water");	//// Create a text node:</a:t>
            </a:r>
          </a:p>
          <a:p>
            <a:pPr marL="0" indent="0">
              <a:buNone/>
            </a:pPr>
            <a:r>
              <a:rPr lang="en-IN" b="1" dirty="0" err="1">
                <a:solidFill>
                  <a:srgbClr val="FF0000"/>
                </a:solidFill>
              </a:rPr>
              <a:t>node.appendChild</a:t>
            </a:r>
            <a:r>
              <a:rPr lang="en-IN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(</a:t>
            </a:r>
            <a:r>
              <a:rPr lang="en-IN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textnode</a:t>
            </a:r>
            <a:r>
              <a:rPr lang="en-IN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);	// Append the text node to the "li" node:</a:t>
            </a:r>
          </a:p>
          <a:p>
            <a:pPr marL="0" indent="0">
              <a:buNone/>
            </a:pPr>
            <a:r>
              <a:rPr lang="en-IN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document.getElementById</a:t>
            </a:r>
            <a:r>
              <a:rPr lang="en-IN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("</a:t>
            </a:r>
            <a:r>
              <a:rPr lang="en-IN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myList</a:t>
            </a:r>
            <a:r>
              <a:rPr lang="en-IN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")</a:t>
            </a:r>
            <a:r>
              <a:rPr lang="en-IN" b="1" dirty="0">
                <a:solidFill>
                  <a:srgbClr val="FF0000"/>
                </a:solidFill>
              </a:rPr>
              <a:t>.</a:t>
            </a:r>
            <a:r>
              <a:rPr lang="en-IN" b="1" dirty="0" err="1">
                <a:solidFill>
                  <a:srgbClr val="FF0000"/>
                </a:solidFill>
              </a:rPr>
              <a:t>appendChild</a:t>
            </a:r>
            <a:r>
              <a:rPr lang="en-IN" b="1" dirty="0">
                <a:solidFill>
                  <a:srgbClr val="FF0000"/>
                </a:solidFill>
              </a:rPr>
              <a:t>(node)</a:t>
            </a:r>
            <a:r>
              <a:rPr lang="en-IN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;	// Append the "li" node to the list: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}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&lt;/script&gt;</a:t>
            </a:r>
          </a:p>
          <a:p>
            <a:pPr marL="0" indent="0">
              <a:buNone/>
            </a:pPr>
            <a:r>
              <a:rPr lang="en-IN" dirty="0"/>
              <a:t>&lt;/body&gt;	&lt;/html&gt;</a:t>
            </a:r>
          </a:p>
        </p:txBody>
      </p:sp>
    </p:spTree>
    <p:extLst>
      <p:ext uri="{BB962C8B-B14F-4D97-AF65-F5344CB8AC3E}">
        <p14:creationId xmlns:p14="http://schemas.microsoft.com/office/powerpoint/2010/main" val="13458242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BE59A-5856-3A10-399F-0BB977178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2.3.4 </a:t>
            </a:r>
            <a:r>
              <a:rPr lang="en-IN" sz="3200" dirty="0" err="1">
                <a:effectLst/>
              </a:rPr>
              <a:t>document.replaceChild</a:t>
            </a:r>
            <a:r>
              <a:rPr lang="en-IN" sz="3200" dirty="0">
                <a:effectLst/>
              </a:rPr>
              <a:t>(new, old)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7FEB4-9605-F831-C4C7-ACD8C048D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IN" dirty="0"/>
              <a:t>&lt;html&gt;	&lt;body&gt;	&lt;button onclick="</a:t>
            </a:r>
            <a:r>
              <a:rPr lang="en-IN" dirty="0" err="1"/>
              <a:t>myFunction</a:t>
            </a:r>
            <a:r>
              <a:rPr lang="en-IN" dirty="0"/>
              <a:t>()"&gt;Remove&lt;/button&gt;</a:t>
            </a:r>
          </a:p>
          <a:p>
            <a:pPr marL="0" indent="0">
              <a:buNone/>
            </a:pPr>
            <a:r>
              <a:rPr lang="en-IN" dirty="0"/>
              <a:t>&lt;</a:t>
            </a:r>
            <a:r>
              <a:rPr lang="en-IN" dirty="0" err="1"/>
              <a:t>ul</a:t>
            </a:r>
            <a:r>
              <a:rPr lang="en-IN" dirty="0"/>
              <a:t> id="</a:t>
            </a:r>
            <a:r>
              <a:rPr lang="en-IN" dirty="0" err="1"/>
              <a:t>myList</a:t>
            </a:r>
            <a:r>
              <a:rPr lang="en-IN" dirty="0"/>
              <a:t>"&gt;	  &lt;li&gt;Coffee&lt;/li&gt;  &lt;li&gt;Tea&lt;/li&gt;  &lt;li&gt;Milk&lt;/li&gt;	&lt;/</a:t>
            </a:r>
            <a:r>
              <a:rPr lang="en-IN" dirty="0" err="1"/>
              <a:t>ul</a:t>
            </a:r>
            <a:r>
              <a:rPr lang="en-IN" dirty="0"/>
              <a:t>&gt;	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&lt;script&gt;	function </a:t>
            </a:r>
            <a:r>
              <a:rPr lang="en-IN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myFunction</a:t>
            </a:r>
            <a:r>
              <a:rPr lang="en-IN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() {</a:t>
            </a:r>
          </a:p>
          <a:p>
            <a:pPr marL="0" indent="0">
              <a:buNone/>
            </a:pPr>
            <a:r>
              <a:rPr lang="en-IN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const</a:t>
            </a:r>
            <a:r>
              <a:rPr lang="en-IN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element = </a:t>
            </a:r>
            <a:r>
              <a:rPr lang="en-IN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document.getElementById</a:t>
            </a:r>
            <a:r>
              <a:rPr lang="en-IN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("</a:t>
            </a:r>
            <a:r>
              <a:rPr lang="en-IN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myList</a:t>
            </a:r>
            <a:r>
              <a:rPr lang="en-IN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").children[0];	// Select first child element:</a:t>
            </a:r>
          </a:p>
          <a:p>
            <a:pPr marL="0" indent="0">
              <a:buNone/>
            </a:pPr>
            <a:r>
              <a:rPr lang="en-IN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const</a:t>
            </a:r>
            <a:r>
              <a:rPr lang="en-IN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n-IN" dirty="0" err="1">
                <a:solidFill>
                  <a:srgbClr val="FFC000"/>
                </a:solidFill>
              </a:rPr>
              <a:t>newNode</a:t>
            </a:r>
            <a:r>
              <a:rPr lang="en-IN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= </a:t>
            </a:r>
            <a:r>
              <a:rPr lang="en-IN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document.createTextNode</a:t>
            </a:r>
            <a:r>
              <a:rPr lang="en-IN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("Water");		// Create a new text node:</a:t>
            </a:r>
          </a:p>
          <a:p>
            <a:pPr marL="0" indent="0">
              <a:buNone/>
            </a:pPr>
            <a:r>
              <a:rPr lang="en-IN" b="1" dirty="0" err="1">
                <a:solidFill>
                  <a:srgbClr val="FF0000"/>
                </a:solidFill>
              </a:rPr>
              <a:t>element.replaceChild</a:t>
            </a:r>
            <a:r>
              <a:rPr lang="en-IN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(</a:t>
            </a:r>
            <a:r>
              <a:rPr lang="en-IN" dirty="0" err="1">
                <a:solidFill>
                  <a:srgbClr val="FFC000"/>
                </a:solidFill>
              </a:rPr>
              <a:t>newNode</a:t>
            </a:r>
            <a:r>
              <a:rPr lang="en-IN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, </a:t>
            </a:r>
            <a:r>
              <a:rPr lang="en-IN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element.childNodes</a:t>
            </a:r>
            <a:r>
              <a:rPr lang="en-IN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[0]);	// Replace the text node: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}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&lt;/script&gt;</a:t>
            </a:r>
          </a:p>
          <a:p>
            <a:pPr marL="0" indent="0">
              <a:buNone/>
            </a:pPr>
            <a:r>
              <a:rPr lang="en-IN" dirty="0"/>
              <a:t>&lt;/body&gt;	&lt;/html&gt;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40631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33D97-52EE-B278-8512-77B430649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2.3.5 </a:t>
            </a:r>
            <a:r>
              <a:rPr lang="en-IN" sz="3600" dirty="0" err="1">
                <a:effectLst/>
              </a:rPr>
              <a:t>document.write</a:t>
            </a:r>
            <a:r>
              <a:rPr lang="en-IN" sz="3600" dirty="0">
                <a:effectLst/>
              </a:rPr>
              <a:t>(text)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43932-8708-8F73-7F82-771E34A3C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&lt;html&gt;	&lt;body&gt;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&lt;script&gt;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FF0000"/>
                </a:solidFill>
              </a:rPr>
              <a:t>document.write</a:t>
            </a:r>
            <a:r>
              <a:rPr lang="en-US" dirty="0">
                <a:solidFill>
                  <a:srgbClr val="FFC000"/>
                </a:solidFill>
              </a:rPr>
              <a:t>("Hello World!");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&lt;/script&gt;</a:t>
            </a:r>
          </a:p>
          <a:p>
            <a:pPr marL="0" indent="0">
              <a:buNone/>
            </a:pPr>
            <a:r>
              <a:rPr lang="en-US" dirty="0"/>
              <a:t>&lt;/body&gt;	&lt;/html&gt;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46461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A338E-63E7-AF27-09DF-4BAE0701D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2.3.6 Dynamic styling and manipulation of elements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BF461-22C0-2951-E4A0-8599EB39B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476193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It is a powerful way to create interactive and engaging web applications.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b="1" dirty="0"/>
              <a:t>Changing Styles Dynamically</a:t>
            </a:r>
            <a:endParaRPr lang="en-US" b="1" dirty="0"/>
          </a:p>
          <a:p>
            <a:pPr>
              <a:buNone/>
            </a:pP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"light-mode"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myElement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Hello, World!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Select the element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myElement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Change styles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'blue'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backgroundColor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'yellow'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fontSize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'20px'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97328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A7D22-6B40-BFE2-8F58-9385C3595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3. Event Handling in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3E6CB-D781-1C83-E66C-59BCE16AF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4152336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Events are actions or occurrences that happen in the browser,</a:t>
            </a:r>
          </a:p>
          <a:p>
            <a:pPr algn="just"/>
            <a:r>
              <a:rPr lang="en-US" dirty="0"/>
              <a:t>such as clicking a button, moving the mouse, pressing a key, or submitting a form.</a:t>
            </a:r>
          </a:p>
          <a:p>
            <a:pPr algn="just"/>
            <a:r>
              <a:rPr lang="en-US" dirty="0"/>
              <a:t> It refers to detecting these actions and defining what should happen in response.</a:t>
            </a:r>
          </a:p>
          <a:p>
            <a:pPr algn="just"/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Select an Element</a:t>
            </a:r>
            <a:r>
              <a:rPr lang="en-US" dirty="0"/>
              <a:t>: Identify the HTML element where the event should occur.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Add an Event Listener</a:t>
            </a:r>
            <a:r>
              <a:rPr lang="en-US" dirty="0"/>
              <a:t>: Use JavaScript to listen for specific events on that element.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Define a Callback Function</a:t>
            </a:r>
            <a:r>
              <a:rPr lang="en-US" dirty="0"/>
              <a:t>: Write a function that will execute when the event is triggered.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88289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57EAA-5473-0F33-765C-06B4521CB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3.1 Assigning event handlers in JavaScript using DOM object property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DF122-7610-C9A5-A602-9E3769375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There are primarily three ways to assign event handlers to HTML elements: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IN" dirty="0"/>
              <a:t>1. HTML Event Attributes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2. DOM Properties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3. </a:t>
            </a:r>
            <a:r>
              <a:rPr lang="en-IN" dirty="0" err="1"/>
              <a:t>addEventListener</a:t>
            </a:r>
            <a:r>
              <a:rPr lang="en-IN" dirty="0"/>
              <a:t>() Method</a:t>
            </a:r>
          </a:p>
        </p:txBody>
      </p:sp>
    </p:spTree>
    <p:extLst>
      <p:ext uri="{BB962C8B-B14F-4D97-AF65-F5344CB8AC3E}">
        <p14:creationId xmlns:p14="http://schemas.microsoft.com/office/powerpoint/2010/main" val="5754406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93916-B843-1F3A-AAA0-73A028D97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3.1 HTML Event Attributes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CB667-D17B-27C3-AA22-10B92F8C5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&lt;button </a:t>
            </a:r>
            <a:r>
              <a:rPr lang="en-US" dirty="0">
                <a:solidFill>
                  <a:srgbClr val="FF0000"/>
                </a:solidFill>
              </a:rPr>
              <a:t>onclick="</a:t>
            </a:r>
            <a:r>
              <a:rPr lang="en-US" dirty="0" err="1">
                <a:solidFill>
                  <a:srgbClr val="FF0000"/>
                </a:solidFill>
              </a:rPr>
              <a:t>myFunction</a:t>
            </a:r>
            <a:r>
              <a:rPr lang="en-US" dirty="0">
                <a:solidFill>
                  <a:srgbClr val="FF0000"/>
                </a:solidFill>
              </a:rPr>
              <a:t>()</a:t>
            </a:r>
            <a:r>
              <a:rPr lang="en-US" dirty="0"/>
              <a:t>"&gt;Click me&lt;/button&gt;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&lt;script&gt;  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function </a:t>
            </a:r>
            <a:r>
              <a:rPr lang="en-US" dirty="0" err="1">
                <a:solidFill>
                  <a:srgbClr val="FF0000"/>
                </a:solidFill>
              </a:rPr>
              <a:t>myFunction</a:t>
            </a:r>
            <a:r>
              <a:rPr lang="en-US" dirty="0">
                <a:solidFill>
                  <a:srgbClr val="FF0000"/>
                </a:solidFill>
              </a:rPr>
              <a:t>()</a:t>
            </a:r>
            <a:r>
              <a:rPr lang="en-US" dirty="0">
                <a:solidFill>
                  <a:srgbClr val="FFC000"/>
                </a:solidFill>
              </a:rPr>
              <a:t> {    alert('Button Clicked!');  }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&lt;/script&gt;</a:t>
            </a:r>
            <a:endParaRPr lang="en-IN" dirty="0">
              <a:solidFill>
                <a:srgbClr val="FFC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C19510-C048-E2F9-C987-47A01125C5E1}"/>
              </a:ext>
            </a:extLst>
          </p:cNvPr>
          <p:cNvSpPr txBox="1"/>
          <p:nvPr/>
        </p:nvSpPr>
        <p:spPr>
          <a:xfrm>
            <a:off x="5151474" y="4726172"/>
            <a:ext cx="634099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Simple approach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Discouraged for maintainability reasons.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It mixes HTML structure with JavaScript logic.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Maks code harder to read and debug.</a:t>
            </a:r>
          </a:p>
        </p:txBody>
      </p:sp>
    </p:spTree>
    <p:extLst>
      <p:ext uri="{BB962C8B-B14F-4D97-AF65-F5344CB8AC3E}">
        <p14:creationId xmlns:p14="http://schemas.microsoft.com/office/powerpoint/2010/main" val="13778635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6A799-8B79-0964-623B-524BA331A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3.2 DOM Properties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CBC47-164C-1EF7-1AF4-F63605CBA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&lt;button id="</a:t>
            </a:r>
            <a:r>
              <a:rPr lang="en-IN" dirty="0" err="1"/>
              <a:t>myButton</a:t>
            </a:r>
            <a:r>
              <a:rPr lang="en-IN" dirty="0"/>
              <a:t>"&gt;Click me&lt;/button&gt;</a:t>
            </a:r>
          </a:p>
          <a:p>
            <a:pPr marL="0" indent="0">
              <a:buNone/>
            </a:pPr>
            <a:r>
              <a:rPr lang="en-IN" dirty="0">
                <a:solidFill>
                  <a:srgbClr val="FFC000"/>
                </a:solidFill>
              </a:rPr>
              <a:t>&lt;script&gt;  </a:t>
            </a:r>
          </a:p>
          <a:p>
            <a:pPr marL="0" indent="0">
              <a:buNone/>
            </a:pPr>
            <a:r>
              <a:rPr lang="en-IN" dirty="0" err="1">
                <a:solidFill>
                  <a:srgbClr val="FFC000"/>
                </a:solidFill>
              </a:rPr>
              <a:t>const</a:t>
            </a:r>
            <a:r>
              <a:rPr lang="en-IN" dirty="0">
                <a:solidFill>
                  <a:srgbClr val="FFC000"/>
                </a:solidFill>
              </a:rPr>
              <a:t> </a:t>
            </a:r>
            <a:r>
              <a:rPr lang="en-IN" dirty="0">
                <a:solidFill>
                  <a:srgbClr val="FF0000"/>
                </a:solidFill>
              </a:rPr>
              <a:t>button</a:t>
            </a:r>
            <a:r>
              <a:rPr lang="en-IN" dirty="0">
                <a:solidFill>
                  <a:srgbClr val="FFC000"/>
                </a:solidFill>
              </a:rPr>
              <a:t> = </a:t>
            </a:r>
            <a:r>
              <a:rPr lang="en-IN" dirty="0" err="1">
                <a:solidFill>
                  <a:srgbClr val="FFC000"/>
                </a:solidFill>
              </a:rPr>
              <a:t>document.getElementById</a:t>
            </a:r>
            <a:r>
              <a:rPr lang="en-IN" dirty="0">
                <a:solidFill>
                  <a:srgbClr val="FFC000"/>
                </a:solidFill>
              </a:rPr>
              <a:t>('</a:t>
            </a:r>
            <a:r>
              <a:rPr lang="en-IN" dirty="0" err="1">
                <a:solidFill>
                  <a:srgbClr val="FFC000"/>
                </a:solidFill>
              </a:rPr>
              <a:t>myButton</a:t>
            </a:r>
            <a:r>
              <a:rPr lang="en-IN" dirty="0">
                <a:solidFill>
                  <a:srgbClr val="FFC000"/>
                </a:solidFill>
              </a:rPr>
              <a:t>');  </a:t>
            </a:r>
          </a:p>
          <a:p>
            <a:pPr marL="0" indent="0">
              <a:buNone/>
            </a:pPr>
            <a:r>
              <a:rPr lang="en-IN" dirty="0" err="1">
                <a:solidFill>
                  <a:srgbClr val="FF0000"/>
                </a:solidFill>
              </a:rPr>
              <a:t>button.onclick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>
                <a:solidFill>
                  <a:srgbClr val="FFC000"/>
                </a:solidFill>
              </a:rPr>
              <a:t>= function() </a:t>
            </a:r>
          </a:p>
          <a:p>
            <a:pPr marL="0" indent="0">
              <a:buNone/>
            </a:pPr>
            <a:r>
              <a:rPr lang="en-IN" dirty="0">
                <a:solidFill>
                  <a:srgbClr val="FFC000"/>
                </a:solidFill>
              </a:rPr>
              <a:t>{    alert('Button Clicked!');  };</a:t>
            </a:r>
          </a:p>
          <a:p>
            <a:pPr marL="0" indent="0">
              <a:buNone/>
            </a:pPr>
            <a:r>
              <a:rPr lang="en-IN" dirty="0">
                <a:solidFill>
                  <a:srgbClr val="FFC000"/>
                </a:solidFill>
              </a:rPr>
              <a:t>&lt;/script&gt;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3F31DD-AAC4-0A07-AB4E-80CDAC2404D5}"/>
              </a:ext>
            </a:extLst>
          </p:cNvPr>
          <p:cNvSpPr txBox="1"/>
          <p:nvPr/>
        </p:nvSpPr>
        <p:spPr>
          <a:xfrm>
            <a:off x="5790757" y="4396861"/>
            <a:ext cx="609511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This approach separates HTML and JavaScript to some extent.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Improving code organization.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It only allows assigning one handler per event type.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If you assign another event handler to the same onclick property, the previous one will be overwritten.</a:t>
            </a:r>
          </a:p>
        </p:txBody>
      </p:sp>
    </p:spTree>
    <p:extLst>
      <p:ext uri="{BB962C8B-B14F-4D97-AF65-F5344CB8AC3E}">
        <p14:creationId xmlns:p14="http://schemas.microsoft.com/office/powerpoint/2010/main" val="1099221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BDBB4-923C-9A55-61B0-6097712D6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1. Document Object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12538-6A44-094B-4F53-7F4A62DFB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180" y="2007574"/>
            <a:ext cx="5556344" cy="3695136"/>
          </a:xfrm>
        </p:spPr>
        <p:txBody>
          <a:bodyPr/>
          <a:lstStyle/>
          <a:p>
            <a:pPr marL="285750" indent="-285750" algn="just">
              <a:lnSpc>
                <a:spcPct val="100000"/>
              </a:lnSpc>
              <a:spcAft>
                <a:spcPts val="225"/>
              </a:spcAft>
            </a:pPr>
            <a:r>
              <a:rPr lang="en-US" dirty="0">
                <a:solidFill>
                  <a:srgbClr val="FFFFFF"/>
                </a:solidFill>
                <a:effectLst/>
                <a:latin typeface="Source Sans Pro" panose="020F0502020204030204" pitchFamily="34" charset="0"/>
              </a:rPr>
              <a:t>Explain the DOM as a programming.</a:t>
            </a:r>
          </a:p>
          <a:p>
            <a:pPr marL="285750" indent="-285750" algn="just">
              <a:lnSpc>
                <a:spcPct val="100000"/>
              </a:lnSpc>
              <a:spcAft>
                <a:spcPts val="225"/>
              </a:spcAft>
            </a:pPr>
            <a:r>
              <a:rPr lang="en-US" dirty="0">
                <a:solidFill>
                  <a:srgbClr val="FFFFFF"/>
                </a:solidFill>
                <a:effectLst/>
                <a:latin typeface="Source Sans Pro" panose="020F0502020204030204" pitchFamily="34" charset="0"/>
              </a:rPr>
              <a:t>When a web page is loaded</a:t>
            </a:r>
          </a:p>
          <a:p>
            <a:pPr marL="742950" lvl="1" indent="-285750" algn="just">
              <a:lnSpc>
                <a:spcPct val="100000"/>
              </a:lnSpc>
              <a:spcAft>
                <a:spcPts val="225"/>
              </a:spcAft>
            </a:pPr>
            <a:r>
              <a:rPr lang="en-US" sz="2000" dirty="0">
                <a:solidFill>
                  <a:srgbClr val="FFFFFF"/>
                </a:solidFill>
                <a:effectLst/>
                <a:latin typeface="Source Sans Pro" panose="020F0502020204030204" pitchFamily="34" charset="0"/>
              </a:rPr>
              <a:t>the browser creates a DOM of the page.</a:t>
            </a:r>
          </a:p>
          <a:p>
            <a:pPr marL="285750" indent="-285750" algn="just">
              <a:lnSpc>
                <a:spcPct val="100000"/>
              </a:lnSpc>
              <a:spcAft>
                <a:spcPts val="225"/>
              </a:spcAft>
            </a:pPr>
            <a:r>
              <a:rPr lang="en-US" dirty="0">
                <a:solidFill>
                  <a:srgbClr val="FFFFFF"/>
                </a:solidFill>
                <a:effectLst/>
                <a:latin typeface="Source Sans Pro" panose="020F0502020204030204" pitchFamily="34" charset="0"/>
              </a:rPr>
              <a:t>It is a standard </a:t>
            </a:r>
          </a:p>
          <a:p>
            <a:pPr marL="742950" lvl="1" indent="-285750" algn="just">
              <a:lnSpc>
                <a:spcPct val="100000"/>
              </a:lnSpc>
              <a:spcAft>
                <a:spcPts val="225"/>
              </a:spcAft>
            </a:pPr>
            <a:r>
              <a:rPr lang="en-US" sz="2000" dirty="0">
                <a:solidFill>
                  <a:srgbClr val="FFFFFF"/>
                </a:solidFill>
                <a:effectLst/>
                <a:latin typeface="Source Sans Pro" panose="020F0502020204030204" pitchFamily="34" charset="0"/>
              </a:rPr>
              <a:t>object model &amp;</a:t>
            </a:r>
          </a:p>
          <a:p>
            <a:pPr marL="742950" lvl="1" indent="-285750" algn="just">
              <a:lnSpc>
                <a:spcPct val="100000"/>
              </a:lnSpc>
              <a:spcAft>
                <a:spcPts val="225"/>
              </a:spcAft>
            </a:pPr>
            <a:r>
              <a:rPr lang="en-US" sz="2000" dirty="0">
                <a:solidFill>
                  <a:srgbClr val="FFFFFF"/>
                </a:solidFill>
                <a:effectLst/>
                <a:latin typeface="Source Sans Pro" panose="020F0502020204030204" pitchFamily="34" charset="0"/>
              </a:rPr>
              <a:t>programming interface for HTML</a:t>
            </a:r>
          </a:p>
          <a:p>
            <a:pPr marL="285750" indent="-285750" algn="just">
              <a:lnSpc>
                <a:spcPct val="100000"/>
              </a:lnSpc>
              <a:spcAft>
                <a:spcPts val="225"/>
              </a:spcAft>
            </a:pPr>
            <a:r>
              <a:rPr lang="en-US" dirty="0">
                <a:solidFill>
                  <a:srgbClr val="FFFFFF"/>
                </a:solidFill>
                <a:effectLst/>
                <a:latin typeface="Source Sans Pro" panose="020F0502020204030204" pitchFamily="34" charset="0"/>
              </a:rPr>
              <a:t>We </a:t>
            </a:r>
            <a:r>
              <a:rPr lang="en-US" b="0" i="0" dirty="0">
                <a:solidFill>
                  <a:srgbClr val="FFFFFF"/>
                </a:solidFill>
                <a:effectLst/>
                <a:latin typeface="Source Sans Pro" panose="020F0502020204030204" pitchFamily="34" charset="0"/>
              </a:rPr>
              <a:t>can use JavaScript to access HTML elements.</a:t>
            </a:r>
            <a:endParaRPr lang="en-US" b="0" i="0" dirty="0">
              <a:solidFill>
                <a:srgbClr val="E2E2E5"/>
              </a:solidFill>
              <a:effectLst/>
              <a:latin typeface="Google Sans Text"/>
            </a:endParaRPr>
          </a:p>
        </p:txBody>
      </p:sp>
      <p:pic>
        <p:nvPicPr>
          <p:cNvPr id="1026" name="Picture 2" descr="DOM HTML tree">
            <a:extLst>
              <a:ext uri="{FF2B5EF4-FFF2-40B4-BE49-F238E27FC236}">
                <a16:creationId xmlns:a16="http://schemas.microsoft.com/office/drawing/2014/main" id="{947065D1-5BFC-C2F1-5E99-4999568B6D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6852" y="2007574"/>
            <a:ext cx="5722435" cy="3132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04996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5CB33-4DCC-8259-71E0-335E1CD87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3.3 </a:t>
            </a:r>
            <a:r>
              <a:rPr lang="en-IN" dirty="0" err="1"/>
              <a:t>addEventListener</a:t>
            </a:r>
            <a:r>
              <a:rPr lang="en-IN" dirty="0"/>
              <a:t>() Method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A0FCC-19BB-D35C-A8E6-A01992993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&lt;button id="</a:t>
            </a:r>
            <a:r>
              <a:rPr lang="en-IN" dirty="0" err="1"/>
              <a:t>myButton</a:t>
            </a:r>
            <a:r>
              <a:rPr lang="en-IN" dirty="0"/>
              <a:t>"&gt;Click me&lt;/button&gt;</a:t>
            </a:r>
          </a:p>
          <a:p>
            <a:pPr marL="0" indent="0">
              <a:buNone/>
            </a:pPr>
            <a:r>
              <a:rPr lang="en-IN" dirty="0">
                <a:solidFill>
                  <a:srgbClr val="FFC000"/>
                </a:solidFill>
              </a:rPr>
              <a:t>&lt;script&gt; </a:t>
            </a:r>
          </a:p>
          <a:p>
            <a:pPr marL="0" indent="0">
              <a:buNone/>
            </a:pPr>
            <a:r>
              <a:rPr lang="en-IN" dirty="0" err="1">
                <a:solidFill>
                  <a:srgbClr val="FFC000"/>
                </a:solidFill>
              </a:rPr>
              <a:t>const</a:t>
            </a:r>
            <a:r>
              <a:rPr lang="en-IN" dirty="0">
                <a:solidFill>
                  <a:srgbClr val="FFC000"/>
                </a:solidFill>
              </a:rPr>
              <a:t> button = </a:t>
            </a:r>
            <a:r>
              <a:rPr lang="en-IN" dirty="0" err="1">
                <a:solidFill>
                  <a:srgbClr val="FFC000"/>
                </a:solidFill>
              </a:rPr>
              <a:t>document.getElementById</a:t>
            </a:r>
            <a:r>
              <a:rPr lang="en-IN" dirty="0">
                <a:solidFill>
                  <a:srgbClr val="FFC000"/>
                </a:solidFill>
              </a:rPr>
              <a:t>('</a:t>
            </a:r>
            <a:r>
              <a:rPr lang="en-IN" dirty="0" err="1">
                <a:solidFill>
                  <a:srgbClr val="FFC000"/>
                </a:solidFill>
              </a:rPr>
              <a:t>myButton</a:t>
            </a:r>
            <a:r>
              <a:rPr lang="en-IN" dirty="0">
                <a:solidFill>
                  <a:srgbClr val="FFC000"/>
                </a:solidFill>
              </a:rPr>
              <a:t>');  </a:t>
            </a:r>
          </a:p>
          <a:p>
            <a:pPr marL="0" indent="0">
              <a:buNone/>
            </a:pPr>
            <a:r>
              <a:rPr lang="en-IN" dirty="0" err="1">
                <a:solidFill>
                  <a:srgbClr val="FFC000"/>
                </a:solidFill>
              </a:rPr>
              <a:t>button.</a:t>
            </a:r>
            <a:r>
              <a:rPr lang="en-IN" dirty="0" err="1">
                <a:solidFill>
                  <a:srgbClr val="FF0000"/>
                </a:solidFill>
              </a:rPr>
              <a:t>addEventListener</a:t>
            </a:r>
            <a:r>
              <a:rPr lang="en-IN" dirty="0">
                <a:solidFill>
                  <a:srgbClr val="FFC000"/>
                </a:solidFill>
              </a:rPr>
              <a:t>('click’, function() {    alert('Button Clicked!');  });</a:t>
            </a:r>
          </a:p>
          <a:p>
            <a:pPr marL="0" indent="0">
              <a:buNone/>
            </a:pPr>
            <a:r>
              <a:rPr lang="en-IN" dirty="0">
                <a:solidFill>
                  <a:srgbClr val="FFC000"/>
                </a:solidFill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30161306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7B0D1-3D1A-71A9-8DDF-8D4560200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3.3 (a) Key advantages of </a:t>
            </a:r>
            <a:r>
              <a:rPr lang="en-IN" sz="2800" dirty="0" err="1"/>
              <a:t>addEventListener</a:t>
            </a:r>
            <a:r>
              <a:rPr lang="en-IN" sz="2800" dirty="0"/>
              <a:t>():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E9F80-59D1-0F1D-0FCF-837EAD315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Multiple handlers</a:t>
            </a:r>
            <a:r>
              <a:rPr lang="en-US" dirty="0"/>
              <a:t>: Allows attaching multiple event handlers.</a:t>
            </a:r>
          </a:p>
          <a:p>
            <a:r>
              <a:rPr lang="en-US" dirty="0">
                <a:solidFill>
                  <a:srgbClr val="FF0000"/>
                </a:solidFill>
              </a:rPr>
              <a:t>Removability</a:t>
            </a:r>
            <a:r>
              <a:rPr lang="en-US" dirty="0"/>
              <a:t>: Enables removing specific event listeners using </a:t>
            </a:r>
            <a:r>
              <a:rPr lang="en-US" dirty="0" err="1"/>
              <a:t>removeEventListener</a:t>
            </a:r>
            <a:r>
              <a:rPr lang="en-US" dirty="0"/>
              <a:t>().</a:t>
            </a:r>
          </a:p>
          <a:p>
            <a:r>
              <a:rPr lang="en-US" dirty="0">
                <a:solidFill>
                  <a:srgbClr val="FF0000"/>
                </a:solidFill>
              </a:rPr>
              <a:t>Works with any DOM object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Can be used not only with HTML elements,</a:t>
            </a:r>
          </a:p>
          <a:p>
            <a:pPr lvl="1"/>
            <a:r>
              <a:rPr lang="en-US" dirty="0"/>
              <a:t>but also with other DOM objects </a:t>
            </a:r>
          </a:p>
          <a:p>
            <a:pPr lvl="1"/>
            <a:r>
              <a:rPr lang="en-US" dirty="0"/>
              <a:t>such as the window object.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89597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3037D-8F7C-F50E-60D5-3FF9B4A36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multiple event listeners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4A18B-F08F-0FDD-84AE-9571C460D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726" y="1588719"/>
            <a:ext cx="10353762" cy="458198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&lt;html&gt;	&lt;body&gt;	&lt;button id="</a:t>
            </a:r>
            <a:r>
              <a:rPr lang="en-IN" dirty="0" err="1"/>
              <a:t>myButton</a:t>
            </a:r>
            <a:r>
              <a:rPr lang="en-IN" dirty="0"/>
              <a:t>"&gt;Click me&lt;/button&gt;	</a:t>
            </a:r>
            <a:r>
              <a:rPr lang="en-IN" dirty="0">
                <a:solidFill>
                  <a:srgbClr val="FFC000"/>
                </a:solidFill>
              </a:rPr>
              <a:t>&lt;script&gt;</a:t>
            </a:r>
          </a:p>
          <a:p>
            <a:pPr marL="0" indent="0">
              <a:buNone/>
            </a:pPr>
            <a:r>
              <a:rPr lang="en-IN" dirty="0">
                <a:solidFill>
                  <a:srgbClr val="FFC000"/>
                </a:solidFill>
              </a:rPr>
              <a:t>  </a:t>
            </a:r>
            <a:r>
              <a:rPr lang="en-IN" dirty="0" err="1">
                <a:solidFill>
                  <a:srgbClr val="FFC000"/>
                </a:solidFill>
              </a:rPr>
              <a:t>const</a:t>
            </a:r>
            <a:r>
              <a:rPr lang="en-IN" dirty="0">
                <a:solidFill>
                  <a:srgbClr val="FFC000"/>
                </a:solidFill>
              </a:rPr>
              <a:t> button = </a:t>
            </a:r>
            <a:r>
              <a:rPr lang="en-IN" dirty="0" err="1">
                <a:solidFill>
                  <a:srgbClr val="FFC000"/>
                </a:solidFill>
              </a:rPr>
              <a:t>document.getElementById</a:t>
            </a:r>
            <a:r>
              <a:rPr lang="en-IN" dirty="0">
                <a:solidFill>
                  <a:srgbClr val="FFC000"/>
                </a:solidFill>
              </a:rPr>
              <a:t>('</a:t>
            </a:r>
            <a:r>
              <a:rPr lang="en-IN" dirty="0" err="1">
                <a:solidFill>
                  <a:srgbClr val="FFC000"/>
                </a:solidFill>
              </a:rPr>
              <a:t>myButton</a:t>
            </a:r>
            <a:r>
              <a:rPr lang="en-IN" dirty="0">
                <a:solidFill>
                  <a:srgbClr val="FFC000"/>
                </a:solidFill>
              </a:rPr>
              <a:t>');</a:t>
            </a:r>
          </a:p>
          <a:p>
            <a:pPr marL="0" indent="0">
              <a:buNone/>
            </a:pPr>
            <a:r>
              <a:rPr lang="en-IN" dirty="0">
                <a:solidFill>
                  <a:srgbClr val="FFC000"/>
                </a:solidFill>
              </a:rPr>
              <a:t>  function </a:t>
            </a:r>
            <a:r>
              <a:rPr lang="en-IN" dirty="0" err="1">
                <a:solidFill>
                  <a:srgbClr val="FFC000"/>
                </a:solidFill>
              </a:rPr>
              <a:t>firstHandler</a:t>
            </a:r>
            <a:r>
              <a:rPr lang="en-IN" dirty="0">
                <a:solidFill>
                  <a:srgbClr val="FFC000"/>
                </a:solidFill>
              </a:rPr>
              <a:t>() {    console.log('First handler: Button clicked’);	  }</a:t>
            </a:r>
          </a:p>
          <a:p>
            <a:pPr marL="0" indent="0">
              <a:buNone/>
            </a:pPr>
            <a:r>
              <a:rPr lang="en-IN" dirty="0">
                <a:solidFill>
                  <a:srgbClr val="FFC000"/>
                </a:solidFill>
              </a:rPr>
              <a:t>  function </a:t>
            </a:r>
            <a:r>
              <a:rPr lang="en-IN" dirty="0" err="1">
                <a:solidFill>
                  <a:srgbClr val="FFC000"/>
                </a:solidFill>
              </a:rPr>
              <a:t>secondHandler</a:t>
            </a:r>
            <a:r>
              <a:rPr lang="en-IN" dirty="0">
                <a:solidFill>
                  <a:srgbClr val="FFC000"/>
                </a:solidFill>
              </a:rPr>
              <a:t>() {	    console.log('Second handler: Another action on click’);	  }</a:t>
            </a:r>
          </a:p>
          <a:p>
            <a:pPr marL="0" indent="0">
              <a:buNone/>
            </a:pPr>
            <a:r>
              <a:rPr lang="en-IN" dirty="0">
                <a:solidFill>
                  <a:srgbClr val="FFC000"/>
                </a:solidFill>
              </a:rPr>
              <a:t>  </a:t>
            </a:r>
            <a:r>
              <a:rPr lang="en-IN" dirty="0" err="1">
                <a:solidFill>
                  <a:srgbClr val="FFC000"/>
                </a:solidFill>
              </a:rPr>
              <a:t>button.</a:t>
            </a:r>
            <a:r>
              <a:rPr lang="en-IN" dirty="0" err="1">
                <a:solidFill>
                  <a:srgbClr val="FF0000"/>
                </a:solidFill>
              </a:rPr>
              <a:t>addEventListener</a:t>
            </a:r>
            <a:r>
              <a:rPr lang="en-IN" dirty="0">
                <a:solidFill>
                  <a:srgbClr val="FFC000"/>
                </a:solidFill>
              </a:rPr>
              <a:t>('click', </a:t>
            </a:r>
            <a:r>
              <a:rPr lang="en-IN" dirty="0" err="1">
                <a:solidFill>
                  <a:srgbClr val="FFC000"/>
                </a:solidFill>
              </a:rPr>
              <a:t>firstHandler</a:t>
            </a:r>
            <a:r>
              <a:rPr lang="en-IN" dirty="0">
                <a:solidFill>
                  <a:srgbClr val="FFC000"/>
                </a:solidFill>
              </a:rPr>
              <a:t>);</a:t>
            </a:r>
          </a:p>
          <a:p>
            <a:pPr marL="0" indent="0">
              <a:buNone/>
            </a:pPr>
            <a:r>
              <a:rPr lang="en-IN" dirty="0">
                <a:solidFill>
                  <a:srgbClr val="FFC000"/>
                </a:solidFill>
              </a:rPr>
              <a:t>  </a:t>
            </a:r>
            <a:r>
              <a:rPr lang="en-IN" dirty="0" err="1">
                <a:solidFill>
                  <a:srgbClr val="FFC000"/>
                </a:solidFill>
              </a:rPr>
              <a:t>button.</a:t>
            </a:r>
            <a:r>
              <a:rPr lang="en-IN" dirty="0" err="1">
                <a:solidFill>
                  <a:srgbClr val="FF0000"/>
                </a:solidFill>
              </a:rPr>
              <a:t>addEventListener</a:t>
            </a:r>
            <a:r>
              <a:rPr lang="en-IN" dirty="0">
                <a:solidFill>
                  <a:srgbClr val="FFC000"/>
                </a:solidFill>
              </a:rPr>
              <a:t>('click', </a:t>
            </a:r>
            <a:r>
              <a:rPr lang="en-IN" dirty="0" err="1">
                <a:solidFill>
                  <a:srgbClr val="FFC000"/>
                </a:solidFill>
              </a:rPr>
              <a:t>secondHandler</a:t>
            </a:r>
            <a:r>
              <a:rPr lang="en-IN" dirty="0">
                <a:solidFill>
                  <a:srgbClr val="FFC000"/>
                </a:solidFill>
              </a:rPr>
              <a:t>);</a:t>
            </a:r>
          </a:p>
          <a:p>
            <a:pPr marL="0" indent="0">
              <a:buNone/>
            </a:pPr>
            <a:r>
              <a:rPr lang="en-IN" dirty="0">
                <a:solidFill>
                  <a:srgbClr val="FFC000"/>
                </a:solidFill>
              </a:rPr>
              <a:t>  //Later, you can remove a specific listener if needed  </a:t>
            </a:r>
          </a:p>
          <a:p>
            <a:pPr marL="0" indent="0">
              <a:buNone/>
            </a:pPr>
            <a:r>
              <a:rPr lang="en-IN" dirty="0">
                <a:solidFill>
                  <a:srgbClr val="FFC000"/>
                </a:solidFill>
              </a:rPr>
              <a:t>//</a:t>
            </a:r>
            <a:r>
              <a:rPr lang="en-IN" dirty="0" err="1">
                <a:solidFill>
                  <a:srgbClr val="FFC000"/>
                </a:solidFill>
              </a:rPr>
              <a:t>button.removeEventListener</a:t>
            </a:r>
            <a:r>
              <a:rPr lang="en-IN" dirty="0">
                <a:solidFill>
                  <a:srgbClr val="FFC000"/>
                </a:solidFill>
              </a:rPr>
              <a:t>('click', </a:t>
            </a:r>
            <a:r>
              <a:rPr lang="en-IN" dirty="0" err="1">
                <a:solidFill>
                  <a:srgbClr val="FFC000"/>
                </a:solidFill>
              </a:rPr>
              <a:t>firstHandler</a:t>
            </a:r>
            <a:r>
              <a:rPr lang="en-IN" dirty="0">
                <a:solidFill>
                  <a:srgbClr val="FFC000"/>
                </a:solidFill>
              </a:rPr>
              <a:t>);</a:t>
            </a:r>
          </a:p>
          <a:p>
            <a:pPr marL="0" indent="0">
              <a:buNone/>
            </a:pPr>
            <a:r>
              <a:rPr lang="en-IN" dirty="0">
                <a:solidFill>
                  <a:srgbClr val="FFC000"/>
                </a:solidFill>
              </a:rPr>
              <a:t>&lt;/script&gt;</a:t>
            </a:r>
          </a:p>
          <a:p>
            <a:pPr marL="0" indent="0">
              <a:buNone/>
            </a:pPr>
            <a:r>
              <a:rPr lang="en-IN" dirty="0"/>
              <a:t>&lt;/body&gt;	&lt;/html&gt;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F01E06-30A2-FE94-2474-42D0547CE4C1}"/>
              </a:ext>
            </a:extLst>
          </p:cNvPr>
          <p:cNvSpPr txBox="1"/>
          <p:nvPr/>
        </p:nvSpPr>
        <p:spPr>
          <a:xfrm>
            <a:off x="5648990" y="5200724"/>
            <a:ext cx="642959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Both </a:t>
            </a:r>
            <a:r>
              <a:rPr lang="en-IN" dirty="0" err="1"/>
              <a:t>firstHandler</a:t>
            </a:r>
            <a:r>
              <a:rPr lang="en-IN" dirty="0"/>
              <a:t> and </a:t>
            </a:r>
            <a:r>
              <a:rPr lang="en-IN" dirty="0" err="1"/>
              <a:t>secondHandler</a:t>
            </a:r>
            <a:r>
              <a:rPr lang="en-IN" dirty="0"/>
              <a:t> will be executed.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method is recommended for its flexibility, control, and better code organization.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is considered a best practice for modern JavaScript development.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29002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4023C-082A-BD58-B867-844859EAA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709F5-4058-5566-E8B0-C1A8B6B4A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&lt;html&gt;	&lt;body&gt;</a:t>
            </a:r>
          </a:p>
          <a:p>
            <a:pPr marL="0" indent="0">
              <a:buNone/>
            </a:pPr>
            <a:r>
              <a:rPr lang="en-IN" dirty="0"/>
              <a:t>&lt;button id="</a:t>
            </a:r>
            <a:r>
              <a:rPr lang="en-IN" dirty="0" err="1">
                <a:solidFill>
                  <a:srgbClr val="00B0F0"/>
                </a:solidFill>
              </a:rPr>
              <a:t>myBtn</a:t>
            </a:r>
            <a:r>
              <a:rPr lang="en-IN" dirty="0"/>
              <a:t>"&gt;Try it&lt;/button&gt;	&lt;p id="</a:t>
            </a:r>
            <a:r>
              <a:rPr lang="en-IN" dirty="0">
                <a:solidFill>
                  <a:srgbClr val="00B0F0"/>
                </a:solidFill>
              </a:rPr>
              <a:t>demo</a:t>
            </a:r>
            <a:r>
              <a:rPr lang="en-IN" dirty="0"/>
              <a:t>"&gt;&lt;/p&gt;</a:t>
            </a:r>
          </a:p>
          <a:p>
            <a:pPr marL="0" indent="0">
              <a:buNone/>
            </a:pPr>
            <a:r>
              <a:rPr lang="en-IN" dirty="0">
                <a:solidFill>
                  <a:srgbClr val="FFC000"/>
                </a:solidFill>
              </a:rPr>
              <a:t>&lt;script&gt;</a:t>
            </a:r>
          </a:p>
          <a:p>
            <a:pPr marL="0" indent="0">
              <a:buNone/>
            </a:pPr>
            <a:r>
              <a:rPr lang="en-IN" dirty="0" err="1">
                <a:solidFill>
                  <a:srgbClr val="FFC000"/>
                </a:solidFill>
              </a:rPr>
              <a:t>document.getElementById</a:t>
            </a:r>
            <a:r>
              <a:rPr lang="en-IN" dirty="0">
                <a:solidFill>
                  <a:srgbClr val="FFC000"/>
                </a:solidFill>
              </a:rPr>
              <a:t>("</a:t>
            </a:r>
            <a:r>
              <a:rPr lang="en-IN" dirty="0" err="1">
                <a:solidFill>
                  <a:srgbClr val="FFC000"/>
                </a:solidFill>
              </a:rPr>
              <a:t>myBtn</a:t>
            </a:r>
            <a:r>
              <a:rPr lang="en-IN" dirty="0">
                <a:solidFill>
                  <a:srgbClr val="FFC000"/>
                </a:solidFill>
              </a:rPr>
              <a:t>")</a:t>
            </a:r>
            <a:r>
              <a:rPr lang="en-IN" dirty="0">
                <a:solidFill>
                  <a:srgbClr val="FFFF00"/>
                </a:solidFill>
              </a:rPr>
              <a:t>.</a:t>
            </a:r>
            <a:r>
              <a:rPr lang="en-IN" dirty="0" err="1">
                <a:solidFill>
                  <a:srgbClr val="FFFF00"/>
                </a:solidFill>
              </a:rPr>
              <a:t>addEventListener</a:t>
            </a:r>
            <a:r>
              <a:rPr lang="en-IN" dirty="0">
                <a:solidFill>
                  <a:srgbClr val="FFC000"/>
                </a:solidFill>
              </a:rPr>
              <a:t>("</a:t>
            </a:r>
            <a:r>
              <a:rPr lang="en-IN" dirty="0">
                <a:solidFill>
                  <a:srgbClr val="FFFF00"/>
                </a:solidFill>
              </a:rPr>
              <a:t>click</a:t>
            </a:r>
            <a:r>
              <a:rPr lang="en-IN" dirty="0">
                <a:solidFill>
                  <a:srgbClr val="FFC000"/>
                </a:solidFill>
              </a:rPr>
              <a:t>", </a:t>
            </a:r>
            <a:r>
              <a:rPr lang="en-IN" dirty="0" err="1">
                <a:solidFill>
                  <a:srgbClr val="FF0000"/>
                </a:solidFill>
              </a:rPr>
              <a:t>displayDate</a:t>
            </a:r>
            <a:r>
              <a:rPr lang="en-IN" dirty="0">
                <a:solidFill>
                  <a:srgbClr val="FFC000"/>
                </a:solidFill>
              </a:rPr>
              <a:t>);</a:t>
            </a:r>
          </a:p>
          <a:p>
            <a:pPr marL="0" indent="0">
              <a:buNone/>
            </a:pPr>
            <a:r>
              <a:rPr lang="en-IN" dirty="0">
                <a:solidFill>
                  <a:srgbClr val="FFC000"/>
                </a:solidFill>
              </a:rPr>
              <a:t>function </a:t>
            </a:r>
            <a:r>
              <a:rPr lang="en-IN" dirty="0" err="1">
                <a:solidFill>
                  <a:srgbClr val="FF0000"/>
                </a:solidFill>
              </a:rPr>
              <a:t>displayDate</a:t>
            </a:r>
            <a:r>
              <a:rPr lang="en-IN" dirty="0">
                <a:solidFill>
                  <a:srgbClr val="FFC000"/>
                </a:solidFill>
              </a:rPr>
              <a:t>() {</a:t>
            </a:r>
          </a:p>
          <a:p>
            <a:pPr marL="0" indent="0">
              <a:buNone/>
            </a:pPr>
            <a:r>
              <a:rPr lang="en-IN" dirty="0">
                <a:solidFill>
                  <a:srgbClr val="FFC000"/>
                </a:solidFill>
              </a:rPr>
              <a:t>  </a:t>
            </a:r>
            <a:r>
              <a:rPr lang="en-IN" dirty="0" err="1">
                <a:solidFill>
                  <a:srgbClr val="FFC000"/>
                </a:solidFill>
              </a:rPr>
              <a:t>document.getElementById</a:t>
            </a:r>
            <a:r>
              <a:rPr lang="en-IN" dirty="0">
                <a:solidFill>
                  <a:srgbClr val="FFC000"/>
                </a:solidFill>
              </a:rPr>
              <a:t>("demo").</a:t>
            </a:r>
            <a:r>
              <a:rPr lang="en-IN" dirty="0" err="1">
                <a:solidFill>
                  <a:srgbClr val="FFC000"/>
                </a:solidFill>
              </a:rPr>
              <a:t>innerHTML</a:t>
            </a:r>
            <a:r>
              <a:rPr lang="en-IN" dirty="0">
                <a:solidFill>
                  <a:srgbClr val="FFC000"/>
                </a:solidFill>
              </a:rPr>
              <a:t> = Date();</a:t>
            </a:r>
          </a:p>
          <a:p>
            <a:pPr marL="0" indent="0">
              <a:buNone/>
            </a:pPr>
            <a:r>
              <a:rPr lang="en-IN" dirty="0">
                <a:solidFill>
                  <a:srgbClr val="FFC000"/>
                </a:solidFill>
              </a:rPr>
              <a:t>}</a:t>
            </a:r>
          </a:p>
          <a:p>
            <a:pPr marL="0" indent="0">
              <a:buNone/>
            </a:pPr>
            <a:r>
              <a:rPr lang="en-IN" dirty="0"/>
              <a:t>&lt;/script&gt;	&lt;/body&gt;	&lt;/html&gt; </a:t>
            </a:r>
          </a:p>
        </p:txBody>
      </p:sp>
    </p:spTree>
    <p:extLst>
      <p:ext uri="{BB962C8B-B14F-4D97-AF65-F5344CB8AC3E}">
        <p14:creationId xmlns:p14="http://schemas.microsoft.com/office/powerpoint/2010/main" val="37907703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0927E-F3A2-14D3-FF07-F4E0DE469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4. </a:t>
            </a:r>
            <a:r>
              <a:rPr lang="en-IN" sz="2800" dirty="0" err="1"/>
              <a:t>addeventlistener</a:t>
            </a:r>
            <a:r>
              <a:rPr lang="en-IN" sz="2800" dirty="0"/>
              <a:t> and </a:t>
            </a:r>
            <a:r>
              <a:rPr lang="en-IN" sz="2800" dirty="0" err="1"/>
              <a:t>removeeventlistener</a:t>
            </a:r>
            <a:r>
              <a:rPr lang="en-IN" sz="2800" dirty="0"/>
              <a:t> in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22B2F-355F-D727-C006-B904C972C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&lt;html&gt;	&lt;body&gt;	&lt;button id="</a:t>
            </a:r>
            <a:r>
              <a:rPr lang="en-IN" dirty="0" err="1"/>
              <a:t>myBtn</a:t>
            </a:r>
            <a:r>
              <a:rPr lang="en-IN" dirty="0"/>
              <a:t>"&gt;Try it&lt;/button&gt;</a:t>
            </a:r>
          </a:p>
          <a:p>
            <a:pPr marL="0" indent="0">
              <a:buNone/>
            </a:pPr>
            <a:r>
              <a:rPr lang="en-IN" dirty="0">
                <a:solidFill>
                  <a:srgbClr val="FFC000"/>
                </a:solidFill>
              </a:rPr>
              <a:t>&lt;script&gt;</a:t>
            </a:r>
          </a:p>
          <a:p>
            <a:pPr marL="0" indent="0">
              <a:buNone/>
            </a:pPr>
            <a:r>
              <a:rPr lang="en-IN" dirty="0" err="1">
                <a:solidFill>
                  <a:srgbClr val="FFC000"/>
                </a:solidFill>
              </a:rPr>
              <a:t>document.getElementById</a:t>
            </a:r>
            <a:r>
              <a:rPr lang="en-IN" dirty="0">
                <a:solidFill>
                  <a:srgbClr val="FFC000"/>
                </a:solidFill>
              </a:rPr>
              <a:t>("</a:t>
            </a:r>
            <a:r>
              <a:rPr lang="en-IN" dirty="0" err="1">
                <a:solidFill>
                  <a:srgbClr val="FFC000"/>
                </a:solidFill>
              </a:rPr>
              <a:t>myBtn</a:t>
            </a:r>
            <a:r>
              <a:rPr lang="en-IN" dirty="0">
                <a:solidFill>
                  <a:srgbClr val="FFC000"/>
                </a:solidFill>
              </a:rPr>
              <a:t>").</a:t>
            </a:r>
            <a:r>
              <a:rPr lang="en-IN" dirty="0" err="1">
                <a:solidFill>
                  <a:srgbClr val="FF0000"/>
                </a:solidFill>
              </a:rPr>
              <a:t>addEventListener</a:t>
            </a:r>
            <a:r>
              <a:rPr lang="en-IN" dirty="0">
                <a:solidFill>
                  <a:srgbClr val="FFC000"/>
                </a:solidFill>
              </a:rPr>
              <a:t>("click", function() {</a:t>
            </a:r>
          </a:p>
          <a:p>
            <a:pPr marL="0" indent="0">
              <a:buNone/>
            </a:pPr>
            <a:r>
              <a:rPr lang="en-IN" dirty="0">
                <a:solidFill>
                  <a:srgbClr val="FFC000"/>
                </a:solidFill>
              </a:rPr>
              <a:t>  alert("Hello World!");</a:t>
            </a:r>
          </a:p>
          <a:p>
            <a:pPr marL="0" indent="0">
              <a:buNone/>
            </a:pPr>
            <a:r>
              <a:rPr lang="en-IN" dirty="0">
                <a:solidFill>
                  <a:srgbClr val="FFC000"/>
                </a:solidFill>
              </a:rPr>
              <a:t>});</a:t>
            </a:r>
          </a:p>
          <a:p>
            <a:pPr marL="0" indent="0">
              <a:buNone/>
            </a:pPr>
            <a:r>
              <a:rPr lang="en-IN" dirty="0"/>
              <a:t>&lt;/script&gt;	&lt;/body&gt;	&lt;/html&gt;</a:t>
            </a:r>
          </a:p>
        </p:txBody>
      </p:sp>
    </p:spTree>
    <p:extLst>
      <p:ext uri="{BB962C8B-B14F-4D97-AF65-F5344CB8AC3E}">
        <p14:creationId xmlns:p14="http://schemas.microsoft.com/office/powerpoint/2010/main" val="14272722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4AB96-8BCF-C352-D8A3-EE560A537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addEventListener</a:t>
            </a:r>
            <a:r>
              <a:rPr lang="en-US" dirty="0"/>
              <a:t>() method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BC93D-04A9-7630-44F0-26B11451C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attaches an event handler to the specified element.</a:t>
            </a:r>
          </a:p>
          <a:p>
            <a:r>
              <a:rPr lang="en-US" dirty="0"/>
              <a:t>It attaches an event handler to an element without overwriting existing event handlers.</a:t>
            </a:r>
          </a:p>
          <a:p>
            <a:r>
              <a:rPr lang="en-US" dirty="0"/>
              <a:t>Add many event handlers to one element.</a:t>
            </a:r>
          </a:p>
          <a:p>
            <a:r>
              <a:rPr lang="en-US" dirty="0"/>
              <a:t>Can add event listeners to any DOM object.</a:t>
            </a:r>
          </a:p>
          <a:p>
            <a:r>
              <a:rPr lang="en-US" dirty="0"/>
              <a:t>Can easily remove an event listener by using the </a:t>
            </a:r>
            <a:r>
              <a:rPr lang="en-US" dirty="0" err="1">
                <a:solidFill>
                  <a:srgbClr val="FF0000"/>
                </a:solidFill>
              </a:rPr>
              <a:t>removeEventListener</a:t>
            </a:r>
            <a:r>
              <a:rPr lang="en-US" dirty="0"/>
              <a:t>() method.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41506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42EDA-4DC9-ABC4-D215-A25210100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>
                <a:solidFill>
                  <a:srgbClr val="FF0000"/>
                </a:solidFill>
              </a:rPr>
              <a:t>removeEventListener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4586A-2CB9-ECCF-F59A-8EB28A0C5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IN" dirty="0"/>
              <a:t>&lt;html&gt;	</a:t>
            </a:r>
            <a:r>
              <a:rPr lang="en-IN" dirty="0">
                <a:solidFill>
                  <a:srgbClr val="00B0F0"/>
                </a:solidFill>
              </a:rPr>
              <a:t>&lt;style&gt;#myDIV { background-</a:t>
            </a:r>
            <a:r>
              <a:rPr lang="en-IN" dirty="0" err="1">
                <a:solidFill>
                  <a:srgbClr val="00B0F0"/>
                </a:solidFill>
              </a:rPr>
              <a:t>color</a:t>
            </a:r>
            <a:r>
              <a:rPr lang="en-IN" dirty="0">
                <a:solidFill>
                  <a:srgbClr val="00B0F0"/>
                </a:solidFill>
              </a:rPr>
              <a:t>: coral;  padding: 16px; }&lt;/style&gt;</a:t>
            </a:r>
            <a:r>
              <a:rPr lang="en-IN" dirty="0"/>
              <a:t>	&lt;body&gt;</a:t>
            </a:r>
          </a:p>
          <a:p>
            <a:pPr marL="0" indent="0">
              <a:buNone/>
            </a:pPr>
            <a:r>
              <a:rPr lang="en-IN" dirty="0"/>
              <a:t>&lt;div id="</a:t>
            </a:r>
            <a:r>
              <a:rPr lang="en-IN" dirty="0" err="1"/>
              <a:t>myDIV</a:t>
            </a:r>
            <a:r>
              <a:rPr lang="en-IN" dirty="0"/>
              <a:t>"&gt;This orange element.&lt;button </a:t>
            </a:r>
            <a:r>
              <a:rPr lang="en-IN" dirty="0">
                <a:solidFill>
                  <a:srgbClr val="FF0000"/>
                </a:solidFill>
              </a:rPr>
              <a:t>onclick="</a:t>
            </a:r>
            <a:r>
              <a:rPr lang="en-IN" dirty="0" err="1">
                <a:solidFill>
                  <a:srgbClr val="FF0000"/>
                </a:solidFill>
              </a:rPr>
              <a:t>removeHandler</a:t>
            </a:r>
            <a:r>
              <a:rPr lang="en-IN" dirty="0">
                <a:solidFill>
                  <a:srgbClr val="FF0000"/>
                </a:solidFill>
              </a:rPr>
              <a:t>()</a:t>
            </a:r>
            <a:r>
              <a:rPr lang="en-IN" dirty="0"/>
              <a:t>"&gt;Remove&lt;/button&gt;	&lt;/div&gt;</a:t>
            </a:r>
          </a:p>
          <a:p>
            <a:pPr marL="0" indent="0">
              <a:buNone/>
            </a:pPr>
            <a:r>
              <a:rPr lang="en-IN" dirty="0"/>
              <a:t>&lt;p id="demo"&gt;&lt;/p&gt;	</a:t>
            </a:r>
            <a:r>
              <a:rPr lang="en-IN" dirty="0">
                <a:solidFill>
                  <a:srgbClr val="FFC000"/>
                </a:solidFill>
              </a:rPr>
              <a:t>&lt;script&gt;</a:t>
            </a:r>
          </a:p>
          <a:p>
            <a:pPr marL="0" indent="0">
              <a:buNone/>
            </a:pPr>
            <a:r>
              <a:rPr lang="en-IN" dirty="0" err="1">
                <a:solidFill>
                  <a:srgbClr val="FFC000"/>
                </a:solidFill>
              </a:rPr>
              <a:t>const</a:t>
            </a:r>
            <a:r>
              <a:rPr lang="en-IN" dirty="0">
                <a:solidFill>
                  <a:srgbClr val="FFC000"/>
                </a:solidFill>
              </a:rPr>
              <a:t> </a:t>
            </a:r>
            <a:r>
              <a:rPr lang="en-IN" dirty="0" err="1">
                <a:solidFill>
                  <a:srgbClr val="FFC000"/>
                </a:solidFill>
              </a:rPr>
              <a:t>myDiv</a:t>
            </a:r>
            <a:r>
              <a:rPr lang="en-IN" dirty="0">
                <a:solidFill>
                  <a:srgbClr val="FFC000"/>
                </a:solidFill>
              </a:rPr>
              <a:t> = </a:t>
            </a:r>
            <a:r>
              <a:rPr lang="en-IN" dirty="0" err="1">
                <a:solidFill>
                  <a:srgbClr val="FFC000"/>
                </a:solidFill>
              </a:rPr>
              <a:t>document.getElementById</a:t>
            </a:r>
            <a:r>
              <a:rPr lang="en-IN" dirty="0">
                <a:solidFill>
                  <a:srgbClr val="FFC000"/>
                </a:solidFill>
              </a:rPr>
              <a:t>("</a:t>
            </a:r>
            <a:r>
              <a:rPr lang="en-IN" dirty="0" err="1">
                <a:solidFill>
                  <a:srgbClr val="FFC000"/>
                </a:solidFill>
              </a:rPr>
              <a:t>myDIV</a:t>
            </a:r>
            <a:r>
              <a:rPr lang="en-IN" dirty="0">
                <a:solidFill>
                  <a:srgbClr val="FFC000"/>
                </a:solidFill>
              </a:rPr>
              <a:t>");	</a:t>
            </a:r>
          </a:p>
          <a:p>
            <a:pPr marL="0" indent="0">
              <a:buNone/>
            </a:pPr>
            <a:r>
              <a:rPr lang="en-IN" dirty="0" err="1">
                <a:solidFill>
                  <a:srgbClr val="FFC000"/>
                </a:solidFill>
              </a:rPr>
              <a:t>myDiv.</a:t>
            </a:r>
            <a:r>
              <a:rPr lang="en-IN" dirty="0" err="1">
                <a:solidFill>
                  <a:srgbClr val="FF0000"/>
                </a:solidFill>
              </a:rPr>
              <a:t>addEventListener</a:t>
            </a:r>
            <a:r>
              <a:rPr lang="en-IN" dirty="0">
                <a:solidFill>
                  <a:srgbClr val="FFC000"/>
                </a:solidFill>
              </a:rPr>
              <a:t>("</a:t>
            </a:r>
            <a:r>
              <a:rPr lang="en-IN" dirty="0" err="1">
                <a:solidFill>
                  <a:srgbClr val="FF0000"/>
                </a:solidFill>
              </a:rPr>
              <a:t>mousemove</a:t>
            </a:r>
            <a:r>
              <a:rPr lang="en-IN" dirty="0">
                <a:solidFill>
                  <a:srgbClr val="FFC000"/>
                </a:solidFill>
              </a:rPr>
              <a:t>", </a:t>
            </a:r>
            <a:r>
              <a:rPr lang="en-IN" dirty="0" err="1">
                <a:solidFill>
                  <a:srgbClr val="FFC000"/>
                </a:solidFill>
              </a:rPr>
              <a:t>myFunction</a:t>
            </a:r>
            <a:r>
              <a:rPr lang="en-IN" dirty="0">
                <a:solidFill>
                  <a:srgbClr val="FFC000"/>
                </a:solidFill>
              </a:rPr>
              <a:t>);</a:t>
            </a:r>
          </a:p>
          <a:p>
            <a:pPr marL="0" indent="0">
              <a:buNone/>
            </a:pPr>
            <a:r>
              <a:rPr lang="en-IN" dirty="0">
                <a:solidFill>
                  <a:srgbClr val="FFC000"/>
                </a:solidFill>
              </a:rPr>
              <a:t>function </a:t>
            </a:r>
            <a:r>
              <a:rPr lang="en-IN" dirty="0" err="1">
                <a:solidFill>
                  <a:srgbClr val="FFC000"/>
                </a:solidFill>
              </a:rPr>
              <a:t>myFunction</a:t>
            </a:r>
            <a:r>
              <a:rPr lang="en-IN" dirty="0">
                <a:solidFill>
                  <a:srgbClr val="FFC000"/>
                </a:solidFill>
              </a:rPr>
              <a:t>() {	  </a:t>
            </a:r>
            <a:r>
              <a:rPr lang="en-IN" dirty="0" err="1">
                <a:solidFill>
                  <a:srgbClr val="FFC000"/>
                </a:solidFill>
              </a:rPr>
              <a:t>document.getElementById</a:t>
            </a:r>
            <a:r>
              <a:rPr lang="en-IN" dirty="0">
                <a:solidFill>
                  <a:srgbClr val="FFC000"/>
                </a:solidFill>
              </a:rPr>
              <a:t>("demo").</a:t>
            </a:r>
            <a:r>
              <a:rPr lang="en-IN" dirty="0" err="1">
                <a:solidFill>
                  <a:srgbClr val="FFC000"/>
                </a:solidFill>
              </a:rPr>
              <a:t>innerHTML</a:t>
            </a:r>
            <a:r>
              <a:rPr lang="en-IN" dirty="0">
                <a:solidFill>
                  <a:srgbClr val="FFC000"/>
                </a:solidFill>
              </a:rPr>
              <a:t> = </a:t>
            </a:r>
            <a:r>
              <a:rPr lang="en-IN" dirty="0" err="1">
                <a:solidFill>
                  <a:srgbClr val="FFFF00"/>
                </a:solidFill>
              </a:rPr>
              <a:t>Math.random</a:t>
            </a:r>
            <a:r>
              <a:rPr lang="en-IN" dirty="0">
                <a:solidFill>
                  <a:srgbClr val="FFFF00"/>
                </a:solidFill>
              </a:rPr>
              <a:t>();</a:t>
            </a:r>
            <a:r>
              <a:rPr lang="en-IN" dirty="0">
                <a:solidFill>
                  <a:srgbClr val="FFC000"/>
                </a:solidFill>
              </a:rPr>
              <a:t>	}</a:t>
            </a:r>
          </a:p>
          <a:p>
            <a:pPr marL="0" indent="0">
              <a:buNone/>
            </a:pPr>
            <a:r>
              <a:rPr lang="en-IN" dirty="0">
                <a:solidFill>
                  <a:srgbClr val="FFC000"/>
                </a:solidFill>
              </a:rPr>
              <a:t>function </a:t>
            </a:r>
            <a:r>
              <a:rPr lang="en-IN" dirty="0" err="1">
                <a:solidFill>
                  <a:srgbClr val="FFC000"/>
                </a:solidFill>
              </a:rPr>
              <a:t>removeHandler</a:t>
            </a:r>
            <a:r>
              <a:rPr lang="en-IN" dirty="0">
                <a:solidFill>
                  <a:srgbClr val="FFC000"/>
                </a:solidFill>
              </a:rPr>
              <a:t>() {	  </a:t>
            </a:r>
            <a:r>
              <a:rPr lang="en-IN" dirty="0" err="1">
                <a:solidFill>
                  <a:srgbClr val="FFC000"/>
                </a:solidFill>
              </a:rPr>
              <a:t>myDiv.</a:t>
            </a:r>
            <a:r>
              <a:rPr lang="en-IN" dirty="0" err="1">
                <a:solidFill>
                  <a:srgbClr val="FF0000"/>
                </a:solidFill>
              </a:rPr>
              <a:t>removeEventListener</a:t>
            </a:r>
            <a:r>
              <a:rPr lang="en-IN" dirty="0">
                <a:solidFill>
                  <a:srgbClr val="FFC000"/>
                </a:solidFill>
              </a:rPr>
              <a:t>("</a:t>
            </a:r>
            <a:r>
              <a:rPr lang="en-IN" dirty="0" err="1">
                <a:solidFill>
                  <a:srgbClr val="FF0000"/>
                </a:solidFill>
              </a:rPr>
              <a:t>mousemove</a:t>
            </a:r>
            <a:r>
              <a:rPr lang="en-IN" dirty="0">
                <a:solidFill>
                  <a:srgbClr val="FFC000"/>
                </a:solidFill>
              </a:rPr>
              <a:t>", </a:t>
            </a:r>
            <a:r>
              <a:rPr lang="en-IN" dirty="0" err="1">
                <a:solidFill>
                  <a:srgbClr val="FFC000"/>
                </a:solidFill>
              </a:rPr>
              <a:t>myFunction</a:t>
            </a:r>
            <a:r>
              <a:rPr lang="en-IN" dirty="0">
                <a:solidFill>
                  <a:srgbClr val="FFC000"/>
                </a:solidFill>
              </a:rPr>
              <a:t>);	}</a:t>
            </a:r>
          </a:p>
          <a:p>
            <a:pPr marL="0" indent="0">
              <a:buNone/>
            </a:pPr>
            <a:r>
              <a:rPr lang="en-IN" dirty="0">
                <a:solidFill>
                  <a:srgbClr val="FFC000"/>
                </a:solidFill>
              </a:rPr>
              <a:t>&lt;/script&gt;</a:t>
            </a:r>
            <a:r>
              <a:rPr lang="en-IN" dirty="0"/>
              <a:t>	&lt;/body&gt;	&lt;/html&gt;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19899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B463F-3E61-87E0-306D-FCDAE347D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enable an event listener, and then double click will disable it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39683-C597-139E-5E51-C6BB2F7D8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150" y="2096063"/>
            <a:ext cx="11432949" cy="4694093"/>
          </a:xfrm>
        </p:spPr>
        <p:txBody>
          <a:bodyPr numCol="2">
            <a:normAutofit fontScale="62500" lnSpcReduction="20000"/>
          </a:bodyPr>
          <a:lstStyle/>
          <a:p>
            <a:pPr>
              <a:buNone/>
            </a:pP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enableButton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Enable Listener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actionButton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Action Button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"message"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	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Select elements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enableButton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enableButton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actionButton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actionButton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'message'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Function to be called when the action button is clicked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handleClick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textContent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"Action Button Clicked!"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Enable the event listener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enableButton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'click'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actionButton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'click'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handleClick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Add the listener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textContent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"Listener Enabled!"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});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Remove the event listener on double click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enableButton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dblclick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actionButton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removeEventListener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'click'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handleClick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Remove the listener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textContent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"Listener Disabled!"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});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16265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C7747-5F87-D330-1B1E-D7727D50C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Activity: Dy task </a:t>
            </a:r>
            <a:r>
              <a:rPr lang="en-IN" dirty="0" err="1"/>
              <a:t>mngr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16800-CF71-C152-B91F-5180D42B9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158211-3825-AD3F-57F9-6A63F425F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9388" y="2376965"/>
            <a:ext cx="6220038" cy="3259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1435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D7BBD-CF27-1E55-706A-CD2B5AAE8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5. Event bubbling in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CE251-888F-B977-3E4B-F35317DDD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4469918"/>
          </a:xfrm>
        </p:spPr>
        <p:txBody>
          <a:bodyPr>
            <a:normAutofit/>
          </a:bodyPr>
          <a:lstStyle/>
          <a:p>
            <a:r>
              <a:rPr lang="en-US" dirty="0"/>
              <a:t>It is a way that events </a:t>
            </a:r>
          </a:p>
          <a:p>
            <a:pPr lvl="1"/>
            <a:r>
              <a:rPr lang="en-US" sz="2000" dirty="0"/>
              <a:t>move through the elements in an HTML document. </a:t>
            </a:r>
          </a:p>
          <a:p>
            <a:pPr lvl="1"/>
            <a:endParaRPr lang="en-US" sz="2000" dirty="0"/>
          </a:p>
          <a:p>
            <a:r>
              <a:rPr lang="en-US" dirty="0"/>
              <a:t>When an event happens in a specific element, </a:t>
            </a:r>
          </a:p>
          <a:p>
            <a:pPr lvl="1"/>
            <a:r>
              <a:rPr lang="en-US" sz="2000" dirty="0"/>
              <a:t>it first affects that element and then moves up to its parent elements,</a:t>
            </a:r>
          </a:p>
          <a:p>
            <a:pPr lvl="1"/>
            <a:r>
              <a:rPr lang="en-US" sz="2000" dirty="0"/>
              <a:t>triggering any event listeners attached to those parents. </a:t>
            </a:r>
          </a:p>
          <a:p>
            <a:pPr lvl="1"/>
            <a:endParaRPr lang="en-US" sz="2000" dirty="0"/>
          </a:p>
          <a:p>
            <a:r>
              <a:rPr lang="en-US" dirty="0"/>
              <a:t>This process is called “bubbling” because it starts at the bottom</a:t>
            </a:r>
          </a:p>
          <a:p>
            <a:pPr lvl="1"/>
            <a:r>
              <a:rPr lang="en-US" sz="2000" dirty="0"/>
              <a:t>(the innermost element) and bubbles up to the top (the outer elements).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247022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E71B1-7AE7-45BD-8204-51CE7CDBC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2. Programming HTML DOM with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EF61A-8759-EF23-794E-691CFA41B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399" y="1787172"/>
            <a:ext cx="5463408" cy="166182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JavaScript HTML DOM Document </a:t>
            </a:r>
          </a:p>
          <a:p>
            <a:pPr marL="514350" indent="-514350">
              <a:buFont typeface="+mj-lt"/>
              <a:buAutoNum type="romanLcPeriod"/>
            </a:pPr>
            <a:r>
              <a:rPr lang="en-US" dirty="0"/>
              <a:t>Finding HTML Elements</a:t>
            </a:r>
          </a:p>
          <a:p>
            <a:pPr marL="514350" indent="-514350">
              <a:buFont typeface="+mj-lt"/>
              <a:buAutoNum type="romanLcPeriod"/>
            </a:pPr>
            <a:r>
              <a:rPr lang="en-US" dirty="0"/>
              <a:t>Changing HTML Elements</a:t>
            </a:r>
          </a:p>
          <a:p>
            <a:pPr marL="514350" indent="-514350">
              <a:buFont typeface="+mj-lt"/>
              <a:buAutoNum type="romanLcPeriod"/>
            </a:pPr>
            <a:r>
              <a:rPr lang="en-US" dirty="0"/>
              <a:t>Adding and Deleting Elements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FCED415-54CE-B3F5-BF9B-CB6DE99A6D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472725"/>
              </p:ext>
            </p:extLst>
          </p:nvPr>
        </p:nvGraphicFramePr>
        <p:xfrm>
          <a:off x="2241754" y="3950602"/>
          <a:ext cx="9108603" cy="2499360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4925962">
                  <a:extLst>
                    <a:ext uri="{9D8B030D-6E8A-4147-A177-3AD203B41FA5}">
                      <a16:colId xmlns:a16="http://schemas.microsoft.com/office/drawing/2014/main" val="579672346"/>
                    </a:ext>
                  </a:extLst>
                </a:gridCol>
                <a:gridCol w="4182641">
                  <a:extLst>
                    <a:ext uri="{9D8B030D-6E8A-4147-A177-3AD203B41FA5}">
                      <a16:colId xmlns:a16="http://schemas.microsoft.com/office/drawing/2014/main" val="549375783"/>
                    </a:ext>
                  </a:extLst>
                </a:gridCol>
              </a:tblGrid>
              <a:tr h="157368">
                <a:tc>
                  <a:txBody>
                    <a:bodyPr/>
                    <a:lstStyle/>
                    <a:p>
                      <a:pPr algn="ctr" fontAlgn="t">
                        <a:lnSpc>
                          <a:spcPct val="200000"/>
                        </a:lnSpc>
                      </a:pPr>
                      <a:r>
                        <a:rPr lang="en-IN" b="1" dirty="0">
                          <a:solidFill>
                            <a:srgbClr val="FFC000"/>
                          </a:solidFill>
                          <a:effectLst/>
                        </a:rPr>
                        <a:t>Method</a:t>
                      </a:r>
                    </a:p>
                  </a:txBody>
                  <a:tcPr marL="76200" marR="38100" marT="38100" marB="38100" anchor="ctr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200000"/>
                        </a:lnSpc>
                      </a:pPr>
                      <a:r>
                        <a:rPr lang="en-IN" b="1" dirty="0">
                          <a:solidFill>
                            <a:srgbClr val="FFC000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6784616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>
                        <a:lnSpc>
                          <a:spcPct val="200000"/>
                        </a:lnSpc>
                      </a:pPr>
                      <a:r>
                        <a:rPr lang="en-IN" dirty="0" err="1">
                          <a:effectLst/>
                        </a:rPr>
                        <a:t>document.</a:t>
                      </a:r>
                      <a:r>
                        <a:rPr lang="en-IN" dirty="0" err="1">
                          <a:solidFill>
                            <a:srgbClr val="FFC000"/>
                          </a:solidFill>
                          <a:effectLst/>
                        </a:rPr>
                        <a:t>getElementById</a:t>
                      </a:r>
                      <a:r>
                        <a:rPr lang="en-IN" dirty="0">
                          <a:effectLst/>
                        </a:rPr>
                        <a:t>(id)</a:t>
                      </a:r>
                    </a:p>
                  </a:txBody>
                  <a:tcPr marL="76200" marR="38100" marT="38100" marB="3810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200000"/>
                        </a:lnSpc>
                      </a:pPr>
                      <a:r>
                        <a:rPr lang="en-US">
                          <a:effectLst/>
                        </a:rPr>
                        <a:t>Find an element by element id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9448774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>
                        <a:lnSpc>
                          <a:spcPct val="200000"/>
                        </a:lnSpc>
                      </a:pPr>
                      <a:r>
                        <a:rPr lang="en-IN" dirty="0" err="1">
                          <a:effectLst/>
                        </a:rPr>
                        <a:t>document.</a:t>
                      </a:r>
                      <a:r>
                        <a:rPr lang="en-IN" dirty="0" err="1">
                          <a:solidFill>
                            <a:srgbClr val="FFC000"/>
                          </a:solidFill>
                          <a:effectLst/>
                        </a:rPr>
                        <a:t>getElementsByTagName</a:t>
                      </a:r>
                      <a:r>
                        <a:rPr lang="en-IN" dirty="0">
                          <a:effectLst/>
                        </a:rPr>
                        <a:t>(name)</a:t>
                      </a:r>
                    </a:p>
                  </a:txBody>
                  <a:tcPr marL="76200" marR="38100" marT="38100" marB="3810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200000"/>
                        </a:lnSpc>
                      </a:pPr>
                      <a:r>
                        <a:rPr lang="en-US" dirty="0">
                          <a:effectLst/>
                        </a:rPr>
                        <a:t>Find elements by tag name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3078904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>
                        <a:lnSpc>
                          <a:spcPct val="200000"/>
                        </a:lnSpc>
                      </a:pPr>
                      <a:r>
                        <a:rPr lang="en-IN" dirty="0" err="1">
                          <a:effectLst/>
                        </a:rPr>
                        <a:t>document.</a:t>
                      </a:r>
                      <a:r>
                        <a:rPr lang="en-IN" dirty="0" err="1">
                          <a:solidFill>
                            <a:srgbClr val="FFC000"/>
                          </a:solidFill>
                          <a:effectLst/>
                        </a:rPr>
                        <a:t>getElementsByClassName</a:t>
                      </a:r>
                      <a:r>
                        <a:rPr lang="en-IN" dirty="0">
                          <a:effectLst/>
                        </a:rPr>
                        <a:t>(name)</a:t>
                      </a:r>
                    </a:p>
                  </a:txBody>
                  <a:tcPr marL="76200" marR="38100" marT="38100" marB="3810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200000"/>
                        </a:lnSpc>
                      </a:pPr>
                      <a:r>
                        <a:rPr lang="en-US" dirty="0">
                          <a:effectLst/>
                        </a:rPr>
                        <a:t>Find elements by class name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344552005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C90D390-F2AA-7644-E6B5-6CF1F61F362C}"/>
              </a:ext>
            </a:extLst>
          </p:cNvPr>
          <p:cNvSpPr txBox="1"/>
          <p:nvPr/>
        </p:nvSpPr>
        <p:spPr>
          <a:xfrm>
            <a:off x="5383098" y="3252539"/>
            <a:ext cx="454987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Finding HTML Elements</a:t>
            </a:r>
          </a:p>
        </p:txBody>
      </p:sp>
    </p:spTree>
    <p:extLst>
      <p:ext uri="{BB962C8B-B14F-4D97-AF65-F5344CB8AC3E}">
        <p14:creationId xmlns:p14="http://schemas.microsoft.com/office/powerpoint/2010/main" val="4754081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5AF87-3302-B99E-CA60-BEF1DF9F1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5.1 Event bubbling in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72EB5-9987-3155-A2A9-0E9709EBA0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491" y="1647828"/>
            <a:ext cx="11719849" cy="44661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&lt;html&gt;	&lt;body&gt;		</a:t>
            </a: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&lt;div </a:t>
            </a:r>
            <a:r>
              <a:rPr lang="en-IN" dirty="0">
                <a:solidFill>
                  <a:srgbClr val="00B0F0"/>
                </a:solidFill>
              </a:rPr>
              <a:t>id="parent"</a:t>
            </a: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&lt;button&gt;&lt;h2&gt;Parent&lt;/h2&gt;&lt;/button&gt;	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&lt;button </a:t>
            </a:r>
            <a:r>
              <a:rPr lang="en-IN" dirty="0">
                <a:solidFill>
                  <a:srgbClr val="00B0F0"/>
                </a:solidFill>
              </a:rPr>
              <a:t>id="child"</a:t>
            </a: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&gt; &lt;p&gt;Child&lt;/p&gt;&lt;/button&gt;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&lt;/div&gt;</a:t>
            </a:r>
            <a:r>
              <a:rPr lang="en-IN" dirty="0"/>
              <a:t>	</a:t>
            </a:r>
            <a:r>
              <a:rPr lang="en-IN" dirty="0">
                <a:solidFill>
                  <a:srgbClr val="FFC000"/>
                </a:solidFill>
              </a:rPr>
              <a:t>&lt;script&gt;</a:t>
            </a:r>
          </a:p>
          <a:p>
            <a:pPr marL="0" indent="0">
              <a:buNone/>
            </a:pPr>
            <a:r>
              <a:rPr lang="en-IN" dirty="0" err="1">
                <a:solidFill>
                  <a:srgbClr val="FFC000"/>
                </a:solidFill>
              </a:rPr>
              <a:t>document.getElementById</a:t>
            </a:r>
            <a:r>
              <a:rPr lang="en-IN" dirty="0">
                <a:solidFill>
                  <a:srgbClr val="FFC000"/>
                </a:solidFill>
              </a:rPr>
              <a:t>("</a:t>
            </a:r>
            <a:r>
              <a:rPr lang="en-IN" dirty="0">
                <a:solidFill>
                  <a:srgbClr val="00B0F0"/>
                </a:solidFill>
              </a:rPr>
              <a:t>child</a:t>
            </a:r>
            <a:r>
              <a:rPr lang="en-IN" dirty="0">
                <a:solidFill>
                  <a:srgbClr val="FFC000"/>
                </a:solidFill>
              </a:rPr>
              <a:t>").</a:t>
            </a:r>
            <a:r>
              <a:rPr lang="en-IN" dirty="0" err="1">
                <a:solidFill>
                  <a:srgbClr val="FFC000"/>
                </a:solidFill>
              </a:rPr>
              <a:t>addEventListener</a:t>
            </a:r>
            <a:endParaRPr lang="en-IN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rgbClr val="FFC000"/>
                </a:solidFill>
              </a:rPr>
              <a:t>("</a:t>
            </a:r>
            <a:r>
              <a:rPr lang="en-IN" dirty="0">
                <a:solidFill>
                  <a:srgbClr val="FF0000"/>
                </a:solidFill>
              </a:rPr>
              <a:t>click</a:t>
            </a:r>
            <a:r>
              <a:rPr lang="en-IN" dirty="0">
                <a:solidFill>
                  <a:srgbClr val="FFC000"/>
                </a:solidFill>
              </a:rPr>
              <a:t>", function () { alert("You clicked the Child element!");}, false);</a:t>
            </a:r>
          </a:p>
          <a:p>
            <a:pPr marL="0" indent="0">
              <a:buNone/>
            </a:pPr>
            <a:r>
              <a:rPr lang="en-IN" dirty="0" err="1">
                <a:solidFill>
                  <a:srgbClr val="FFC000"/>
                </a:solidFill>
              </a:rPr>
              <a:t>document.getElementById</a:t>
            </a:r>
            <a:r>
              <a:rPr lang="en-IN" dirty="0">
                <a:solidFill>
                  <a:srgbClr val="FFC000"/>
                </a:solidFill>
              </a:rPr>
              <a:t>("</a:t>
            </a:r>
            <a:r>
              <a:rPr lang="en-IN" dirty="0">
                <a:solidFill>
                  <a:srgbClr val="00B0F0"/>
                </a:solidFill>
              </a:rPr>
              <a:t>parent</a:t>
            </a:r>
            <a:r>
              <a:rPr lang="en-IN" dirty="0">
                <a:solidFill>
                  <a:srgbClr val="FFC000"/>
                </a:solidFill>
              </a:rPr>
              <a:t>").</a:t>
            </a:r>
            <a:r>
              <a:rPr lang="en-IN" dirty="0" err="1">
                <a:solidFill>
                  <a:srgbClr val="FFC000"/>
                </a:solidFill>
              </a:rPr>
              <a:t>addEventListener</a:t>
            </a:r>
            <a:endParaRPr lang="en-IN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rgbClr val="FFC000"/>
                </a:solidFill>
              </a:rPr>
              <a:t>("</a:t>
            </a:r>
            <a:r>
              <a:rPr lang="en-IN" dirty="0">
                <a:solidFill>
                  <a:srgbClr val="FF0000"/>
                </a:solidFill>
              </a:rPr>
              <a:t>click</a:t>
            </a:r>
            <a:r>
              <a:rPr lang="en-IN" dirty="0">
                <a:solidFill>
                  <a:srgbClr val="FFC000"/>
                </a:solidFill>
              </a:rPr>
              <a:t>", function () { alert("You clicked the parent element!");}, false);</a:t>
            </a:r>
          </a:p>
          <a:p>
            <a:pPr marL="0" indent="0">
              <a:buNone/>
            </a:pPr>
            <a:r>
              <a:rPr lang="en-IN" dirty="0">
                <a:solidFill>
                  <a:srgbClr val="FFC000"/>
                </a:solidFill>
              </a:rPr>
              <a:t>&lt;/script&gt;</a:t>
            </a:r>
            <a:r>
              <a:rPr lang="en-IN" dirty="0"/>
              <a:t>	&lt;/body&gt;	&lt;/html&gt;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421B1B-3762-B57E-5899-4A5EC6666BFE}"/>
              </a:ext>
            </a:extLst>
          </p:cNvPr>
          <p:cNvSpPr txBox="1"/>
          <p:nvPr/>
        </p:nvSpPr>
        <p:spPr>
          <a:xfrm>
            <a:off x="5232727" y="5675269"/>
            <a:ext cx="691404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CDCDC"/>
                </a:solidFill>
                <a:effectLst/>
                <a:latin typeface="Nunito" pitchFamily="2" charset="0"/>
              </a:rPr>
              <a:t>When the “Child” button is clicked: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DCDCDC"/>
                </a:solidFill>
                <a:latin typeface="Nunito" pitchFamily="2" charset="0"/>
              </a:rPr>
              <a:t>B</a:t>
            </a:r>
            <a:r>
              <a:rPr lang="en-US" b="0" i="0" dirty="0">
                <a:solidFill>
                  <a:srgbClr val="DCDCDC"/>
                </a:solidFill>
                <a:effectLst/>
                <a:latin typeface="Nunito" pitchFamily="2" charset="0"/>
              </a:rPr>
              <a:t>oth the child and parent event listeners are triggered,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CDCDC"/>
                </a:solidFill>
                <a:effectLst/>
                <a:latin typeface="Nunito" pitchFamily="2" charset="0"/>
              </a:rPr>
              <a:t>Event bubbling causes the event to propagate up the DOM hierarchy.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54D2ED-E349-47F0-2EC9-278854B5B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5175" y="1527224"/>
            <a:ext cx="3733881" cy="9255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CF4B30F-9F61-144A-6714-81EFF3371C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1688" y="2959740"/>
            <a:ext cx="3850312" cy="2165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529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DBA5B7-4F8B-12AE-9794-D1585322AF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681EB-8037-E1C9-14A5-B65B3B631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477" y="173051"/>
            <a:ext cx="11556837" cy="1326321"/>
          </a:xfrm>
        </p:spPr>
        <p:txBody>
          <a:bodyPr/>
          <a:lstStyle/>
          <a:p>
            <a:r>
              <a:rPr lang="en-IN" dirty="0"/>
              <a:t>5.2 Event bubbling </a:t>
            </a:r>
            <a:r>
              <a:rPr lang="en-IN" b="1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event.stopPropagation</a:t>
            </a:r>
            <a:r>
              <a:rPr lang="en-IN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();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DCB59-8AF4-03B7-F9E1-00D171A59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491" y="1647828"/>
            <a:ext cx="11719849" cy="44661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&lt;html&gt;	&lt;body&gt;		</a:t>
            </a: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&lt;div </a:t>
            </a:r>
            <a:r>
              <a:rPr lang="en-IN" dirty="0">
                <a:solidFill>
                  <a:srgbClr val="00B0F0"/>
                </a:solidFill>
              </a:rPr>
              <a:t>id="parent"</a:t>
            </a: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&lt;button&gt;&lt;h2&gt;Parent&lt;/h2&gt;&lt;/button&gt;	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&lt;button </a:t>
            </a:r>
            <a:r>
              <a:rPr lang="en-IN" dirty="0">
                <a:solidFill>
                  <a:srgbClr val="00B0F0"/>
                </a:solidFill>
              </a:rPr>
              <a:t>id="child"</a:t>
            </a: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&gt; &lt;p&gt;Child&lt;/p&gt;&lt;/button&gt;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&lt;/div&gt;</a:t>
            </a:r>
            <a:r>
              <a:rPr lang="en-IN" dirty="0"/>
              <a:t>	</a:t>
            </a:r>
            <a:r>
              <a:rPr lang="en-IN" dirty="0">
                <a:solidFill>
                  <a:srgbClr val="FFC000"/>
                </a:solidFill>
              </a:rPr>
              <a:t>&lt;script&gt;</a:t>
            </a:r>
          </a:p>
          <a:p>
            <a:pPr marL="0" indent="0">
              <a:buNone/>
            </a:pPr>
            <a:r>
              <a:rPr lang="en-IN" dirty="0" err="1">
                <a:solidFill>
                  <a:srgbClr val="FFC000"/>
                </a:solidFill>
              </a:rPr>
              <a:t>document.getElementById</a:t>
            </a:r>
            <a:r>
              <a:rPr lang="en-IN" dirty="0">
                <a:solidFill>
                  <a:srgbClr val="FFC000"/>
                </a:solidFill>
              </a:rPr>
              <a:t>("</a:t>
            </a:r>
            <a:r>
              <a:rPr lang="en-IN" dirty="0">
                <a:solidFill>
                  <a:srgbClr val="00B0F0"/>
                </a:solidFill>
              </a:rPr>
              <a:t>child</a:t>
            </a:r>
            <a:r>
              <a:rPr lang="en-IN" dirty="0">
                <a:solidFill>
                  <a:srgbClr val="FFC000"/>
                </a:solidFill>
              </a:rPr>
              <a:t>").</a:t>
            </a:r>
            <a:r>
              <a:rPr lang="en-IN" dirty="0" err="1">
                <a:solidFill>
                  <a:srgbClr val="FFC000"/>
                </a:solidFill>
              </a:rPr>
              <a:t>addEventListener</a:t>
            </a:r>
            <a:endParaRPr lang="en-IN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rgbClr val="FFC000"/>
                </a:solidFill>
              </a:rPr>
              <a:t>("</a:t>
            </a:r>
            <a:r>
              <a:rPr lang="en-IN" dirty="0">
                <a:solidFill>
                  <a:srgbClr val="FF0000"/>
                </a:solidFill>
              </a:rPr>
              <a:t>click</a:t>
            </a:r>
            <a:r>
              <a:rPr lang="en-IN" dirty="0">
                <a:solidFill>
                  <a:srgbClr val="FFC000"/>
                </a:solidFill>
              </a:rPr>
              <a:t>", function () { alert("You clicked the Child element!");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1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event.stopPropagation</a:t>
            </a:r>
            <a:r>
              <a:rPr lang="en-IN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IN" dirty="0">
                <a:solidFill>
                  <a:srgbClr val="FFC000"/>
                </a:solidFill>
              </a:rPr>
              <a:t>}, false);</a:t>
            </a:r>
          </a:p>
          <a:p>
            <a:pPr marL="0" indent="0">
              <a:buNone/>
            </a:pPr>
            <a:r>
              <a:rPr lang="en-IN" dirty="0" err="1">
                <a:solidFill>
                  <a:srgbClr val="FFC000"/>
                </a:solidFill>
              </a:rPr>
              <a:t>document.getElementById</a:t>
            </a:r>
            <a:r>
              <a:rPr lang="en-IN" dirty="0">
                <a:solidFill>
                  <a:srgbClr val="FFC000"/>
                </a:solidFill>
              </a:rPr>
              <a:t>("</a:t>
            </a:r>
            <a:r>
              <a:rPr lang="en-IN" dirty="0">
                <a:solidFill>
                  <a:srgbClr val="00B0F0"/>
                </a:solidFill>
              </a:rPr>
              <a:t>parent</a:t>
            </a:r>
            <a:r>
              <a:rPr lang="en-IN" dirty="0">
                <a:solidFill>
                  <a:srgbClr val="FFC000"/>
                </a:solidFill>
              </a:rPr>
              <a:t>").</a:t>
            </a:r>
            <a:r>
              <a:rPr lang="en-IN" dirty="0" err="1">
                <a:solidFill>
                  <a:srgbClr val="FFC000"/>
                </a:solidFill>
              </a:rPr>
              <a:t>addEventListener</a:t>
            </a:r>
            <a:endParaRPr lang="en-IN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rgbClr val="FFC000"/>
                </a:solidFill>
              </a:rPr>
              <a:t>("</a:t>
            </a:r>
            <a:r>
              <a:rPr lang="en-IN" dirty="0">
                <a:solidFill>
                  <a:srgbClr val="FF0000"/>
                </a:solidFill>
              </a:rPr>
              <a:t>click</a:t>
            </a:r>
            <a:r>
              <a:rPr lang="en-IN" dirty="0">
                <a:solidFill>
                  <a:srgbClr val="FFC000"/>
                </a:solidFill>
              </a:rPr>
              <a:t>", function () { alert("You clicked the parent element!");}, false);</a:t>
            </a:r>
          </a:p>
          <a:p>
            <a:pPr marL="0" indent="0">
              <a:buNone/>
            </a:pPr>
            <a:r>
              <a:rPr lang="en-IN" dirty="0">
                <a:solidFill>
                  <a:srgbClr val="FFC000"/>
                </a:solidFill>
              </a:rPr>
              <a:t>&lt;/script&gt;</a:t>
            </a:r>
            <a:r>
              <a:rPr lang="en-IN" dirty="0"/>
              <a:t>	&lt;/body&gt;	&lt;/html&gt;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A71CD1-0E4E-2B36-4F68-9E59A11CB265}"/>
              </a:ext>
            </a:extLst>
          </p:cNvPr>
          <p:cNvSpPr txBox="1"/>
          <p:nvPr/>
        </p:nvSpPr>
        <p:spPr>
          <a:xfrm>
            <a:off x="5232727" y="5675269"/>
            <a:ext cx="691404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CDCDC"/>
                </a:solidFill>
                <a:effectLst/>
                <a:latin typeface="Nunito" pitchFamily="2" charset="0"/>
              </a:rPr>
              <a:t>When the “Child” button is clicked: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DCDCDC"/>
                </a:solidFill>
                <a:latin typeface="Nunito" pitchFamily="2" charset="0"/>
              </a:rPr>
              <a:t>B</a:t>
            </a:r>
            <a:r>
              <a:rPr lang="en-US" b="0" i="0" dirty="0">
                <a:solidFill>
                  <a:srgbClr val="DCDCDC"/>
                </a:solidFill>
                <a:effectLst/>
                <a:latin typeface="Nunito" pitchFamily="2" charset="0"/>
              </a:rPr>
              <a:t>oth the child and parent event listeners are triggered,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CDCDC"/>
                </a:solidFill>
                <a:effectLst/>
                <a:latin typeface="Nunito" pitchFamily="2" charset="0"/>
              </a:rPr>
              <a:t>Event bubbling causes the event to propagate up the DOM hierarchy.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63936D-B3F4-E017-4C25-BBF92A88F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2238" y="1525849"/>
            <a:ext cx="4259102" cy="10557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6BA0CA-8D4F-5BE1-5BE9-EF1EC4166A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8285" y="2852170"/>
            <a:ext cx="4263055" cy="1131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9475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2B48-F3F6-33AD-81DC-BA774F522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DCDCDC"/>
                </a:solidFill>
                <a:effectLst/>
                <a:latin typeface="Nunito" pitchFamily="2" charset="0"/>
              </a:rPr>
              <a:t>How Event Bubbling Works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04A32-4F39-5261-BCDB-7B6594AB7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B0F0"/>
                </a:solidFill>
              </a:rPr>
              <a:t>Starting Point</a:t>
            </a:r>
            <a:r>
              <a:rPr lang="en-US" dirty="0"/>
              <a:t>:  The event starts with that element. (clicking a button)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B0F0"/>
                </a:solidFill>
              </a:rPr>
              <a:t>Propagation</a:t>
            </a:r>
            <a:r>
              <a:rPr lang="en-US" dirty="0"/>
              <a:t>: The event then moves up through its parent elements in the DOM tree, triggering any event listeners that are set up for that event type.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B0F0"/>
                </a:solidFill>
              </a:rPr>
              <a:t>Order of Execution</a:t>
            </a:r>
            <a:r>
              <a:rPr lang="en-US" dirty="0"/>
              <a:t>: The innermost element’s event listener is executed first, </a:t>
            </a:r>
            <a:br>
              <a:rPr lang="en-US" dirty="0">
                <a:solidFill>
                  <a:srgbClr val="00B0F0"/>
                </a:solidFill>
              </a:rPr>
            </a:br>
            <a:r>
              <a:rPr lang="en-US" dirty="0"/>
              <a:t>followed by the outer elements in the order they appear in the DOM.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76321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F3D17-0878-EE28-7C02-5F5182F35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>
                <a:solidFill>
                  <a:srgbClr val="FF0000"/>
                </a:solidFill>
              </a:rPr>
              <a:t>event.stopPropagation</a:t>
            </a:r>
            <a:r>
              <a:rPr lang="en-IN" dirty="0">
                <a:solidFill>
                  <a:srgbClr val="FF0000"/>
                </a:solidFill>
              </a:rPr>
              <a:t>()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29795-62C5-2955-8EDD-68E08D8ED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258" y="2096064"/>
            <a:ext cx="11391153" cy="369513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&lt;html&gt;	&lt;body&gt;	&lt;div id="parent"&gt;</a:t>
            </a:r>
          </a:p>
          <a:p>
            <a:pPr marL="0" indent="0">
              <a:buNone/>
            </a:pPr>
            <a:r>
              <a:rPr lang="en-IN" dirty="0"/>
              <a:t>&lt;button&gt;&lt;h2&gt;Parent&lt;/h2&gt;&lt;/button&gt;	&lt;button id="child"&gt;&lt;p&gt;Child&lt;/p&gt;&lt;/button&gt; &lt;/div&gt;</a:t>
            </a:r>
          </a:p>
          <a:p>
            <a:pPr marL="0" indent="0">
              <a:buNone/>
            </a:pPr>
            <a:r>
              <a:rPr lang="en-IN" dirty="0">
                <a:solidFill>
                  <a:srgbClr val="FFC000"/>
                </a:solidFill>
              </a:rPr>
              <a:t>&lt;script&gt;</a:t>
            </a:r>
          </a:p>
          <a:p>
            <a:pPr marL="0" indent="0">
              <a:buNone/>
            </a:pPr>
            <a:r>
              <a:rPr lang="en-IN" dirty="0" err="1">
                <a:solidFill>
                  <a:srgbClr val="FFC000"/>
                </a:solidFill>
              </a:rPr>
              <a:t>document.getElementById</a:t>
            </a:r>
            <a:r>
              <a:rPr lang="en-IN" dirty="0">
                <a:solidFill>
                  <a:srgbClr val="FFC000"/>
                </a:solidFill>
              </a:rPr>
              <a:t>("child").</a:t>
            </a:r>
            <a:r>
              <a:rPr lang="en-IN" dirty="0" err="1">
                <a:solidFill>
                  <a:srgbClr val="FFC000"/>
                </a:solidFill>
              </a:rPr>
              <a:t>addEventListener</a:t>
            </a:r>
            <a:r>
              <a:rPr lang="en-IN" dirty="0">
                <a:solidFill>
                  <a:srgbClr val="FFC000"/>
                </a:solidFill>
              </a:rPr>
              <a:t>("click", function () {</a:t>
            </a:r>
          </a:p>
          <a:p>
            <a:pPr marL="0" indent="0">
              <a:buNone/>
            </a:pPr>
            <a:r>
              <a:rPr lang="en-IN" dirty="0">
                <a:solidFill>
                  <a:srgbClr val="FFC000"/>
                </a:solidFill>
              </a:rPr>
              <a:t>                alert("You clicked the Child element!");</a:t>
            </a:r>
            <a:r>
              <a:rPr lang="en-IN" dirty="0" err="1">
                <a:solidFill>
                  <a:srgbClr val="FF0000"/>
                </a:solidFill>
              </a:rPr>
              <a:t>event.stopPropagation</a:t>
            </a:r>
            <a:r>
              <a:rPr lang="en-IN" dirty="0">
                <a:solidFill>
                  <a:srgbClr val="FF0000"/>
                </a:solidFill>
              </a:rPr>
              <a:t>()</a:t>
            </a:r>
            <a:r>
              <a:rPr lang="en-IN" dirty="0">
                <a:solidFill>
                  <a:srgbClr val="FFC000"/>
                </a:solidFill>
              </a:rPr>
              <a:t>;}, false);</a:t>
            </a:r>
          </a:p>
          <a:p>
            <a:pPr marL="0" indent="0">
              <a:buNone/>
            </a:pPr>
            <a:r>
              <a:rPr lang="en-IN" dirty="0" err="1">
                <a:solidFill>
                  <a:srgbClr val="FFC000"/>
                </a:solidFill>
              </a:rPr>
              <a:t>document.getElementById</a:t>
            </a:r>
            <a:r>
              <a:rPr lang="en-IN" dirty="0">
                <a:solidFill>
                  <a:srgbClr val="FFC000"/>
                </a:solidFill>
              </a:rPr>
              <a:t>("parent").</a:t>
            </a:r>
            <a:r>
              <a:rPr lang="en-IN" dirty="0" err="1">
                <a:solidFill>
                  <a:srgbClr val="FFC000"/>
                </a:solidFill>
              </a:rPr>
              <a:t>addEventListener</a:t>
            </a:r>
            <a:r>
              <a:rPr lang="en-IN" dirty="0">
                <a:solidFill>
                  <a:srgbClr val="FFC000"/>
                </a:solidFill>
              </a:rPr>
              <a:t>("click", function () {</a:t>
            </a:r>
          </a:p>
          <a:p>
            <a:pPr marL="0" indent="0">
              <a:buNone/>
            </a:pPr>
            <a:r>
              <a:rPr lang="en-IN" dirty="0">
                <a:solidFill>
                  <a:srgbClr val="FFC000"/>
                </a:solidFill>
              </a:rPr>
              <a:t>                alert("You clicked the parent element!");}, false);</a:t>
            </a:r>
          </a:p>
          <a:p>
            <a:pPr marL="0" indent="0">
              <a:buNone/>
            </a:pPr>
            <a:r>
              <a:rPr lang="en-IN" dirty="0">
                <a:solidFill>
                  <a:srgbClr val="FFC000"/>
                </a:solidFill>
              </a:rPr>
              <a:t>&lt;/script&gt;</a:t>
            </a:r>
            <a:r>
              <a:rPr lang="en-IN" dirty="0"/>
              <a:t>	&lt;/body&gt;	&lt;/html&gt;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63968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46C2D-2047-4194-60BC-F8BAFF981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6. Image gallery with thumbnails in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6A566-0982-AF69-416E-D08735F48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776" y="2096063"/>
            <a:ext cx="11600330" cy="441828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&lt;html&gt;	&lt;body&gt;	  &lt;h1&gt;Simple Image Gallery&lt;/h1&gt;</a:t>
            </a:r>
          </a:p>
          <a:p>
            <a:pPr marL="0" indent="0">
              <a:buNone/>
            </a:pPr>
            <a:r>
              <a:rPr lang="en-IN" dirty="0"/>
              <a:t>&lt;</a:t>
            </a:r>
            <a:r>
              <a:rPr lang="en-IN" dirty="0" err="1">
                <a:solidFill>
                  <a:srgbClr val="FF0000"/>
                </a:solidFill>
              </a:rPr>
              <a:t>img</a:t>
            </a:r>
            <a:r>
              <a:rPr lang="en-IN" dirty="0">
                <a:solidFill>
                  <a:srgbClr val="FF0000"/>
                </a:solidFill>
              </a:rPr>
              <a:t> id="main-image"</a:t>
            </a:r>
            <a:r>
              <a:rPr lang="en-IN" dirty="0"/>
              <a:t> </a:t>
            </a:r>
            <a:r>
              <a:rPr lang="en-IN" dirty="0" err="1"/>
              <a:t>src</a:t>
            </a:r>
            <a:r>
              <a:rPr lang="en-IN" dirty="0"/>
              <a:t>="1.jpg" alt="Main Display" width="400"&gt;</a:t>
            </a:r>
          </a:p>
          <a:p>
            <a:pPr marL="0" indent="0">
              <a:buNone/>
            </a:pPr>
            <a:r>
              <a:rPr lang="en-IN" dirty="0"/>
              <a:t>&lt;div&gt;&lt;</a:t>
            </a:r>
            <a:r>
              <a:rPr lang="en-IN" dirty="0" err="1"/>
              <a:t>img</a:t>
            </a:r>
            <a:r>
              <a:rPr lang="en-IN" dirty="0"/>
              <a:t> class="thumbnail" </a:t>
            </a:r>
            <a:r>
              <a:rPr lang="en-IN" dirty="0" err="1"/>
              <a:t>src</a:t>
            </a:r>
            <a:r>
              <a:rPr lang="en-IN" dirty="0"/>
              <a:t>="1.jpg" alt="Thumbnail 1" width="80"&gt;</a:t>
            </a:r>
          </a:p>
          <a:p>
            <a:pPr marL="0" indent="0">
              <a:buNone/>
            </a:pPr>
            <a:r>
              <a:rPr lang="en-IN" dirty="0"/>
              <a:t>&lt;</a:t>
            </a:r>
            <a:r>
              <a:rPr lang="en-IN" dirty="0" err="1">
                <a:solidFill>
                  <a:srgbClr val="FF0000"/>
                </a:solidFill>
              </a:rPr>
              <a:t>img</a:t>
            </a:r>
            <a:r>
              <a:rPr lang="en-IN" dirty="0">
                <a:solidFill>
                  <a:srgbClr val="FF0000"/>
                </a:solidFill>
              </a:rPr>
              <a:t> class="thumbnail"</a:t>
            </a:r>
            <a:r>
              <a:rPr lang="en-IN" dirty="0"/>
              <a:t> </a:t>
            </a:r>
            <a:r>
              <a:rPr lang="en-IN" dirty="0" err="1"/>
              <a:t>src</a:t>
            </a:r>
            <a:r>
              <a:rPr lang="en-IN" dirty="0"/>
              <a:t>="2.jpg" alt="Thumbnail 2" width="80"&gt;&lt;/div&gt;</a:t>
            </a:r>
          </a:p>
          <a:p>
            <a:pPr marL="0" indent="0">
              <a:buNone/>
            </a:pPr>
            <a:r>
              <a:rPr lang="en-IN" dirty="0">
                <a:solidFill>
                  <a:srgbClr val="FFC000"/>
                </a:solidFill>
              </a:rPr>
              <a:t>&lt;script&gt;</a:t>
            </a:r>
          </a:p>
          <a:p>
            <a:pPr marL="0" indent="0">
              <a:buNone/>
            </a:pPr>
            <a:r>
              <a:rPr lang="en-IN" dirty="0">
                <a:solidFill>
                  <a:srgbClr val="FFC000"/>
                </a:solidFill>
              </a:rPr>
              <a:t>  </a:t>
            </a:r>
            <a:r>
              <a:rPr lang="en-IN" dirty="0" err="1">
                <a:solidFill>
                  <a:srgbClr val="FFC000"/>
                </a:solidFill>
              </a:rPr>
              <a:t>const</a:t>
            </a:r>
            <a:r>
              <a:rPr lang="en-IN" dirty="0">
                <a:solidFill>
                  <a:srgbClr val="FFC000"/>
                </a:solidFill>
              </a:rPr>
              <a:t> </a:t>
            </a:r>
            <a:r>
              <a:rPr lang="en-IN" dirty="0" err="1">
                <a:solidFill>
                  <a:srgbClr val="FF0000"/>
                </a:solidFill>
              </a:rPr>
              <a:t>mainImage</a:t>
            </a:r>
            <a:r>
              <a:rPr lang="en-IN" dirty="0">
                <a:solidFill>
                  <a:srgbClr val="FFC000"/>
                </a:solidFill>
              </a:rPr>
              <a:t> = </a:t>
            </a:r>
            <a:r>
              <a:rPr lang="en-IN" dirty="0" err="1">
                <a:solidFill>
                  <a:srgbClr val="FFC000"/>
                </a:solidFill>
              </a:rPr>
              <a:t>document.getElementById</a:t>
            </a:r>
            <a:r>
              <a:rPr lang="en-IN" dirty="0">
                <a:solidFill>
                  <a:srgbClr val="FFC000"/>
                </a:solidFill>
              </a:rPr>
              <a:t>("main-image");	</a:t>
            </a:r>
          </a:p>
          <a:p>
            <a:pPr marL="0" indent="0">
              <a:buNone/>
            </a:pPr>
            <a:r>
              <a:rPr lang="en-IN" dirty="0" err="1">
                <a:solidFill>
                  <a:srgbClr val="FFC000"/>
                </a:solidFill>
              </a:rPr>
              <a:t>const</a:t>
            </a:r>
            <a:r>
              <a:rPr lang="en-IN" dirty="0">
                <a:solidFill>
                  <a:srgbClr val="FFC000"/>
                </a:solidFill>
              </a:rPr>
              <a:t> </a:t>
            </a:r>
            <a:r>
              <a:rPr lang="en-IN" dirty="0">
                <a:solidFill>
                  <a:srgbClr val="FF0000"/>
                </a:solidFill>
              </a:rPr>
              <a:t>thumbnails</a:t>
            </a:r>
            <a:r>
              <a:rPr lang="en-IN" dirty="0">
                <a:solidFill>
                  <a:srgbClr val="FFC000"/>
                </a:solidFill>
              </a:rPr>
              <a:t> = </a:t>
            </a:r>
            <a:r>
              <a:rPr lang="en-IN" dirty="0" err="1">
                <a:solidFill>
                  <a:srgbClr val="FFC000"/>
                </a:solidFill>
              </a:rPr>
              <a:t>document.querySelectorAll</a:t>
            </a:r>
            <a:r>
              <a:rPr lang="en-IN" dirty="0">
                <a:solidFill>
                  <a:srgbClr val="FFC000"/>
                </a:solidFill>
              </a:rPr>
              <a:t>(".thumbnail");</a:t>
            </a:r>
          </a:p>
          <a:p>
            <a:pPr marL="0" indent="0">
              <a:buNone/>
            </a:pPr>
            <a:r>
              <a:rPr lang="en-IN" dirty="0">
                <a:solidFill>
                  <a:srgbClr val="FFC000"/>
                </a:solidFill>
              </a:rPr>
              <a:t>  </a:t>
            </a:r>
            <a:r>
              <a:rPr lang="en-IN" dirty="0" err="1">
                <a:solidFill>
                  <a:srgbClr val="FFC000"/>
                </a:solidFill>
              </a:rPr>
              <a:t>thumbnails.forEach</a:t>
            </a:r>
            <a:r>
              <a:rPr lang="en-IN" dirty="0">
                <a:solidFill>
                  <a:srgbClr val="00B0F0"/>
                </a:solidFill>
              </a:rPr>
              <a:t>(</a:t>
            </a:r>
            <a:r>
              <a:rPr lang="en-IN" dirty="0">
                <a:solidFill>
                  <a:srgbClr val="FFC000"/>
                </a:solidFill>
              </a:rPr>
              <a:t>(thumbnail) =&gt; </a:t>
            </a:r>
          </a:p>
          <a:p>
            <a:pPr marL="0" indent="0">
              <a:buNone/>
            </a:pPr>
            <a:r>
              <a:rPr lang="en-IN" dirty="0">
                <a:solidFill>
                  <a:srgbClr val="FFC000"/>
                </a:solidFill>
              </a:rPr>
              <a:t>{</a:t>
            </a:r>
            <a:r>
              <a:rPr lang="en-IN" dirty="0" err="1">
                <a:solidFill>
                  <a:srgbClr val="FF0000"/>
                </a:solidFill>
              </a:rPr>
              <a:t>thumbnail.addEventListener</a:t>
            </a:r>
            <a:r>
              <a:rPr lang="en-IN" sz="2100" dirty="0"/>
              <a:t>(</a:t>
            </a:r>
            <a:r>
              <a:rPr lang="en-IN" dirty="0">
                <a:solidFill>
                  <a:srgbClr val="FF0000"/>
                </a:solidFill>
              </a:rPr>
              <a:t>"click"</a:t>
            </a:r>
            <a:r>
              <a:rPr lang="en-IN" dirty="0">
                <a:solidFill>
                  <a:srgbClr val="FFC000"/>
                </a:solidFill>
              </a:rPr>
              <a:t>, </a:t>
            </a:r>
            <a:r>
              <a:rPr lang="en-IN" dirty="0">
                <a:solidFill>
                  <a:srgbClr val="00B050"/>
                </a:solidFill>
              </a:rPr>
              <a:t>() =&gt; {  </a:t>
            </a:r>
            <a:r>
              <a:rPr lang="en-IN" dirty="0" err="1">
                <a:solidFill>
                  <a:srgbClr val="00B050"/>
                </a:solidFill>
              </a:rPr>
              <a:t>mainImage.src</a:t>
            </a:r>
            <a:r>
              <a:rPr lang="en-IN" dirty="0">
                <a:solidFill>
                  <a:srgbClr val="00B050"/>
                </a:solidFill>
              </a:rPr>
              <a:t> = </a:t>
            </a:r>
            <a:r>
              <a:rPr lang="en-IN" dirty="0" err="1">
                <a:solidFill>
                  <a:srgbClr val="00B050"/>
                </a:solidFill>
              </a:rPr>
              <a:t>thumbnail.src</a:t>
            </a:r>
            <a:r>
              <a:rPr lang="en-IN" dirty="0">
                <a:solidFill>
                  <a:srgbClr val="00B050"/>
                </a:solidFill>
              </a:rPr>
              <a:t>; }</a:t>
            </a:r>
            <a:r>
              <a:rPr lang="en-IN" sz="2100" dirty="0"/>
              <a:t>);</a:t>
            </a:r>
            <a:r>
              <a:rPr lang="en-IN" dirty="0">
                <a:solidFill>
                  <a:srgbClr val="FFC000"/>
                </a:solidFill>
              </a:rPr>
              <a:t>  }</a:t>
            </a:r>
            <a:r>
              <a:rPr lang="en-IN" dirty="0">
                <a:solidFill>
                  <a:srgbClr val="00B0F0"/>
                </a:solidFill>
              </a:rPr>
              <a:t>);</a:t>
            </a:r>
          </a:p>
          <a:p>
            <a:pPr marL="0" indent="0">
              <a:buNone/>
            </a:pPr>
            <a:r>
              <a:rPr lang="en-IN" dirty="0">
                <a:solidFill>
                  <a:srgbClr val="FFC000"/>
                </a:solidFill>
              </a:rPr>
              <a:t>&lt;/script&gt;</a:t>
            </a:r>
            <a:r>
              <a:rPr lang="en-IN" dirty="0"/>
              <a:t>	&lt;/body&gt;	&lt;/html&gt;</a:t>
            </a:r>
          </a:p>
        </p:txBody>
      </p:sp>
    </p:spTree>
    <p:extLst>
      <p:ext uri="{BB962C8B-B14F-4D97-AF65-F5344CB8AC3E}">
        <p14:creationId xmlns:p14="http://schemas.microsoft.com/office/powerpoint/2010/main" val="7311183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EAE79-9671-3413-D027-EC4CC7E7C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808" y="232041"/>
            <a:ext cx="10353761" cy="700057"/>
          </a:xfrm>
        </p:spPr>
        <p:txBody>
          <a:bodyPr/>
          <a:lstStyle/>
          <a:p>
            <a:r>
              <a:rPr lang="en-IN" dirty="0"/>
              <a:t>Geolocation API OSM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C9F62-AFB0-3779-65BB-3C31AC373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849507"/>
            <a:ext cx="10353762" cy="6170725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font-family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Arial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sans-serif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flex-direction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column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align-items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min-height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100vh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 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 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#f0f0f0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.container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white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 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2rem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border-radius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8px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box-shadow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2px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4px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rgba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0.1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margin-top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2rem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text-align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max-width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500px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10px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20px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#4CAF50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white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border-radius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4px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pointer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10px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button:hover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        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#45a049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       }</a:t>
            </a: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#locationInfo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margin-top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20px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10px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1px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solid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#ddd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border-radius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4px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.error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        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#ff4444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margin-top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10px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       }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400613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69CDD-919B-C925-F641-E9DE51BFA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Div tag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EC6EA-4301-CEFC-901E-0E2E8942D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3"/>
            <a:ext cx="10353762" cy="4493515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"container"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Get Your Location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getLocation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()"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Find My Location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locationInfo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Latitude: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lat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Longitude: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lon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Accuracy: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acc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meters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Address: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"address"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Loading...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"error"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"error"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66239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D4F3C-046E-D33F-ACAD-532755BD6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67148"/>
            <a:ext cx="10353761" cy="806245"/>
          </a:xfrm>
        </p:spPr>
        <p:txBody>
          <a:bodyPr/>
          <a:lstStyle/>
          <a:p>
            <a:r>
              <a:rPr lang="en-IN" dirty="0"/>
              <a:t>API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A26D1-5BA4-126B-A9D9-A0D3DB45D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773" y="814111"/>
            <a:ext cx="11816408" cy="6043889"/>
          </a:xfrm>
        </p:spPr>
        <p:txBody>
          <a:bodyPr numCol="3">
            <a:normAutofit fontScale="32500" lnSpcReduction="20000"/>
          </a:bodyPr>
          <a:lstStyle/>
          <a:p>
            <a:pPr>
              <a:buNone/>
            </a:pP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getLocation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locationInfo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locationInfo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errorDiv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'error'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latSpan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lat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lonSpan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lon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accSpan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acc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addressSpan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'address'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"geolocation"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navigator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errorDiv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textContent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'Fetching location...'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Get position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resolve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reject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navigator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geolocation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getCurrentPosition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resolve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reject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{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enableHighAccuracy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timeout: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5000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maximumAge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});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});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latitude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coords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latitude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longitude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coords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longitude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accuracy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coords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accuracy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Update UI with coordinates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latSpan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textContent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latitude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toFixed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lonSpan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textContent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longitude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toFixed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accSpan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textContent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round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accuracy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locationInfo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'block'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errorDiv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textContent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Fetch address using OpenStreetMap </a:t>
            </a:r>
            <a:r>
              <a:rPr lang="en-I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Nominatim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API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`https://nominatim.openstreetmap.org/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reverse?format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json&amp;lat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I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latitude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lon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I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longitude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&amp;zoom=18&amp;addressdetails=1`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);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display_name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addressSpan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textContent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display_name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}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addressSpan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textContent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'Address not found'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}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}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apiError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addressSpan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textContent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'Error fetching address'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'API Error:'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apiError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}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}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locationInfo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'none'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PERMISSION_DENIED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errorDiv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textContent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"User denied the request for Geolocation."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POSITION_UNAVAILABLE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errorDiv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textContent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"Location information is unavailable."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TIMEOUT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errorDiv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textContent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"The request to get user location timed out."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errorDiv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textContent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"An unknown error occurred."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}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}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}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IN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errorDiv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textContent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"Geolocation is not supported by this browser."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}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207383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96609-B969-9BB6-AF8F-C1A57ED30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D70DA8-FE93-741A-C1EC-D1E33D6574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193" y="2382687"/>
            <a:ext cx="5844513" cy="3695700"/>
          </a:xfrm>
          <a:solidFill>
            <a:schemeClr val="accent1"/>
          </a:solidFill>
        </p:spPr>
      </p:pic>
    </p:spTree>
    <p:extLst>
      <p:ext uri="{BB962C8B-B14F-4D97-AF65-F5344CB8AC3E}">
        <p14:creationId xmlns:p14="http://schemas.microsoft.com/office/powerpoint/2010/main" val="2683934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5605F-EA92-BEE8-09F6-FD8D95320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2.1.1 </a:t>
            </a:r>
            <a:r>
              <a:rPr lang="en-US" dirty="0" err="1"/>
              <a:t>getElementById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E8C4B-4BAA-AFF1-BB9F-059D6DE68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Accessing Elements: </a:t>
            </a:r>
            <a:r>
              <a:rPr lang="en-US" dirty="0" err="1"/>
              <a:t>document.getElementById</a:t>
            </a:r>
            <a:r>
              <a:rPr lang="en-US" dirty="0"/>
              <a:t>('</a:t>
            </a:r>
            <a:r>
              <a:rPr lang="en-US" dirty="0" err="1"/>
              <a:t>elementId</a:t>
            </a:r>
            <a:r>
              <a:rPr lang="en-US" dirty="0"/>
              <a:t>’)</a:t>
            </a:r>
          </a:p>
          <a:p>
            <a:pPr lvl="1"/>
            <a:r>
              <a:rPr lang="en-US" dirty="0"/>
              <a:t>Show how to select a single element by its ID.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IN" b="0" i="0" dirty="0">
                <a:solidFill>
                  <a:srgbClr val="768390"/>
                </a:solidFill>
                <a:effectLst/>
                <a:latin typeface="Courier New" panose="02070309020205020404" pitchFamily="49" charset="0"/>
              </a:rPr>
              <a:t>// HTML: </a:t>
            </a:r>
            <a:r>
              <a:rPr lang="en-IN" b="1" i="0" dirty="0">
                <a:solidFill>
                  <a:srgbClr val="76839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&lt;div id="</a:t>
            </a:r>
            <a:r>
              <a:rPr lang="en-IN" b="1" i="0" dirty="0" err="1">
                <a:solidFill>
                  <a:srgbClr val="76839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myDiv</a:t>
            </a:r>
            <a:r>
              <a:rPr lang="en-IN" b="1" i="0" dirty="0">
                <a:solidFill>
                  <a:srgbClr val="76839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"&gt;</a:t>
            </a:r>
            <a:r>
              <a:rPr lang="en-IN" b="0" i="0" dirty="0">
                <a:solidFill>
                  <a:srgbClr val="768390"/>
                </a:solidFill>
                <a:effectLst/>
                <a:latin typeface="Courier New" panose="02070309020205020404" pitchFamily="49" charset="0"/>
              </a:rPr>
              <a:t>Hello&lt;/div&gt;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IN" b="0" i="0" dirty="0" err="1">
                <a:solidFill>
                  <a:srgbClr val="F47067"/>
                </a:solidFill>
                <a:effectLst/>
                <a:latin typeface="Courier New" panose="02070309020205020404" pitchFamily="49" charset="0"/>
              </a:rPr>
              <a:t>const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b="0" i="0" dirty="0" err="1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myDiv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IN" b="0" i="0" dirty="0" err="1">
                <a:solidFill>
                  <a:srgbClr val="F69D50"/>
                </a:solidFill>
                <a:effectLst/>
                <a:latin typeface="Courier New" panose="02070309020205020404" pitchFamily="49" charset="0"/>
              </a:rPr>
              <a:t>document</a:t>
            </a:r>
            <a:r>
              <a:rPr lang="en-IN" b="0" i="0" dirty="0" err="1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IN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getElementById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b="0" i="0" dirty="0">
                <a:solidFill>
                  <a:srgbClr val="96D0FF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IN" b="0" i="0" dirty="0" err="1">
                <a:solidFill>
                  <a:srgbClr val="96D0FF"/>
                </a:solidFill>
                <a:effectLst/>
                <a:latin typeface="Courier New" panose="02070309020205020404" pitchFamily="49" charset="0"/>
              </a:rPr>
              <a:t>myDiv</a:t>
            </a:r>
            <a:r>
              <a:rPr lang="en-IN" b="0" i="0" dirty="0">
                <a:solidFill>
                  <a:srgbClr val="96D0FF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); </a:t>
            </a:r>
            <a:r>
              <a:rPr lang="en-IN" b="0" i="0" dirty="0">
                <a:solidFill>
                  <a:srgbClr val="F69D50"/>
                </a:solidFill>
                <a:effectLst/>
                <a:latin typeface="Courier New" panose="02070309020205020404" pitchFamily="49" charset="0"/>
              </a:rPr>
              <a:t>console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.log(</a:t>
            </a:r>
            <a:r>
              <a:rPr lang="en-IN" b="0" i="0" dirty="0" err="1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myDiv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); </a:t>
            </a:r>
          </a:p>
          <a:p>
            <a:pPr marL="0" indent="0">
              <a:buNone/>
            </a:pPr>
            <a:r>
              <a:rPr lang="en-IN" b="0" i="0" dirty="0">
                <a:solidFill>
                  <a:srgbClr val="768390"/>
                </a:solidFill>
                <a:effectLst/>
                <a:latin typeface="Courier New" panose="02070309020205020404" pitchFamily="49" charset="0"/>
              </a:rPr>
              <a:t>// Output: &lt;div id="</a:t>
            </a:r>
            <a:r>
              <a:rPr lang="en-IN" b="0" i="0" dirty="0" err="1">
                <a:solidFill>
                  <a:srgbClr val="768390"/>
                </a:solidFill>
                <a:effectLst/>
                <a:latin typeface="Courier New" panose="02070309020205020404" pitchFamily="49" charset="0"/>
              </a:rPr>
              <a:t>myDiv</a:t>
            </a:r>
            <a:r>
              <a:rPr lang="en-IN" b="0" i="0" dirty="0">
                <a:solidFill>
                  <a:srgbClr val="768390"/>
                </a:solidFill>
                <a:effectLst/>
                <a:latin typeface="Courier New" panose="02070309020205020404" pitchFamily="49" charset="0"/>
              </a:rPr>
              <a:t>"&gt;Hello&lt;/div&gt;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9307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6153A-3CD6-5932-918D-E9895C995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2.1.2 </a:t>
            </a:r>
            <a:r>
              <a:rPr lang="en-US" dirty="0" err="1"/>
              <a:t>getElementsByTagName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5A706-91C4-9000-AFAC-FC22228BB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document.getElementsByTagName</a:t>
            </a:r>
            <a:r>
              <a:rPr lang="en-US" dirty="0"/>
              <a:t>('</a:t>
            </a:r>
            <a:r>
              <a:rPr lang="en-US" dirty="0" err="1"/>
              <a:t>tagName</a:t>
            </a:r>
            <a:r>
              <a:rPr lang="en-US" dirty="0"/>
              <a:t>'): Show selecting elements by their tag name (returns an </a:t>
            </a:r>
            <a:r>
              <a:rPr lang="en-US" dirty="0" err="1"/>
              <a:t>HTMLCollection</a:t>
            </a:r>
            <a:r>
              <a:rPr lang="en-US" dirty="0"/>
              <a:t>).</a:t>
            </a:r>
          </a:p>
          <a:p>
            <a:pPr marL="0" indent="0">
              <a:buNone/>
            </a:pPr>
            <a:endParaRPr lang="en-US" dirty="0"/>
          </a:p>
          <a:p>
            <a:r>
              <a:rPr lang="en-IN" b="0" i="0" dirty="0">
                <a:solidFill>
                  <a:srgbClr val="768390"/>
                </a:solidFill>
                <a:effectLst/>
                <a:latin typeface="Courier New" panose="02070309020205020404" pitchFamily="49" charset="0"/>
              </a:rPr>
              <a:t>// HTML: </a:t>
            </a:r>
            <a:r>
              <a:rPr lang="en-IN" b="1" i="0" dirty="0">
                <a:solidFill>
                  <a:srgbClr val="768390"/>
                </a:solidFill>
                <a:effectLst/>
                <a:latin typeface="Courier New" panose="02070309020205020404" pitchFamily="49" charset="0"/>
              </a:rPr>
              <a:t>&lt;span&gt;</a:t>
            </a:r>
            <a:r>
              <a:rPr lang="en-IN" b="0" i="0" dirty="0">
                <a:solidFill>
                  <a:srgbClr val="768390"/>
                </a:solidFill>
                <a:effectLst/>
                <a:latin typeface="Courier New" panose="02070309020205020404" pitchFamily="49" charset="0"/>
              </a:rPr>
              <a:t>Span 1</a:t>
            </a:r>
            <a:r>
              <a:rPr lang="en-IN" b="1" i="0" dirty="0">
                <a:solidFill>
                  <a:srgbClr val="768390"/>
                </a:solidFill>
                <a:effectLst/>
                <a:latin typeface="Courier New" panose="02070309020205020404" pitchFamily="49" charset="0"/>
              </a:rPr>
              <a:t>&lt;/span&gt;</a:t>
            </a:r>
            <a:r>
              <a:rPr lang="en-IN" b="0" i="0" dirty="0">
                <a:solidFill>
                  <a:srgbClr val="768390"/>
                </a:solidFill>
                <a:effectLst/>
                <a:latin typeface="Courier New" panose="02070309020205020404" pitchFamily="49" charset="0"/>
              </a:rPr>
              <a:t> &lt;</a:t>
            </a:r>
            <a:r>
              <a:rPr lang="en-IN" b="1" i="0" dirty="0">
                <a:solidFill>
                  <a:srgbClr val="768390"/>
                </a:solidFill>
                <a:effectLst/>
                <a:latin typeface="Courier New" panose="02070309020205020404" pitchFamily="49" charset="0"/>
              </a:rPr>
              <a:t>span</a:t>
            </a:r>
            <a:r>
              <a:rPr lang="en-IN" b="0" i="0" dirty="0">
                <a:solidFill>
                  <a:srgbClr val="768390"/>
                </a:solidFill>
                <a:effectLst/>
                <a:latin typeface="Courier New" panose="02070309020205020404" pitchFamily="49" charset="0"/>
              </a:rPr>
              <a:t>&gt;Span 2&lt;/</a:t>
            </a:r>
            <a:r>
              <a:rPr lang="en-IN" b="1" i="0" dirty="0">
                <a:solidFill>
                  <a:srgbClr val="768390"/>
                </a:solidFill>
                <a:effectLst/>
                <a:latin typeface="Courier New" panose="02070309020205020404" pitchFamily="49" charset="0"/>
              </a:rPr>
              <a:t>span</a:t>
            </a:r>
            <a:r>
              <a:rPr lang="en-IN" b="0" i="0" dirty="0">
                <a:solidFill>
                  <a:srgbClr val="768390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IN" b="0" i="0" dirty="0" err="1">
                <a:solidFill>
                  <a:srgbClr val="F47067"/>
                </a:solidFill>
                <a:effectLst/>
                <a:latin typeface="Courier New" panose="02070309020205020404" pitchFamily="49" charset="0"/>
              </a:rPr>
              <a:t>const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b="0" i="0" dirty="0" err="1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mySpans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IN" b="0" i="0" dirty="0" err="1">
                <a:solidFill>
                  <a:srgbClr val="F69D50"/>
                </a:solidFill>
                <a:effectLst/>
                <a:latin typeface="Courier New" panose="02070309020205020404" pitchFamily="49" charset="0"/>
              </a:rPr>
              <a:t>document</a:t>
            </a:r>
            <a:r>
              <a:rPr lang="en-IN" b="0" i="0" dirty="0" err="1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IN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getElementsByTagName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b="0" i="0" dirty="0">
                <a:solidFill>
                  <a:srgbClr val="96D0FF"/>
                </a:solidFill>
                <a:effectLst/>
                <a:latin typeface="Courier New" panose="02070309020205020404" pitchFamily="49" charset="0"/>
              </a:rPr>
              <a:t>'span'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); </a:t>
            </a:r>
            <a:r>
              <a:rPr lang="en-IN" b="0" i="0" dirty="0">
                <a:solidFill>
                  <a:srgbClr val="F69D50"/>
                </a:solidFill>
                <a:effectLst/>
                <a:latin typeface="Courier New" panose="02070309020205020404" pitchFamily="49" charset="0"/>
              </a:rPr>
              <a:t>console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.log(</a:t>
            </a:r>
            <a:r>
              <a:rPr lang="en-IN" b="0" i="0" dirty="0" err="1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mySpans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); </a:t>
            </a:r>
          </a:p>
          <a:p>
            <a:r>
              <a:rPr lang="en-IN" b="0" i="0" dirty="0">
                <a:solidFill>
                  <a:srgbClr val="768390"/>
                </a:solidFill>
                <a:effectLst/>
                <a:latin typeface="Courier New" panose="02070309020205020404" pitchFamily="49" charset="0"/>
              </a:rPr>
              <a:t>// Output: </a:t>
            </a:r>
            <a:r>
              <a:rPr lang="en-IN" b="0" i="0" dirty="0" err="1">
                <a:solidFill>
                  <a:srgbClr val="768390"/>
                </a:solidFill>
                <a:effectLst/>
                <a:latin typeface="Courier New" panose="02070309020205020404" pitchFamily="49" charset="0"/>
              </a:rPr>
              <a:t>HTMLCollection</a:t>
            </a:r>
            <a:r>
              <a:rPr lang="en-IN" b="0" i="0" dirty="0">
                <a:solidFill>
                  <a:srgbClr val="768390"/>
                </a:solidFill>
                <a:effectLst/>
                <a:latin typeface="Courier New" panose="02070309020205020404" pitchFamily="49" charset="0"/>
              </a:rPr>
              <a:t> [span, span]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9362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41B69-37C7-CCCE-B38D-A7612D991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F94C3-B09E-B195-C255-BA2EDBB50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&lt;html&gt; &lt;body&gt; &lt;!-- not here--&gt;</a:t>
            </a:r>
          </a:p>
          <a:p>
            <a:pPr marL="0" indent="0">
              <a:buNone/>
            </a:pPr>
            <a:r>
              <a:rPr lang="en-IN" dirty="0"/>
              <a:t>&lt;span&gt;Span 1	&lt;/span&gt; 		&lt;span&gt;Span 2 &lt;div id="</a:t>
            </a:r>
            <a:r>
              <a:rPr lang="en-IN" dirty="0" err="1"/>
              <a:t>myDiv</a:t>
            </a:r>
            <a:r>
              <a:rPr lang="en-IN" dirty="0"/>
              <a:t>"&gt;</a:t>
            </a:r>
            <a:r>
              <a:rPr lang="en-IN" dirty="0" err="1"/>
              <a:t>hii</a:t>
            </a:r>
            <a:r>
              <a:rPr lang="en-IN" dirty="0"/>
              <a:t>&lt;/div&gt;  	&lt;/span&gt; </a:t>
            </a:r>
          </a:p>
          <a:p>
            <a:pPr marL="0" indent="0">
              <a:buNone/>
            </a:pPr>
            <a:r>
              <a:rPr lang="en-IN" dirty="0"/>
              <a:t>&lt;p&gt; </a:t>
            </a:r>
            <a:r>
              <a:rPr lang="en-IN" dirty="0" err="1"/>
              <a:t>byeee</a:t>
            </a:r>
            <a:r>
              <a:rPr lang="en-IN" dirty="0"/>
              <a:t> &lt;/p&gt;		&lt;p&gt; </a:t>
            </a:r>
            <a:r>
              <a:rPr lang="en-IN" dirty="0" err="1"/>
              <a:t>hiiii</a:t>
            </a:r>
            <a:r>
              <a:rPr lang="en-IN" dirty="0"/>
              <a:t> &lt;/p&gt;			&lt;/body&gt;</a:t>
            </a:r>
          </a:p>
          <a:p>
            <a:pPr marL="0" indent="0">
              <a:buNone/>
            </a:pPr>
            <a:r>
              <a:rPr lang="en-IN" dirty="0"/>
              <a:t>&lt;script&gt;</a:t>
            </a:r>
          </a:p>
          <a:p>
            <a:pPr marL="0" indent="0">
              <a:buNone/>
            </a:pPr>
            <a:r>
              <a:rPr lang="en-IN" dirty="0" err="1"/>
              <a:t>const</a:t>
            </a:r>
            <a:r>
              <a:rPr lang="en-IN" dirty="0"/>
              <a:t> </a:t>
            </a:r>
            <a:r>
              <a:rPr lang="en-IN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mySpans</a:t>
            </a:r>
            <a:r>
              <a:rPr lang="en-IN" dirty="0"/>
              <a:t> = </a:t>
            </a:r>
            <a:r>
              <a:rPr lang="en-IN" dirty="0" err="1"/>
              <a:t>document.</a:t>
            </a:r>
            <a:r>
              <a:rPr lang="en-IN" dirty="0" err="1">
                <a:solidFill>
                  <a:srgbClr val="FF0000"/>
                </a:solidFill>
              </a:rPr>
              <a:t>getElementsByTagName</a:t>
            </a:r>
            <a:r>
              <a:rPr lang="en-IN" dirty="0"/>
              <a:t>(</a:t>
            </a:r>
            <a:r>
              <a:rPr lang="en-IN" dirty="0">
                <a:solidFill>
                  <a:schemeClr val="bg2">
                    <a:lumMod val="40000"/>
                    <a:lumOff val="60000"/>
                  </a:schemeClr>
                </a:solidFill>
              </a:rPr>
              <a:t>'span’</a:t>
            </a:r>
            <a:r>
              <a:rPr lang="en-IN" dirty="0"/>
              <a:t>); 	</a:t>
            </a:r>
          </a:p>
          <a:p>
            <a:pPr marL="0" indent="0">
              <a:buNone/>
            </a:pPr>
            <a:r>
              <a:rPr lang="en-IN" dirty="0"/>
              <a:t>console.log(</a:t>
            </a:r>
            <a:r>
              <a:rPr lang="en-IN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mySpans</a:t>
            </a:r>
            <a:r>
              <a:rPr lang="en-IN" dirty="0"/>
              <a:t>); 		 console.log(</a:t>
            </a:r>
            <a:r>
              <a:rPr lang="en-IN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mySpans</a:t>
            </a: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[1]</a:t>
            </a:r>
            <a:r>
              <a:rPr lang="en-IN" dirty="0"/>
              <a:t>); </a:t>
            </a:r>
          </a:p>
          <a:p>
            <a:pPr marL="0" indent="0">
              <a:buNone/>
            </a:pPr>
            <a:r>
              <a:rPr lang="en-IN" dirty="0"/>
              <a:t>&lt;/script&gt;</a:t>
            </a:r>
          </a:p>
          <a:p>
            <a:pPr marL="0" indent="0">
              <a:buNone/>
            </a:pPr>
            <a:r>
              <a:rPr lang="en-IN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103413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4A1F4-C35E-9EDE-3D31-91C97A95C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HTML &lt;span&gt;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268C0-967B-AFD1-4BEA-7FFA38362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HTML &lt;span&gt; tag is an </a:t>
            </a:r>
            <a:r>
              <a:rPr lang="en-US" u="sng" dirty="0"/>
              <a:t>inline container</a:t>
            </a:r>
            <a:r>
              <a:rPr lang="en-US" dirty="0"/>
              <a:t>.</a:t>
            </a:r>
          </a:p>
          <a:p>
            <a:r>
              <a:rPr lang="en-US" dirty="0"/>
              <a:t>Used to group and apply styles or scripts to specific parts of text or elements.</a:t>
            </a:r>
          </a:p>
          <a:p>
            <a:r>
              <a:rPr lang="en-US" dirty="0"/>
              <a:t>While it doesn’t affect the layout or appearance on its own.</a:t>
            </a:r>
          </a:p>
          <a:p>
            <a:r>
              <a:rPr lang="en-US" dirty="0"/>
              <a:t>It serves as a target for CSS styling and JavaScript interactions.</a:t>
            </a:r>
          </a:p>
          <a:p>
            <a:endParaRPr lang="en-IN" dirty="0"/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&lt;</a:t>
            </a:r>
            <a:r>
              <a:rPr lang="en-US" dirty="0">
                <a:solidFill>
                  <a:srgbClr val="FF0000"/>
                </a:solidFill>
              </a:rPr>
              <a:t>span</a:t>
            </a:r>
            <a:r>
              <a:rPr lang="en-US" dirty="0">
                <a:solidFill>
                  <a:srgbClr val="FFC000"/>
                </a:solidFill>
              </a:rPr>
              <a:t> class=""&gt;Some Text&lt;/</a:t>
            </a:r>
            <a:r>
              <a:rPr lang="en-US" dirty="0">
                <a:solidFill>
                  <a:srgbClr val="FF0000"/>
                </a:solidFill>
              </a:rPr>
              <a:t>span</a:t>
            </a:r>
            <a:r>
              <a:rPr lang="en-US" dirty="0">
                <a:solidFill>
                  <a:srgbClr val="FFC000"/>
                </a:solidFill>
              </a:rPr>
              <a:t>&gt; &lt;span class=""&gt;Some Text&lt;/span&gt;</a:t>
            </a:r>
          </a:p>
        </p:txBody>
      </p:sp>
    </p:spTree>
    <p:extLst>
      <p:ext uri="{BB962C8B-B14F-4D97-AF65-F5344CB8AC3E}">
        <p14:creationId xmlns:p14="http://schemas.microsoft.com/office/powerpoint/2010/main" val="1206591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5CAE5-38E0-8DD0-E276-9CF691292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2.1.3 </a:t>
            </a:r>
            <a:r>
              <a:rPr lang="en-US" dirty="0" err="1"/>
              <a:t>getElementsByClassName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7B524-A1A9-0A8A-E7D0-9D3208F08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351" y="2096064"/>
            <a:ext cx="11185177" cy="3695136"/>
          </a:xfrm>
        </p:spPr>
        <p:txBody>
          <a:bodyPr/>
          <a:lstStyle/>
          <a:p>
            <a:r>
              <a:rPr lang="en-US" dirty="0" err="1"/>
              <a:t>document.getElementsByClassName</a:t>
            </a:r>
            <a:r>
              <a:rPr lang="en-US" dirty="0"/>
              <a:t>('</a:t>
            </a:r>
            <a:r>
              <a:rPr lang="en-US" dirty="0" err="1"/>
              <a:t>className</a:t>
            </a:r>
            <a:r>
              <a:rPr lang="en-US" dirty="0"/>
              <a:t>’)</a:t>
            </a:r>
          </a:p>
          <a:p>
            <a:r>
              <a:rPr lang="en-US" dirty="0"/>
              <a:t>Demonstrate selecting multiple elements by class name </a:t>
            </a:r>
          </a:p>
          <a:p>
            <a:r>
              <a:rPr lang="en-US" dirty="0"/>
              <a:t>returns an </a:t>
            </a:r>
            <a:r>
              <a:rPr lang="en-US" dirty="0" err="1"/>
              <a:t>HTMLCollection</a:t>
            </a:r>
            <a:r>
              <a:rPr lang="en-US" dirty="0"/>
              <a:t>.</a:t>
            </a:r>
          </a:p>
          <a:p>
            <a:endParaRPr lang="en-US" dirty="0"/>
          </a:p>
          <a:p>
            <a:pPr marL="0" indent="0">
              <a:buNone/>
            </a:pP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// HTML: </a:t>
            </a:r>
            <a:r>
              <a:rPr lang="en-IN" b="1" i="1" u="sng" dirty="0">
                <a:solidFill>
                  <a:srgbClr val="E2E2E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&lt;</a:t>
            </a:r>
            <a:r>
              <a:rPr lang="en-IN" b="1" i="1" u="sng" dirty="0">
                <a:solidFill>
                  <a:srgbClr val="8DDB8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p</a:t>
            </a:r>
            <a:r>
              <a:rPr lang="en-IN" b="1" i="1" u="sng" dirty="0">
                <a:solidFill>
                  <a:srgbClr val="E2E2E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</a:t>
            </a:r>
            <a:r>
              <a:rPr lang="en-IN" b="1" i="1" u="sng" dirty="0">
                <a:solidFill>
                  <a:srgbClr val="6CB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class</a:t>
            </a:r>
            <a:r>
              <a:rPr lang="en-IN" b="1" i="1" u="sng" dirty="0">
                <a:solidFill>
                  <a:srgbClr val="E2E2E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=</a:t>
            </a:r>
            <a:r>
              <a:rPr lang="en-IN" b="1" i="1" u="sng" dirty="0">
                <a:solidFill>
                  <a:srgbClr val="96D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"</a:t>
            </a:r>
            <a:r>
              <a:rPr lang="en-IN" b="1" i="1" u="sng" dirty="0" err="1">
                <a:solidFill>
                  <a:srgbClr val="96D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myPara</a:t>
            </a:r>
            <a:r>
              <a:rPr lang="en-IN" b="1" i="1" u="sng" dirty="0">
                <a:solidFill>
                  <a:srgbClr val="96D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"</a:t>
            </a:r>
            <a:r>
              <a:rPr lang="en-IN" b="1" i="1" u="sng" dirty="0">
                <a:solidFill>
                  <a:srgbClr val="E2E2E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&gt;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Para 1&lt;/</a:t>
            </a:r>
            <a:r>
              <a:rPr lang="en-IN" b="0" i="0" dirty="0">
                <a:solidFill>
                  <a:srgbClr val="8DDB8C"/>
                </a:solidFill>
                <a:effectLst/>
                <a:latin typeface="Courier New" panose="02070309020205020404" pitchFamily="49" charset="0"/>
              </a:rPr>
              <a:t>p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&gt; </a:t>
            </a:r>
            <a:r>
              <a:rPr lang="en-IN" b="1" i="1" u="sng" dirty="0">
                <a:solidFill>
                  <a:srgbClr val="E2E2E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&lt;</a:t>
            </a:r>
            <a:r>
              <a:rPr lang="en-IN" b="1" i="1" u="sng" dirty="0">
                <a:solidFill>
                  <a:srgbClr val="8DDB8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p</a:t>
            </a:r>
            <a:r>
              <a:rPr lang="en-IN" b="1" i="1" u="sng" dirty="0">
                <a:solidFill>
                  <a:srgbClr val="E2E2E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</a:t>
            </a:r>
            <a:r>
              <a:rPr lang="en-IN" b="1" i="1" u="sng" dirty="0">
                <a:solidFill>
                  <a:srgbClr val="6CB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class</a:t>
            </a:r>
            <a:r>
              <a:rPr lang="en-IN" b="1" i="1" u="sng" dirty="0">
                <a:solidFill>
                  <a:srgbClr val="E2E2E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=</a:t>
            </a:r>
            <a:r>
              <a:rPr lang="en-IN" b="1" i="1" u="sng" dirty="0">
                <a:solidFill>
                  <a:srgbClr val="96D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"</a:t>
            </a:r>
            <a:r>
              <a:rPr lang="en-IN" b="1" i="1" u="sng" dirty="0" err="1">
                <a:solidFill>
                  <a:srgbClr val="96D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myPara</a:t>
            </a:r>
            <a:r>
              <a:rPr lang="en-IN" b="1" i="1" u="sng" dirty="0">
                <a:solidFill>
                  <a:srgbClr val="96D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"</a:t>
            </a:r>
            <a:r>
              <a:rPr lang="en-IN" b="1" i="1" u="sng" dirty="0">
                <a:solidFill>
                  <a:srgbClr val="E2E2E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&gt;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Para 2&lt;/</a:t>
            </a:r>
            <a:r>
              <a:rPr lang="en-IN" b="0" i="0" dirty="0">
                <a:solidFill>
                  <a:srgbClr val="8DDB8C"/>
                </a:solidFill>
                <a:effectLst/>
                <a:latin typeface="Courier New" panose="02070309020205020404" pitchFamily="49" charset="0"/>
              </a:rPr>
              <a:t>p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&gt; </a:t>
            </a:r>
          </a:p>
          <a:p>
            <a:pPr marL="0" indent="0">
              <a:buNone/>
            </a:pPr>
            <a:r>
              <a:rPr lang="en-IN" b="0" i="0" dirty="0" err="1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const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b="0" i="0" dirty="0" err="1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myParas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IN" b="0" i="0" dirty="0" err="1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document.</a:t>
            </a:r>
            <a:r>
              <a:rPr lang="en-IN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getElementsByClassName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('</a:t>
            </a:r>
            <a:r>
              <a:rPr lang="en-IN" b="0" i="0" dirty="0" err="1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myPara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'); console.log(</a:t>
            </a:r>
            <a:r>
              <a:rPr lang="en-IN" b="0" i="0" dirty="0" err="1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myParas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); // Output: </a:t>
            </a:r>
            <a:r>
              <a:rPr lang="en-IN" b="0" i="0" dirty="0" err="1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HTMLCollection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 [</a:t>
            </a:r>
            <a:r>
              <a:rPr lang="en-IN" b="0" i="0" dirty="0" err="1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p.myPara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IN" b="0" i="0" dirty="0" err="1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p.myPara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] console.log(</a:t>
            </a:r>
            <a:r>
              <a:rPr lang="en-IN" b="0" i="0" dirty="0" err="1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myParas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[0]) //Output: &lt;</a:t>
            </a:r>
            <a:r>
              <a:rPr lang="en-IN" b="0" i="0" dirty="0">
                <a:solidFill>
                  <a:srgbClr val="8DDB8C"/>
                </a:solidFill>
                <a:effectLst/>
                <a:latin typeface="Courier New" panose="02070309020205020404" pitchFamily="49" charset="0"/>
              </a:rPr>
              <a:t>p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b="0" i="0" dirty="0">
                <a:solidFill>
                  <a:srgbClr val="6CB6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N" b="0" i="0" dirty="0">
                <a:solidFill>
                  <a:srgbClr val="96D0FF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IN" b="0" i="0" dirty="0" err="1">
                <a:solidFill>
                  <a:srgbClr val="96D0FF"/>
                </a:solidFill>
                <a:effectLst/>
                <a:latin typeface="Courier New" panose="02070309020205020404" pitchFamily="49" charset="0"/>
              </a:rPr>
              <a:t>myPara</a:t>
            </a:r>
            <a:r>
              <a:rPr lang="en-IN" b="0" i="0" dirty="0">
                <a:solidFill>
                  <a:srgbClr val="96D0FF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&gt;Para 1&lt;/</a:t>
            </a:r>
            <a:r>
              <a:rPr lang="en-IN" b="0" i="0" dirty="0">
                <a:solidFill>
                  <a:srgbClr val="8DDB8C"/>
                </a:solidFill>
                <a:effectLst/>
                <a:latin typeface="Courier New" panose="02070309020205020404" pitchFamily="49" charset="0"/>
              </a:rPr>
              <a:t>p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94167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4930</TotalTime>
  <Words>4450</Words>
  <Application>Microsoft Office PowerPoint</Application>
  <PresentationFormat>Widescreen</PresentationFormat>
  <Paragraphs>484</Paragraphs>
  <Slides>48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8" baseType="lpstr">
      <vt:lpstr>Arial</vt:lpstr>
      <vt:lpstr>Bookman Old Style</vt:lpstr>
      <vt:lpstr>Consolas</vt:lpstr>
      <vt:lpstr>Courier New</vt:lpstr>
      <vt:lpstr>DM Mono</vt:lpstr>
      <vt:lpstr>Google Sans Text</vt:lpstr>
      <vt:lpstr>Nunito</vt:lpstr>
      <vt:lpstr>Rockwell</vt:lpstr>
      <vt:lpstr>Source Sans Pro</vt:lpstr>
      <vt:lpstr>Damask</vt:lpstr>
      <vt:lpstr>Unit 5 Document Object Model in JavaScript</vt:lpstr>
      <vt:lpstr>Syllabus content</vt:lpstr>
      <vt:lpstr>1. Document Object Model</vt:lpstr>
      <vt:lpstr>2. Programming HTML DOM with JavaScript</vt:lpstr>
      <vt:lpstr>2.1.1 getElementById</vt:lpstr>
      <vt:lpstr>2.1.2 getElementsByTagName</vt:lpstr>
      <vt:lpstr>Demonstration</vt:lpstr>
      <vt:lpstr>HTML &lt;span&gt;</vt:lpstr>
      <vt:lpstr>2.1.3 getElementsByClassName</vt:lpstr>
      <vt:lpstr>Demo</vt:lpstr>
      <vt:lpstr>Id vs class</vt:lpstr>
      <vt:lpstr>querySelector</vt:lpstr>
      <vt:lpstr>querySelectorAll</vt:lpstr>
      <vt:lpstr>2.2 Accessing and manipulating DOM elements</vt:lpstr>
      <vt:lpstr>2.2.1 getElementById</vt:lpstr>
      <vt:lpstr>PowerPoint Presentation</vt:lpstr>
      <vt:lpstr>2.2.2 element.style.property </vt:lpstr>
      <vt:lpstr>2.2.3 element.setAttribute (attribute, value)</vt:lpstr>
      <vt:lpstr>2.3 Adding and Deleting Elements</vt:lpstr>
      <vt:lpstr>2.3.1 document.createElement(element)</vt:lpstr>
      <vt:lpstr>2.3.2 document.removeChild(element)</vt:lpstr>
      <vt:lpstr>2.3.3 document.appendChild(element)</vt:lpstr>
      <vt:lpstr>2.3.4 document.replaceChild(new, old)</vt:lpstr>
      <vt:lpstr>2.3.5 document.write(text)</vt:lpstr>
      <vt:lpstr>2.3.6 Dynamic styling and manipulation of elements </vt:lpstr>
      <vt:lpstr>3. Event Handling in JavaScript</vt:lpstr>
      <vt:lpstr>3.1 Assigning event handlers in JavaScript using DOM object property</vt:lpstr>
      <vt:lpstr>3.1 HTML Event Attributes </vt:lpstr>
      <vt:lpstr>3.2 DOM Properties </vt:lpstr>
      <vt:lpstr>3.3 addEventListener() Method </vt:lpstr>
      <vt:lpstr>3.3 (a) Key advantages of addEventListener():</vt:lpstr>
      <vt:lpstr>multiple event listeners</vt:lpstr>
      <vt:lpstr> </vt:lpstr>
      <vt:lpstr>4. addeventlistener and removeeventlistener in JavaScript</vt:lpstr>
      <vt:lpstr>addEventListener() method</vt:lpstr>
      <vt:lpstr>removeEventListener</vt:lpstr>
      <vt:lpstr>enable an event listener, and then double click will disable it</vt:lpstr>
      <vt:lpstr>Activity: Dy task mngr</vt:lpstr>
      <vt:lpstr>5. Event bubbling in JavaScript</vt:lpstr>
      <vt:lpstr>5.1 Event bubbling in JavaScript</vt:lpstr>
      <vt:lpstr>5.2 Event bubbling event.stopPropagation();</vt:lpstr>
      <vt:lpstr>How Event Bubbling Works</vt:lpstr>
      <vt:lpstr>event.stopPropagation()</vt:lpstr>
      <vt:lpstr>6. Image gallery with thumbnails in JavaScript</vt:lpstr>
      <vt:lpstr>Geolocation API OSM</vt:lpstr>
      <vt:lpstr>Div tag</vt:lpstr>
      <vt:lpstr>API code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Aman Singh</dc:creator>
  <cp:lastModifiedBy>Aman Singh</cp:lastModifiedBy>
  <cp:revision>82</cp:revision>
  <dcterms:created xsi:type="dcterms:W3CDTF">2024-12-21T08:44:39Z</dcterms:created>
  <dcterms:modified xsi:type="dcterms:W3CDTF">2025-04-03T07:19:11Z</dcterms:modified>
</cp:coreProperties>
</file>