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A3DD-F248-8CFF-E069-1876B095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78579-81E9-E901-6536-1606C2F4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B1A27-17F5-2485-15B1-DBB9A277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198F-68F5-4D1C-4228-19093F6F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EB70-E7BD-EC5D-1076-21F9264D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5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FE88-DE81-DBBF-CCBA-A9BBFA8E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8DE09-3641-0D5A-C0E3-6CF815FDD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B640-FC02-D255-38E0-F16D80E7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75D3-E576-ACDD-A3E3-5841B3F5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81FE1-4E1B-5333-18FE-60377B77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7F92E-76C1-38CE-38AC-883CE5FB1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EA662-3795-0A65-244E-EB0E1963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CF55-161F-504D-F4F0-D84CF3EB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7B6A-335C-CD7A-C6EE-C6699FD5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DAED-C30C-E230-2D63-3AB0E33C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C5A8-DB05-8591-9E63-6B55D82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3776-69E3-EADE-3FEC-5DE4F86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9016-2D2B-1917-7822-F7342CD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C9A4-D002-031D-1B8D-36290BB9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4902-52F5-F528-E07B-BD35E251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1CF6-CDA7-28BE-5935-5CAD506F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BACCD-C792-2262-2079-B40A8ECA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28E-D386-2F1E-B4EF-8F50BDDB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209A-805A-6EA7-A2B4-A0CE2ECA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299B-6AD5-FD59-B57D-558034E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3599-D117-BE46-42B7-4A5CC638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4683-8F43-328B-023C-5336DC6AC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92125-76CB-A62F-74B6-40DFF97EB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5D34F-1154-F54F-6440-4EA939C9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E14D-FF08-E0C4-F3B1-8D904151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BCCA3-B1AE-8D30-9F4F-46202C1B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263-F957-4DCA-E6FE-0E09BDCB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DB1A-879B-8403-6F28-73641AAB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AC8B-0EF6-380D-0230-D376A517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A5196-F37F-AC2F-3AF5-C168AA285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570D7-3565-36E4-C1E1-5AB0869A9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DB608-028A-719D-20A7-DF3B0103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377E7-1E9F-30FC-E4CE-47B12EC2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5289A-7E33-4BDF-CC70-E3134C0D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1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0D95-48BC-B8FA-2CDE-D30071A3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7029D-2F28-BD87-6246-344EA50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D3F7C-7E9E-9997-54F1-FD782E3A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BD5C-7676-977F-1634-AB24ACCF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C9500-CE2D-571E-6B99-2A6CCAF6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6CC2B-5040-D7FE-9A89-5AC45E57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DF424-3899-EEB7-B555-F8A6B36F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50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D400-5AEE-6B41-3FE1-4386B492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94A1-3350-D2D2-0906-53CCB16D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730AD-1DB7-57CB-12A4-C91155FA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5231-4BB7-76B7-DAAF-5B35EC43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CF67-7019-62D4-6365-F485F2EE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D6B8F-0166-60AC-C72A-35A29ECD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AE88-0109-DF8D-BF72-58E5350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8B350-EB61-E040-9953-8300AED73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AB6FC-BEF0-2395-33DF-AA8BC1D9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A3B1D-6209-1B2A-D7A2-54E1E1EC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FEA4-BD05-319D-8E6F-A32D4945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D44F2-5841-C324-815D-21F10B0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5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7B233-3957-B394-B3AC-52944B6F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CD95-B565-4159-273C-F46986B5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70B6-1DAF-FCAC-0DCE-F9D33BC1E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7A8E-3EB2-47F3-9886-AA3B1111319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A2E2-8410-DFAC-90E2-95073FAC7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28FD-7565-5731-65A4-A24A77452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C630-E954-4ABE-893C-C5D9DE1A3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rite-a-program-to-reverse-an-array-or-string/" TargetMode="External"/><Relationship Id="rId7" Type="http://schemas.openxmlformats.org/officeDocument/2006/relationships/hyperlink" Target="https://www.geeksforgeeks.org/kth-smallestlargest-element-unsorted-array/" TargetMode="External"/><Relationship Id="rId2" Type="http://schemas.openxmlformats.org/officeDocument/2006/relationships/hyperlink" Target="https://www.geeksforgeeks.org/program-find-minimum-maximum-element-arr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ount-number-of-occurrences-or-frequency-in-a-sorted-array/" TargetMode="External"/><Relationship Id="rId5" Type="http://schemas.openxmlformats.org/officeDocument/2006/relationships/hyperlink" Target="https://www.geeksforgeeks.org/union-and-intersection-of-two-sorted-arrays-2/" TargetMode="External"/><Relationship Id="rId4" Type="http://schemas.openxmlformats.org/officeDocument/2006/relationships/hyperlink" Target="https://www.geeksforgeeks.org/c-program-to-sort-an-array-in-ascending-ord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AFDF-62F4-3853-D98D-776E8AF77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010AD-E0E3-6308-667F-3C1149115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2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b="0" i="0" dirty="0">
                <a:effectLst/>
                <a:latin typeface="var(--font-secondary)"/>
              </a:rPr>
              <a:t> </a:t>
            </a:r>
            <a:r>
              <a:rPr lang="en-US" b="1" i="0" dirty="0">
                <a:effectLst/>
                <a:latin typeface="var(--font-secondary)"/>
              </a:rPr>
              <a:t>Explanation</a:t>
            </a:r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1" i="0" dirty="0">
                <a:effectLst/>
                <a:latin typeface="var(--font-secondary)"/>
              </a:rPr>
              <a:t>fun(</a:t>
            </a:r>
            <a:r>
              <a:rPr lang="en-US" b="1" i="0" dirty="0" err="1">
                <a:effectLst/>
                <a:latin typeface="var(--font-secondary)"/>
              </a:rPr>
              <a:t>arr</a:t>
            </a:r>
            <a:r>
              <a:rPr lang="en-US" b="1" i="0" dirty="0">
                <a:effectLst/>
                <a:latin typeface="var(--font-secondary)"/>
              </a:rPr>
              <a:t>) </a:t>
            </a:r>
            <a:r>
              <a:rPr lang="en-US" b="0" i="0" dirty="0">
                <a:effectLst/>
                <a:latin typeface="var(--font-secondary)"/>
              </a:rPr>
              <a:t>is the correct syntax to call the function having array (</a:t>
            </a:r>
            <a:r>
              <a:rPr lang="en-US" b="1" i="0" dirty="0" err="1">
                <a:effectLst/>
                <a:latin typeface="var(--font-secondary)"/>
              </a:rPr>
              <a:t>arr</a:t>
            </a:r>
            <a:r>
              <a:rPr lang="en-US" b="1" i="0" dirty="0">
                <a:effectLst/>
                <a:latin typeface="var(--font-secondary)"/>
              </a:rPr>
              <a:t>) </a:t>
            </a:r>
            <a:r>
              <a:rPr lang="en-US" b="0" i="0" dirty="0">
                <a:effectLst/>
                <a:latin typeface="var(--font-secondary)"/>
              </a:rPr>
              <a:t>as a Parameter.</a:t>
            </a:r>
          </a:p>
          <a:p>
            <a:pPr algn="l" rtl="0" latinLnBrk="1"/>
            <a:r>
              <a:rPr lang="en-US" b="0" i="0" u="sng" dirty="0">
                <a:solidFill>
                  <a:srgbClr val="FF0000"/>
                </a:solidFill>
                <a:effectLst/>
                <a:latin typeface="var(--font-secondary)"/>
              </a:rPr>
              <a:t>Hence option(C) is correct.</a:t>
            </a:r>
          </a:p>
          <a:p>
            <a:pPr algn="l" rtl="0" latinLnBrk="1"/>
            <a:endParaRPr lang="en-US" b="0" i="0" u="sng" dirty="0">
              <a:effectLst/>
              <a:latin typeface="var(--font-secondary)"/>
            </a:endParaRPr>
          </a:p>
          <a:p>
            <a:pPr algn="l" rtl="0" latinLnBrk="1"/>
            <a:r>
              <a:rPr lang="en-US" dirty="0">
                <a:effectLst/>
                <a:latin typeface="var(--font-secondary)"/>
              </a:rPr>
              <a:t>For option A:</a:t>
            </a: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error: cannot convert 'int (*)[8]' to 'int*'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36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is the limitation of the array?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elements can be accessed from anywhere.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size of the array is fixed.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Indexing is started from Zero.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Memory waste if an array's elements are smaller than the size allotted to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89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b="0" i="0" dirty="0">
                <a:effectLst/>
                <a:latin typeface="var(--font-secondary)"/>
              </a:rPr>
              <a:t> </a:t>
            </a:r>
            <a:r>
              <a:rPr lang="en-US" b="1" i="0" dirty="0">
                <a:effectLst/>
                <a:latin typeface="var(--font-secondary)"/>
              </a:rPr>
              <a:t>Explanation</a:t>
            </a:r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Suppose we have an </a:t>
            </a:r>
            <a:r>
              <a:rPr lang="en-US" b="0" i="0" dirty="0" err="1">
                <a:effectLst/>
                <a:latin typeface="var(--font-secondary)"/>
              </a:rPr>
              <a:t>arry</a:t>
            </a:r>
            <a:r>
              <a:rPr lang="en-US" b="0" i="0" dirty="0">
                <a:effectLst/>
                <a:latin typeface="var(--font-secondary)"/>
              </a:rPr>
              <a:t> like :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[5] ={1, 2, 3}</a:t>
            </a: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Here we have declared the size of the array as 5, but we have initialized only  3 values to it. So it leads to memory wastage.</a:t>
            </a: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Hence Option (D) is correct.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25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&lt;bits/</a:t>
            </a:r>
            <a:r>
              <a:rPr lang="en-IN" dirty="0" err="1"/>
              <a:t>stdc</a:t>
            </a:r>
            <a:r>
              <a:rPr lang="en-IN" dirty="0"/>
              <a:t>++.h&gt;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print(char a[], int n, int </a:t>
            </a:r>
            <a:r>
              <a:rPr lang="en-IN" dirty="0" err="1"/>
              <a:t>ind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ind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 &lt; n + </a:t>
            </a:r>
            <a:r>
              <a:rPr lang="en-IN" dirty="0" err="1"/>
              <a:t>ind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a[(</a:t>
            </a:r>
            <a:r>
              <a:rPr lang="en-IN" dirty="0" err="1"/>
              <a:t>i</a:t>
            </a:r>
            <a:r>
              <a:rPr lang="en-IN" dirty="0"/>
              <a:t> % n)] &lt;&lt; " 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a[] = { 'A', 'B', 'C', 'D', 'E', 'F' };</a:t>
            </a:r>
          </a:p>
          <a:p>
            <a:pPr marL="0" indent="0">
              <a:buNone/>
            </a:pPr>
            <a:r>
              <a:rPr lang="en-IN" dirty="0"/>
              <a:t>    int n = </a:t>
            </a:r>
            <a:r>
              <a:rPr lang="en-IN" dirty="0" err="1"/>
              <a:t>sizeof</a:t>
            </a:r>
            <a:r>
              <a:rPr lang="en-IN" dirty="0"/>
              <a:t>(a) / </a:t>
            </a:r>
            <a:r>
              <a:rPr lang="en-IN" dirty="0" err="1"/>
              <a:t>sizeof</a:t>
            </a:r>
            <a:r>
              <a:rPr lang="en-IN" dirty="0"/>
              <a:t>(a[0]);</a:t>
            </a:r>
          </a:p>
          <a:p>
            <a:pPr marL="0" indent="0">
              <a:buNone/>
            </a:pPr>
            <a:r>
              <a:rPr lang="en-IN" dirty="0"/>
              <a:t>    print(a, n, 3);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printing the normal array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printing circular array rotated by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Syntax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71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b="1" i="0" dirty="0">
                <a:effectLst/>
                <a:latin typeface="var(--font-secondary)"/>
              </a:rPr>
              <a:t>Explanation</a:t>
            </a:r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In the above program, we are just shifting the array elements by 3 circularly.</a:t>
            </a: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we are running loop from </a:t>
            </a:r>
            <a:r>
              <a:rPr lang="en-US" b="0" i="0" dirty="0" err="1">
                <a:effectLst/>
                <a:latin typeface="var(--font-secondary)"/>
              </a:rPr>
              <a:t>i</a:t>
            </a:r>
            <a:r>
              <a:rPr lang="en-US" b="0" i="0" dirty="0">
                <a:effectLst/>
                <a:latin typeface="var(--font-secondary)"/>
              </a:rPr>
              <a:t> = 3 to 9.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secondary)"/>
              </a:rPr>
              <a:t>Inside the loop we are printing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[3%6] =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[3] = 'D'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[4 % 6] =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[4]  = 'E'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[5 % 6] =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[5] = 'F'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[6 % 6] =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[0] = 'A'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[7 % 6] =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[1] = 'B'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[8 % 6] = 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[2] = 'C’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solidFill>
                  <a:srgbClr val="DCDCDC"/>
                </a:solidFill>
                <a:effectLst/>
                <a:highlight>
                  <a:srgbClr val="292929"/>
                </a:highlight>
                <a:latin typeface="Source Sans 3"/>
              </a:rPr>
              <a:t>Hence Option (B)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CDCDC"/>
                </a:solidFill>
                <a:effectLst/>
                <a:highlight>
                  <a:srgbClr val="292929"/>
                </a:highlight>
                <a:latin typeface="Source Sans 3"/>
              </a:rPr>
              <a:t> is correct.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BDF673-E673-D8C7-796A-4519FEDA3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89"/>
          <a:stretch/>
        </p:blipFill>
        <p:spPr bwMode="auto">
          <a:xfrm>
            <a:off x="9350529" y="3422145"/>
            <a:ext cx="2871207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72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dirty="0"/>
              <a:t>void fun(int </a:t>
            </a:r>
            <a:r>
              <a:rPr lang="en-IN" dirty="0" err="1"/>
              <a:t>arr</a:t>
            </a:r>
            <a:r>
              <a:rPr lang="en-IN" dirty="0"/>
              <a:t>[], int start, int end)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while (start &lt; end) {</a:t>
            </a:r>
          </a:p>
          <a:p>
            <a:pPr marL="0" indent="0">
              <a:buNone/>
            </a:pPr>
            <a:r>
              <a:rPr lang="en-IN" dirty="0"/>
              <a:t>        int temp = </a:t>
            </a:r>
            <a:r>
              <a:rPr lang="en-IN" dirty="0" err="1"/>
              <a:t>arr</a:t>
            </a:r>
            <a:r>
              <a:rPr lang="en-IN" dirty="0"/>
              <a:t>[start];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arr</a:t>
            </a:r>
            <a:r>
              <a:rPr lang="en-IN" dirty="0"/>
              <a:t>[start] = </a:t>
            </a:r>
            <a:r>
              <a:rPr lang="en-IN" dirty="0" err="1"/>
              <a:t>arr</a:t>
            </a:r>
            <a:r>
              <a:rPr lang="en-IN" dirty="0"/>
              <a:t>[end];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arr</a:t>
            </a:r>
            <a:r>
              <a:rPr lang="en-IN" dirty="0"/>
              <a:t>[end] = temp;</a:t>
            </a:r>
          </a:p>
          <a:p>
            <a:pPr marL="0" indent="0">
              <a:buNone/>
            </a:pPr>
            <a:r>
              <a:rPr lang="en-IN" dirty="0"/>
              <a:t>        start++;</a:t>
            </a:r>
          </a:p>
          <a:p>
            <a:pPr marL="0" indent="0">
              <a:buNone/>
            </a:pPr>
            <a:r>
              <a:rPr lang="en-IN" dirty="0"/>
              <a:t>        end--;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swapping the elements pairwise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sorting the elements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Reverse an array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60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b="1" i="0" dirty="0">
                <a:effectLst/>
                <a:latin typeface="var(--font-secondary)"/>
              </a:rPr>
              <a:t>Explanation</a:t>
            </a:r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The above code is for reversing an array of elements., we are just swapping the first and last element of the array, and the whole array is reversed.</a:t>
            </a:r>
          </a:p>
          <a:p>
            <a:pPr algn="l" rtl="0" latinLnBrk="1"/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Hence Option(C) is correct.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90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22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80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45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[2] = { 1, 2 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0 [</a:t>
            </a:r>
            <a:r>
              <a:rPr lang="en-IN" dirty="0" err="1"/>
              <a:t>arr</a:t>
            </a:r>
            <a:r>
              <a:rPr lang="en-IN" dirty="0"/>
              <a:t>] &lt;&lt; ", " &lt;&lt; 1 [</a:t>
            </a:r>
            <a:r>
              <a:rPr lang="en-IN" dirty="0" err="1"/>
              <a:t>arr</a:t>
            </a:r>
            <a:r>
              <a:rPr lang="en-IN" dirty="0"/>
              <a:t>]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1, 2</a:t>
            </a:r>
          </a:p>
          <a:p>
            <a:pPr marL="514350" indent="-514350">
              <a:buFont typeface="+mj-lt"/>
              <a:buAutoNum type="alphaLcParenR"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Syntax error</a:t>
            </a:r>
          </a:p>
          <a:p>
            <a:pPr marL="514350" indent="-514350">
              <a:buFont typeface="+mj-lt"/>
              <a:buAutoNum type="alphaLcParenR"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Run time error</a:t>
            </a:r>
          </a:p>
          <a:p>
            <a:pPr marL="514350" indent="-514350">
              <a:buFont typeface="+mj-lt"/>
              <a:buAutoNum type="alphaLcParenR"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8886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7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48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00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5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51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55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20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1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problem on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0" i="0" u="sng" dirty="0">
                <a:effectLst/>
                <a:latin typeface="Nunito" pitchFamily="2" charset="0"/>
                <a:hlinkClick r:id="rId2"/>
              </a:rPr>
              <a:t>Find the minimum and maximum element in an array</a:t>
            </a:r>
            <a:endParaRPr lang="en-US" b="0" i="0" u="sng" dirty="0">
              <a:effectLst/>
              <a:latin typeface="Nunito" pitchFamily="2" charset="0"/>
            </a:endParaRPr>
          </a:p>
          <a:p>
            <a:r>
              <a:rPr lang="en-US" b="0" i="0" u="sng" dirty="0">
                <a:effectLst/>
                <a:latin typeface="Nunito" pitchFamily="2" charset="0"/>
                <a:hlinkClick r:id="rId3"/>
              </a:rPr>
              <a:t>Write a program to reverse the array</a:t>
            </a:r>
            <a:endParaRPr lang="en-US" b="0" i="0" u="sng" dirty="0">
              <a:effectLst/>
              <a:latin typeface="Nunito" pitchFamily="2" charset="0"/>
            </a:endParaRPr>
          </a:p>
          <a:p>
            <a:r>
              <a:rPr lang="en-US" b="0" i="0" u="sng" dirty="0">
                <a:effectLst/>
                <a:latin typeface="Nunito" pitchFamily="2" charset="0"/>
                <a:hlinkClick r:id="rId4"/>
              </a:rPr>
              <a:t>Write a program to sort the given array</a:t>
            </a:r>
            <a:endParaRPr lang="en-US" u="sng" dirty="0">
              <a:latin typeface="Nunito" pitchFamily="2" charset="0"/>
            </a:endParaRPr>
          </a:p>
          <a:p>
            <a:r>
              <a:rPr lang="en-US" b="0" i="0" u="sng" dirty="0">
                <a:effectLst/>
                <a:latin typeface="Nunito" pitchFamily="2" charset="0"/>
                <a:hlinkClick r:id="rId5"/>
              </a:rPr>
              <a:t>Find the Union and Intersection of the two sorted arrays</a:t>
            </a:r>
            <a:endParaRPr lang="en-US" b="0" i="0" u="sng" dirty="0">
              <a:effectLst/>
              <a:latin typeface="Nunito" pitchFamily="2" charset="0"/>
            </a:endParaRPr>
          </a:p>
          <a:p>
            <a:r>
              <a:rPr lang="en-US" b="0" i="0" u="sng" dirty="0">
                <a:effectLst/>
                <a:latin typeface="Nunito" pitchFamily="2" charset="0"/>
                <a:hlinkClick r:id="rId6"/>
              </a:rPr>
              <a:t>Find the occurrence of an integer in the array</a:t>
            </a:r>
            <a:endParaRPr lang="en-US" b="0" i="0" u="sng" dirty="0">
              <a:effectLst/>
              <a:latin typeface="Nunito" pitchFamily="2" charset="0"/>
            </a:endParaRPr>
          </a:p>
          <a:p>
            <a:r>
              <a:rPr lang="en-US" b="0" i="0" u="sng" dirty="0">
                <a:effectLst/>
                <a:latin typeface="Nunito" pitchFamily="2" charset="0"/>
                <a:hlinkClick r:id="rId7"/>
              </a:rPr>
              <a:t>Find the Kth largest and Kth smallest number in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9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b="1" i="0" dirty="0">
                <a:effectLst/>
                <a:latin typeface="var(--font-secondary)"/>
              </a:rPr>
              <a:t>Explanation</a:t>
            </a:r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0[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] is a different way to represent array element, which represents the first element of the array.</a:t>
            </a:r>
            <a:br>
              <a:rPr lang="en-US" b="0" i="0" dirty="0">
                <a:effectLst/>
                <a:latin typeface="var(--font-secondary)"/>
              </a:rPr>
            </a:br>
            <a:r>
              <a:rPr lang="en-US" b="0" i="0" dirty="0">
                <a:effectLst/>
                <a:latin typeface="var(--font-secondary)"/>
              </a:rPr>
              <a:t>similarly, 1[</a:t>
            </a:r>
            <a:r>
              <a:rPr lang="en-US" b="0" i="0" dirty="0" err="1">
                <a:effectLst/>
                <a:latin typeface="var(--font-secondary)"/>
              </a:rPr>
              <a:t>arr</a:t>
            </a:r>
            <a:r>
              <a:rPr lang="en-US" b="0" i="0" dirty="0">
                <a:effectLst/>
                <a:latin typeface="var(--font-secondary)"/>
              </a:rPr>
              <a:t>] is a different way to represent array element, which represents the second element of the array.</a:t>
            </a: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Hence the correct output is (A)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4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 rtl="0"/>
            <a:r>
              <a:rPr lang="en-US" b="0" i="0" dirty="0">
                <a:effectLst/>
                <a:latin typeface="var(--font-primary)"/>
              </a:rPr>
              <a:t>The minimum number of comparisons required to determine if an integer appears more than n/2 times in a sorted array of n integers is</a:t>
            </a:r>
          </a:p>
          <a:p>
            <a:pPr algn="l" rtl="0"/>
            <a:endParaRPr lang="en-US" dirty="0">
              <a:latin typeface="var(--font-primary)"/>
            </a:endParaRPr>
          </a:p>
          <a:p>
            <a:pPr algn="l" rtl="0"/>
            <a:endParaRPr lang="en-US" b="0" i="0" dirty="0">
              <a:effectLst/>
              <a:latin typeface="var(--font-primary)"/>
            </a:endParaRPr>
          </a:p>
          <a:p>
            <a:pPr algn="l" rtl="0"/>
            <a:endParaRPr lang="en-US" dirty="0">
              <a:latin typeface="var(--font-primary)"/>
            </a:endParaRPr>
          </a:p>
          <a:p>
            <a:pPr algn="l" rtl="0"/>
            <a:endParaRPr lang="en-US" b="0" i="0" dirty="0">
              <a:effectLst/>
              <a:latin typeface="var(--font-primary)"/>
            </a:endParaRPr>
          </a:p>
          <a:p>
            <a:pPr marL="514350" indent="-514350" algn="l" rtl="0">
              <a:buFont typeface="+mj-lt"/>
              <a:buAutoNum type="alphaLcParenR"/>
            </a:pPr>
            <a:r>
              <a:rPr lang="en-US" b="0" i="0" dirty="0">
                <a:effectLst/>
                <a:latin typeface="var(--font-primary)"/>
              </a:rPr>
              <a:t>Θ(n)</a:t>
            </a:r>
          </a:p>
          <a:p>
            <a:pPr marL="514350" indent="-514350" algn="l" rtl="0">
              <a:buFont typeface="+mj-lt"/>
              <a:buAutoNum type="alphaLcParenR"/>
            </a:pPr>
            <a:r>
              <a:rPr lang="en-US" b="0" i="0" dirty="0">
                <a:effectLst/>
                <a:latin typeface="var(--font-primary)"/>
              </a:rPr>
              <a:t>Θ(</a:t>
            </a:r>
            <a:r>
              <a:rPr lang="en-US" b="0" i="0" dirty="0" err="1">
                <a:effectLst/>
                <a:latin typeface="var(--font-primary)"/>
              </a:rPr>
              <a:t>logn</a:t>
            </a:r>
            <a:r>
              <a:rPr lang="en-US" b="0" i="0" dirty="0">
                <a:effectLst/>
                <a:latin typeface="var(--font-primary)"/>
              </a:rPr>
              <a:t>)</a:t>
            </a:r>
          </a:p>
          <a:p>
            <a:pPr marL="514350" indent="-514350" algn="l" rtl="0">
              <a:buFont typeface="+mj-lt"/>
              <a:buAutoNum type="alphaLcParenR"/>
            </a:pPr>
            <a:r>
              <a:rPr lang="en-US" b="0" i="0" dirty="0">
                <a:effectLst/>
                <a:latin typeface="var(--font-primary)"/>
              </a:rPr>
              <a:t>Θ(n*</a:t>
            </a:r>
            <a:r>
              <a:rPr lang="en-US" b="0" i="0" dirty="0" err="1">
                <a:effectLst/>
                <a:latin typeface="var(--font-primary)"/>
              </a:rPr>
              <a:t>logn</a:t>
            </a:r>
            <a:r>
              <a:rPr lang="en-US" b="0" i="0" dirty="0">
                <a:effectLst/>
                <a:latin typeface="var(--font-primary)"/>
              </a:rPr>
              <a:t>)</a:t>
            </a:r>
          </a:p>
          <a:p>
            <a:pPr marL="514350" indent="-514350" algn="l" rtl="0">
              <a:buFont typeface="+mj-lt"/>
              <a:buAutoNum type="alphaLcParenR"/>
            </a:pPr>
            <a:r>
              <a:rPr lang="en-US" b="0" i="0" dirty="0">
                <a:effectLst/>
                <a:latin typeface="var(--font-primary)"/>
              </a:rPr>
              <a:t>Θ(1)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7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Nunito" pitchFamily="2" charset="0"/>
              </a:rPr>
              <a:t>Let A be a square matrix of size n x n. Consider the following program. What is the expected output?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 = 100</a:t>
            </a:r>
          </a:p>
          <a:p>
            <a:pPr marL="0" indent="0">
              <a:buNone/>
            </a:pPr>
            <a:r>
              <a:rPr lang="pt-BR" dirty="0"/>
              <a:t>for i = 1 to n do</a:t>
            </a:r>
          </a:p>
          <a:p>
            <a:pPr marL="0" indent="0">
              <a:buNone/>
            </a:pPr>
            <a:r>
              <a:rPr lang="pt-BR" dirty="0"/>
              <a:t>    for j = 1 to n do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Temp = A[i][j] + C</a:t>
            </a:r>
          </a:p>
          <a:p>
            <a:pPr marL="0" indent="0">
              <a:buNone/>
            </a:pPr>
            <a:r>
              <a:rPr lang="pt-BR" dirty="0"/>
              <a:t>        A[i][j] = A[j][i]</a:t>
            </a:r>
          </a:p>
          <a:p>
            <a:pPr marL="0" indent="0">
              <a:buNone/>
            </a:pPr>
            <a:r>
              <a:rPr lang="pt-BR" dirty="0"/>
              <a:t>        A[j][i] = Temp - C</a:t>
            </a:r>
          </a:p>
          <a:p>
            <a:pPr marL="0" indent="0">
              <a:buNone/>
            </a:pPr>
            <a:r>
              <a:rPr lang="pt-BR" dirty="0"/>
              <a:t>    } </a:t>
            </a:r>
          </a:p>
          <a:p>
            <a:pPr marL="0" indent="0">
              <a:buNone/>
            </a:pPr>
            <a:r>
              <a:rPr lang="pt-BR" dirty="0"/>
              <a:t>for i = 1 to n do</a:t>
            </a:r>
          </a:p>
          <a:p>
            <a:pPr marL="0" indent="0">
              <a:buNone/>
            </a:pPr>
            <a:r>
              <a:rPr lang="pt-BR" dirty="0"/>
              <a:t>    for j = 1 to n do</a:t>
            </a:r>
          </a:p>
          <a:p>
            <a:pPr marL="0" indent="0">
              <a:buNone/>
            </a:pPr>
            <a:r>
              <a:rPr lang="pt-BR" dirty="0"/>
              <a:t>        Output(A[i][j]);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matrix A itself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Transpose of matrix 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Adding 100 to the upper diagonal elements and subtracting 100 from diagonal elements of 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7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b="1" i="0" dirty="0">
                <a:effectLst/>
                <a:latin typeface="var(--font-secondary)"/>
              </a:rPr>
              <a:t>Explanation</a:t>
            </a:r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If we take look at the inner statements of first loops, we can notice that the statements swap A[</a:t>
            </a:r>
            <a:r>
              <a:rPr lang="en-US" b="0" i="0" dirty="0" err="1">
                <a:effectLst/>
                <a:latin typeface="var(--font-secondary)"/>
              </a:rPr>
              <a:t>i</a:t>
            </a:r>
            <a:r>
              <a:rPr lang="en-US" b="0" i="0" dirty="0">
                <a:effectLst/>
                <a:latin typeface="var(--font-secondary)"/>
              </a:rPr>
              <a:t>][j] and A[j][</a:t>
            </a:r>
            <a:r>
              <a:rPr lang="en-US" b="0" i="0" dirty="0" err="1">
                <a:effectLst/>
                <a:latin typeface="var(--font-secondary)"/>
              </a:rPr>
              <a:t>i</a:t>
            </a:r>
            <a:r>
              <a:rPr lang="en-US" b="0" i="0" dirty="0">
                <a:effectLst/>
                <a:latin typeface="var(--font-secondary)"/>
              </a:rPr>
              <a:t>] for all </a:t>
            </a:r>
            <a:r>
              <a:rPr lang="en-US" b="0" i="0" dirty="0" err="1">
                <a:effectLst/>
                <a:latin typeface="var(--font-secondary)"/>
              </a:rPr>
              <a:t>i</a:t>
            </a:r>
            <a:r>
              <a:rPr lang="en-US" b="0" i="0" dirty="0">
                <a:effectLst/>
                <a:latin typeface="var(--font-secondary)"/>
              </a:rPr>
              <a:t> and j. Since the loop runs for all elements, every element A[l][m] would be swapped twice, once for </a:t>
            </a:r>
            <a:r>
              <a:rPr lang="en-US" b="0" i="0" dirty="0" err="1">
                <a:effectLst/>
                <a:latin typeface="var(--font-secondary)"/>
              </a:rPr>
              <a:t>i</a:t>
            </a:r>
            <a:r>
              <a:rPr lang="en-US" b="0" i="0" dirty="0">
                <a:effectLst/>
                <a:latin typeface="var(--font-secondary)"/>
              </a:rPr>
              <a:t> = l and j = m and then for </a:t>
            </a:r>
            <a:r>
              <a:rPr lang="en-US" b="0" i="0" dirty="0" err="1">
                <a:effectLst/>
                <a:latin typeface="var(--font-secondary)"/>
              </a:rPr>
              <a:t>i</a:t>
            </a:r>
            <a:r>
              <a:rPr lang="en-US" b="0" i="0" dirty="0">
                <a:effectLst/>
                <a:latin typeface="var(--font-secondary)"/>
              </a:rPr>
              <a:t> = m and j = l. Swapping twice means the matrix doesn’t change.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47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Nunito" pitchFamily="2" charset="0"/>
              </a:rPr>
              <a:t>What will the output of the below code, be if the base address of the array is 1200?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[] = { 1, 2, 3, 4, 5 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arr</a:t>
            </a:r>
            <a:r>
              <a:rPr lang="en-IN" dirty="0"/>
              <a:t> &lt;&lt; ", " &lt;&lt; &amp;</a:t>
            </a:r>
            <a:r>
              <a:rPr lang="en-IN" dirty="0" err="1"/>
              <a:t>arr</a:t>
            </a:r>
            <a:r>
              <a:rPr lang="en-IN" dirty="0"/>
              <a:t> &lt;&lt; ", " &lt;&lt; &amp;</a:t>
            </a:r>
            <a:r>
              <a:rPr lang="en-IN" dirty="0" err="1"/>
              <a:t>arr</a:t>
            </a:r>
            <a:r>
              <a:rPr lang="en-IN" dirty="0"/>
              <a:t>[0]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1200, 1202, 1204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1200 1200 1200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1200, 1204, 1208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/>
              <a:t>1200, 1204, 1208</a:t>
            </a:r>
          </a:p>
        </p:txBody>
      </p:sp>
    </p:spTree>
    <p:extLst>
      <p:ext uri="{BB962C8B-B14F-4D97-AF65-F5344CB8AC3E}">
        <p14:creationId xmlns:p14="http://schemas.microsoft.com/office/powerpoint/2010/main" val="355153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b="1" i="0" dirty="0">
                <a:effectLst/>
                <a:latin typeface="var(--font-secondary)"/>
              </a:rPr>
              <a:t>Explanation</a:t>
            </a:r>
            <a:endParaRPr lang="en-US" b="0" i="0" dirty="0">
              <a:effectLst/>
              <a:latin typeface="var(--font-secondary)"/>
            </a:endParaRP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Given that, the base address of the array is 1200.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var(--font-secondary)"/>
              </a:rPr>
              <a:t>arr</a:t>
            </a:r>
            <a:r>
              <a:rPr lang="en-US" b="1" i="0" dirty="0">
                <a:effectLst/>
                <a:latin typeface="var(--font-secondary)"/>
              </a:rPr>
              <a:t>, &amp;</a:t>
            </a:r>
            <a:r>
              <a:rPr lang="en-US" b="1" i="0" dirty="0" err="1">
                <a:effectLst/>
                <a:latin typeface="var(--font-secondary)"/>
              </a:rPr>
              <a:t>arr</a:t>
            </a:r>
            <a:r>
              <a:rPr lang="en-US" b="1" i="0" dirty="0">
                <a:effectLst/>
                <a:latin typeface="var(--font-secondary)"/>
              </a:rPr>
              <a:t> i</a:t>
            </a:r>
            <a:r>
              <a:rPr lang="en-US" b="0" i="0" dirty="0">
                <a:effectLst/>
                <a:latin typeface="var(--font-secondary)"/>
              </a:rPr>
              <a:t>s pointing to the base address of the array </a:t>
            </a:r>
            <a:r>
              <a:rPr lang="en-US" b="1" i="0" dirty="0">
                <a:effectLst/>
                <a:latin typeface="var(--font-secondary)"/>
              </a:rPr>
              <a:t>arr.</a:t>
            </a:r>
            <a:endParaRPr lang="en-US" b="0" i="0" dirty="0">
              <a:effectLst/>
              <a:latin typeface="var(--font-secondary)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font-secondary)"/>
              </a:rPr>
              <a:t>&amp;</a:t>
            </a:r>
            <a:r>
              <a:rPr lang="en-US" b="1" i="0" dirty="0" err="1">
                <a:effectLst/>
                <a:latin typeface="var(--font-secondary)"/>
              </a:rPr>
              <a:t>arr</a:t>
            </a:r>
            <a:r>
              <a:rPr lang="en-US" b="1" i="0" dirty="0">
                <a:effectLst/>
                <a:latin typeface="var(--font-secondary)"/>
              </a:rPr>
              <a:t>[0] </a:t>
            </a:r>
            <a:r>
              <a:rPr lang="en-US" b="0" i="0" dirty="0">
                <a:effectLst/>
                <a:latin typeface="var(--font-secondary)"/>
              </a:rPr>
              <a:t>is pointing to the address of the first element array </a:t>
            </a:r>
            <a:r>
              <a:rPr lang="en-US" b="1" i="0" dirty="0" err="1">
                <a:effectLst/>
                <a:latin typeface="var(--font-secondary)"/>
              </a:rPr>
              <a:t>arr</a:t>
            </a:r>
            <a:r>
              <a:rPr lang="en-US" b="1" i="0" dirty="0">
                <a:effectLst/>
                <a:latin typeface="var(--font-secondary)"/>
              </a:rPr>
              <a:t> </a:t>
            </a:r>
            <a:r>
              <a:rPr lang="en-US" b="0" i="0" dirty="0">
                <a:effectLst/>
                <a:latin typeface="var(--font-secondary)"/>
              </a:rPr>
              <a:t>(base address).</a:t>
            </a:r>
          </a:p>
          <a:p>
            <a:pPr algn="l" rtl="0" latinLnBrk="1"/>
            <a:r>
              <a:rPr lang="en-US" b="0" i="0" dirty="0">
                <a:effectLst/>
                <a:latin typeface="var(--font-secondary)"/>
              </a:rPr>
              <a:t>Hence the correct option is (B)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8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84A-8DC8-BEBF-89AA-B9D7ED49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Nunito" pitchFamily="2" charset="0"/>
              </a:rPr>
              <a:t>What is the correct way to call the function (fun) in the below program?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AB15-C379-21AE-85D6-7521E413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&lt;bits/</a:t>
            </a:r>
            <a:r>
              <a:rPr lang="en-IN" dirty="0" err="1"/>
              <a:t>stdc</a:t>
            </a:r>
            <a:r>
              <a:rPr lang="en-IN" dirty="0"/>
              <a:t>++.h&gt;</a:t>
            </a:r>
          </a:p>
          <a:p>
            <a:pPr marL="0" indent="0">
              <a:buNone/>
            </a:pPr>
            <a:r>
              <a:rPr lang="en-IN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void fun(char*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unsigned int n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 " &lt;&lt;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 Driver program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arr</a:t>
            </a:r>
            <a:r>
              <a:rPr lang="en-IN" dirty="0"/>
              <a:t>[]  = { 'g', 'e', 'e', 'k', 's', 'q', 'u', '</a:t>
            </a:r>
            <a:r>
              <a:rPr lang="en-IN" dirty="0" err="1"/>
              <a:t>i</a:t>
            </a:r>
            <a:r>
              <a:rPr lang="en-IN" dirty="0"/>
              <a:t>', 'z' };</a:t>
            </a:r>
          </a:p>
          <a:p>
            <a:pPr marL="0" indent="0">
              <a:buNone/>
            </a:pPr>
            <a:r>
              <a:rPr lang="en-IN" dirty="0"/>
              <a:t>    // How to call the above function here to print the char elements?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LcParenR"/>
            </a:pPr>
            <a:r>
              <a:rPr lang="it-IT" dirty="0"/>
              <a:t>fun(&amp;arr);</a:t>
            </a:r>
          </a:p>
          <a:p>
            <a:pPr marL="514350" indent="-514350">
              <a:buFont typeface="+mj-lt"/>
              <a:buAutoNum type="alphaLcParenR"/>
            </a:pPr>
            <a:r>
              <a:rPr lang="it-IT" dirty="0"/>
              <a:t>fun(*arr);</a:t>
            </a:r>
          </a:p>
          <a:p>
            <a:pPr marL="514350" indent="-514350">
              <a:buFont typeface="+mj-lt"/>
              <a:buAutoNum type="alphaLcParenR"/>
            </a:pPr>
            <a:r>
              <a:rPr lang="it-IT" dirty="0"/>
              <a:t>fun(arr)</a:t>
            </a:r>
          </a:p>
          <a:p>
            <a:pPr marL="514350" indent="-514350">
              <a:buFont typeface="+mj-lt"/>
              <a:buAutoNum type="alphaLcParenR"/>
            </a:pPr>
            <a:r>
              <a:rPr lang="it-IT" dirty="0"/>
              <a:t>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36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1237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Nunito</vt:lpstr>
      <vt:lpstr>Source Sans 3</vt:lpstr>
      <vt:lpstr>var(--font-primary)</vt:lpstr>
      <vt:lpstr>var(--font-secondary)</vt:lpstr>
      <vt:lpstr>Office Theme</vt:lpstr>
      <vt:lpstr>Arrays</vt:lpstr>
      <vt:lpstr>PowerPoint Presentation</vt:lpstr>
      <vt:lpstr>PowerPoint Presentation</vt:lpstr>
      <vt:lpstr>PowerPoint Presentation</vt:lpstr>
      <vt:lpstr>Let A be a square matrix of size n x n. Consider the following program. What is the expected output? </vt:lpstr>
      <vt:lpstr>a</vt:lpstr>
      <vt:lpstr>What will the output of the below code, be if the base address of the array is 1200?</vt:lpstr>
      <vt:lpstr>PowerPoint Presentation</vt:lpstr>
      <vt:lpstr>What is the correct way to call the function (fun) in the below program?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 on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6</cp:revision>
  <dcterms:created xsi:type="dcterms:W3CDTF">2024-07-12T03:45:59Z</dcterms:created>
  <dcterms:modified xsi:type="dcterms:W3CDTF">2024-07-15T06:30:30Z</dcterms:modified>
</cp:coreProperties>
</file>