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06" autoAdjust="0"/>
    <p:restoredTop sz="94660"/>
  </p:normalViewPr>
  <p:slideViewPr>
    <p:cSldViewPr snapToGrid="0">
      <p:cViewPr varScale="1">
        <p:scale>
          <a:sx n="81" d="100"/>
          <a:sy n="81" d="100"/>
        </p:scale>
        <p:origin x="405" y="3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EFFE562-257B-44FD-8699-D1E837425A9C}" type="datetimeFigureOut">
              <a:rPr lang="en-IN" smtClean="0"/>
              <a:t>11-07-2024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233E07-7D79-4325-967B-DF6A6A773F65}" type="slidenum">
              <a:rPr lang="en-IN" smtClean="0"/>
              <a:t>‹#›</a:t>
            </a:fld>
            <a:endParaRPr lang="en-IN"/>
          </a:p>
        </p:txBody>
      </p:sp>
    </p:spTree>
    <p:extLst>
      <p:ext uri="{BB962C8B-B14F-4D97-AF65-F5344CB8AC3E}">
        <p14:creationId xmlns:p14="http://schemas.microsoft.com/office/powerpoint/2010/main" val="28266125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FFE562-257B-44FD-8699-D1E837425A9C}" type="datetimeFigureOut">
              <a:rPr lang="en-IN" smtClean="0"/>
              <a:t>11-07-2024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233E07-7D79-4325-967B-DF6A6A773F65}" type="slidenum">
              <a:rPr lang="en-IN" smtClean="0"/>
              <a:t>‹#›</a:t>
            </a:fld>
            <a:endParaRPr lang="en-IN"/>
          </a:p>
        </p:txBody>
      </p:sp>
    </p:spTree>
    <p:extLst>
      <p:ext uri="{BB962C8B-B14F-4D97-AF65-F5344CB8AC3E}">
        <p14:creationId xmlns:p14="http://schemas.microsoft.com/office/powerpoint/2010/main" val="19307492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FFE562-257B-44FD-8699-D1E837425A9C}" type="datetimeFigureOut">
              <a:rPr lang="en-IN" smtClean="0"/>
              <a:t>11-07-2024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233E07-7D79-4325-967B-DF6A6A773F65}" type="slidenum">
              <a:rPr lang="en-IN" smtClean="0"/>
              <a:t>‹#›</a:t>
            </a:fld>
            <a:endParaRPr lang="en-IN"/>
          </a:p>
        </p:txBody>
      </p:sp>
    </p:spTree>
    <p:extLst>
      <p:ext uri="{BB962C8B-B14F-4D97-AF65-F5344CB8AC3E}">
        <p14:creationId xmlns:p14="http://schemas.microsoft.com/office/powerpoint/2010/main" val="2035033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FFE562-257B-44FD-8699-D1E837425A9C}" type="datetimeFigureOut">
              <a:rPr lang="en-IN" smtClean="0"/>
              <a:t>11-07-2024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233E07-7D79-4325-967B-DF6A6A773F65}" type="slidenum">
              <a:rPr lang="en-IN" smtClean="0"/>
              <a:t>‹#›</a:t>
            </a:fld>
            <a:endParaRPr lang="en-IN"/>
          </a:p>
        </p:txBody>
      </p:sp>
    </p:spTree>
    <p:extLst>
      <p:ext uri="{BB962C8B-B14F-4D97-AF65-F5344CB8AC3E}">
        <p14:creationId xmlns:p14="http://schemas.microsoft.com/office/powerpoint/2010/main" val="3155039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FFE562-257B-44FD-8699-D1E837425A9C}" type="datetimeFigureOut">
              <a:rPr lang="en-IN" smtClean="0"/>
              <a:t>11-07-2024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233E07-7D79-4325-967B-DF6A6A773F65}" type="slidenum">
              <a:rPr lang="en-IN" smtClean="0"/>
              <a:t>‹#›</a:t>
            </a:fld>
            <a:endParaRPr lang="en-IN"/>
          </a:p>
        </p:txBody>
      </p:sp>
    </p:spTree>
    <p:extLst>
      <p:ext uri="{BB962C8B-B14F-4D97-AF65-F5344CB8AC3E}">
        <p14:creationId xmlns:p14="http://schemas.microsoft.com/office/powerpoint/2010/main" val="2788701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EFFE562-257B-44FD-8699-D1E837425A9C}" type="datetimeFigureOut">
              <a:rPr lang="en-IN" smtClean="0"/>
              <a:t>11-07-2024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9233E07-7D79-4325-967B-DF6A6A773F65}" type="slidenum">
              <a:rPr lang="en-IN" smtClean="0"/>
              <a:t>‹#›</a:t>
            </a:fld>
            <a:endParaRPr lang="en-IN"/>
          </a:p>
        </p:txBody>
      </p:sp>
    </p:spTree>
    <p:extLst>
      <p:ext uri="{BB962C8B-B14F-4D97-AF65-F5344CB8AC3E}">
        <p14:creationId xmlns:p14="http://schemas.microsoft.com/office/powerpoint/2010/main" val="1748648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EFFE562-257B-44FD-8699-D1E837425A9C}" type="datetimeFigureOut">
              <a:rPr lang="en-IN" smtClean="0"/>
              <a:t>11-07-2024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9233E07-7D79-4325-967B-DF6A6A773F65}" type="slidenum">
              <a:rPr lang="en-IN" smtClean="0"/>
              <a:t>‹#›</a:t>
            </a:fld>
            <a:endParaRPr lang="en-IN"/>
          </a:p>
        </p:txBody>
      </p:sp>
    </p:spTree>
    <p:extLst>
      <p:ext uri="{BB962C8B-B14F-4D97-AF65-F5344CB8AC3E}">
        <p14:creationId xmlns:p14="http://schemas.microsoft.com/office/powerpoint/2010/main" val="15314201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EFFE562-257B-44FD-8699-D1E837425A9C}" type="datetimeFigureOut">
              <a:rPr lang="en-IN" smtClean="0"/>
              <a:t>11-07-2024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9233E07-7D79-4325-967B-DF6A6A773F65}" type="slidenum">
              <a:rPr lang="en-IN" smtClean="0"/>
              <a:t>‹#›</a:t>
            </a:fld>
            <a:endParaRPr lang="en-IN"/>
          </a:p>
        </p:txBody>
      </p:sp>
    </p:spTree>
    <p:extLst>
      <p:ext uri="{BB962C8B-B14F-4D97-AF65-F5344CB8AC3E}">
        <p14:creationId xmlns:p14="http://schemas.microsoft.com/office/powerpoint/2010/main" val="30833908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FFE562-257B-44FD-8699-D1E837425A9C}" type="datetimeFigureOut">
              <a:rPr lang="en-IN" smtClean="0"/>
              <a:t>11-07-2024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9233E07-7D79-4325-967B-DF6A6A773F65}" type="slidenum">
              <a:rPr lang="en-IN" smtClean="0"/>
              <a:t>‹#›</a:t>
            </a:fld>
            <a:endParaRPr lang="en-IN"/>
          </a:p>
        </p:txBody>
      </p:sp>
    </p:spTree>
    <p:extLst>
      <p:ext uri="{BB962C8B-B14F-4D97-AF65-F5344CB8AC3E}">
        <p14:creationId xmlns:p14="http://schemas.microsoft.com/office/powerpoint/2010/main" val="2594702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FFE562-257B-44FD-8699-D1E837425A9C}" type="datetimeFigureOut">
              <a:rPr lang="en-IN" smtClean="0"/>
              <a:t>11-07-2024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9233E07-7D79-4325-967B-DF6A6A773F65}" type="slidenum">
              <a:rPr lang="en-IN" smtClean="0"/>
              <a:t>‹#›</a:t>
            </a:fld>
            <a:endParaRPr lang="en-IN"/>
          </a:p>
        </p:txBody>
      </p:sp>
    </p:spTree>
    <p:extLst>
      <p:ext uri="{BB962C8B-B14F-4D97-AF65-F5344CB8AC3E}">
        <p14:creationId xmlns:p14="http://schemas.microsoft.com/office/powerpoint/2010/main" val="24318803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FFE562-257B-44FD-8699-D1E837425A9C}" type="datetimeFigureOut">
              <a:rPr lang="en-IN" smtClean="0"/>
              <a:t>11-07-2024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9233E07-7D79-4325-967B-DF6A6A773F65}" type="slidenum">
              <a:rPr lang="en-IN" smtClean="0"/>
              <a:t>‹#›</a:t>
            </a:fld>
            <a:endParaRPr lang="en-IN"/>
          </a:p>
        </p:txBody>
      </p:sp>
    </p:spTree>
    <p:extLst>
      <p:ext uri="{BB962C8B-B14F-4D97-AF65-F5344CB8AC3E}">
        <p14:creationId xmlns:p14="http://schemas.microsoft.com/office/powerpoint/2010/main" val="4224054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FFE562-257B-44FD-8699-D1E837425A9C}" type="datetimeFigureOut">
              <a:rPr lang="en-IN" smtClean="0"/>
              <a:t>11-07-2024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233E07-7D79-4325-967B-DF6A6A773F65}" type="slidenum">
              <a:rPr lang="en-IN" smtClean="0"/>
              <a:t>‹#›</a:t>
            </a:fld>
            <a:endParaRPr lang="en-IN"/>
          </a:p>
        </p:txBody>
      </p:sp>
    </p:spTree>
    <p:extLst>
      <p:ext uri="{BB962C8B-B14F-4D97-AF65-F5344CB8AC3E}">
        <p14:creationId xmlns:p14="http://schemas.microsoft.com/office/powerpoint/2010/main" val="263063574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35872-E45F-DC30-9D2A-17378251F711}"/>
              </a:ext>
            </a:extLst>
          </p:cNvPr>
          <p:cNvSpPr>
            <a:spLocks noGrp="1"/>
          </p:cNvSpPr>
          <p:nvPr>
            <p:ph type="ctrTitle"/>
          </p:nvPr>
        </p:nvSpPr>
        <p:spPr/>
        <p:txBody>
          <a:bodyPr/>
          <a:lstStyle/>
          <a:p>
            <a:r>
              <a:rPr lang="en-IN" dirty="0"/>
              <a:t>Loop </a:t>
            </a:r>
            <a:r>
              <a:rPr lang="en-IN"/>
              <a:t>and basics</a:t>
            </a:r>
            <a:endParaRPr lang="en-IN" dirty="0"/>
          </a:p>
        </p:txBody>
      </p:sp>
      <p:sp>
        <p:nvSpPr>
          <p:cNvPr id="3" name="Subtitle 2">
            <a:extLst>
              <a:ext uri="{FF2B5EF4-FFF2-40B4-BE49-F238E27FC236}">
                <a16:creationId xmlns:a16="http://schemas.microsoft.com/office/drawing/2014/main" id="{31B7D12C-BEBE-BF17-3547-8D11E533107D}"/>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8508329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68C5B-DFED-A069-480E-25D35C216E4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77F9546-BB70-9EBF-9C9E-D73B6F107E84}"/>
              </a:ext>
            </a:extLst>
          </p:cNvPr>
          <p:cNvSpPr>
            <a:spLocks noGrp="1"/>
          </p:cNvSpPr>
          <p:nvPr>
            <p:ph idx="1"/>
          </p:nvPr>
        </p:nvSpPr>
        <p:spPr/>
        <p:txBody>
          <a:bodyPr numCol="2">
            <a:normAutofit fontScale="85000" lnSpcReduction="20000"/>
          </a:bodyPr>
          <a:lstStyle/>
          <a:p>
            <a:pPr marL="0" indent="0">
              <a:buNone/>
            </a:pPr>
            <a:r>
              <a:rPr lang="en-IN" dirty="0"/>
              <a:t>#include &lt;</a:t>
            </a:r>
            <a:r>
              <a:rPr lang="en-IN" dirty="0" err="1"/>
              <a:t>stdio.h</a:t>
            </a:r>
            <a:r>
              <a:rPr lang="en-IN" dirty="0"/>
              <a:t>&gt;</a:t>
            </a:r>
          </a:p>
          <a:p>
            <a:pPr marL="0" indent="0">
              <a:buNone/>
            </a:pPr>
            <a:endParaRPr lang="en-IN" dirty="0"/>
          </a:p>
          <a:p>
            <a:pPr marL="0" indent="0">
              <a:buNone/>
            </a:pPr>
            <a:r>
              <a:rPr lang="en-IN" dirty="0"/>
              <a:t>int main() {</a:t>
            </a:r>
          </a:p>
          <a:p>
            <a:pPr marL="0" indent="0">
              <a:buNone/>
            </a:pPr>
            <a:r>
              <a:rPr lang="en-IN" dirty="0"/>
              <a:t>    int </a:t>
            </a:r>
            <a:r>
              <a:rPr lang="en-IN" dirty="0" err="1"/>
              <a:t>i</a:t>
            </a:r>
            <a:r>
              <a:rPr lang="en-IN" dirty="0"/>
              <a:t> = 2;</a:t>
            </a:r>
          </a:p>
          <a:p>
            <a:pPr marL="0" indent="0">
              <a:buNone/>
            </a:pPr>
            <a:r>
              <a:rPr lang="en-IN" dirty="0"/>
              <a:t>    switch (</a:t>
            </a:r>
            <a:r>
              <a:rPr lang="en-IN" dirty="0" err="1"/>
              <a:t>i</a:t>
            </a:r>
            <a:r>
              <a:rPr lang="en-IN" dirty="0"/>
              <a:t>) {</a:t>
            </a:r>
          </a:p>
          <a:p>
            <a:pPr marL="0" indent="0">
              <a:buNone/>
            </a:pPr>
            <a:r>
              <a:rPr lang="en-IN" dirty="0"/>
              <a:t>        case 0:</a:t>
            </a:r>
          </a:p>
          <a:p>
            <a:pPr marL="0" indent="0">
              <a:buNone/>
            </a:pPr>
            <a:r>
              <a:rPr lang="en-IN" dirty="0"/>
              <a:t>            </a:t>
            </a:r>
            <a:r>
              <a:rPr lang="en-IN" dirty="0" err="1"/>
              <a:t>printf</a:t>
            </a:r>
            <a:r>
              <a:rPr lang="en-IN" dirty="0"/>
              <a:t>(“Hii");</a:t>
            </a:r>
          </a:p>
          <a:p>
            <a:pPr marL="0" indent="0">
              <a:buNone/>
            </a:pPr>
            <a:r>
              <a:rPr lang="en-IN" dirty="0"/>
              <a:t>            break;</a:t>
            </a:r>
          </a:p>
          <a:p>
            <a:pPr marL="0" indent="0">
              <a:buNone/>
            </a:pPr>
            <a:r>
              <a:rPr lang="en-IN" dirty="0"/>
              <a:t>        case 1:</a:t>
            </a:r>
          </a:p>
          <a:p>
            <a:pPr marL="0" indent="0">
              <a:buNone/>
            </a:pPr>
            <a:r>
              <a:rPr lang="en-IN" dirty="0"/>
              <a:t>            </a:t>
            </a:r>
            <a:r>
              <a:rPr lang="en-IN" dirty="0" err="1"/>
              <a:t>printf</a:t>
            </a:r>
            <a:r>
              <a:rPr lang="en-IN" dirty="0"/>
              <a:t>("Hello");</a:t>
            </a:r>
          </a:p>
          <a:p>
            <a:pPr marL="0" indent="0">
              <a:buNone/>
            </a:pPr>
            <a:r>
              <a:rPr lang="en-IN" dirty="0"/>
              <a:t>            break;</a:t>
            </a:r>
          </a:p>
          <a:p>
            <a:pPr marL="0" indent="0">
              <a:buNone/>
            </a:pPr>
            <a:r>
              <a:rPr lang="en-IN" dirty="0"/>
              <a:t>        default:</a:t>
            </a:r>
          </a:p>
          <a:p>
            <a:pPr marL="0" indent="0">
              <a:buNone/>
            </a:pPr>
            <a:r>
              <a:rPr lang="en-IN" dirty="0"/>
              <a:t>            </a:t>
            </a:r>
            <a:r>
              <a:rPr lang="en-IN" dirty="0" err="1"/>
              <a:t>printf</a:t>
            </a:r>
            <a:r>
              <a:rPr lang="en-IN" dirty="0"/>
              <a:t>(“</a:t>
            </a:r>
            <a:r>
              <a:rPr lang="en-IN" dirty="0" err="1"/>
              <a:t>Byr</a:t>
            </a:r>
            <a:r>
              <a:rPr lang="en-IN" dirty="0"/>
              <a:t>");</a:t>
            </a:r>
          </a:p>
          <a:p>
            <a:pPr marL="0" indent="0">
              <a:buNone/>
            </a:pPr>
            <a:r>
              <a:rPr lang="en-IN" dirty="0"/>
              <a:t>    }</a:t>
            </a:r>
          </a:p>
          <a:p>
            <a:pPr marL="0" indent="0">
              <a:buNone/>
            </a:pPr>
            <a:r>
              <a:rPr lang="en-IN" dirty="0"/>
              <a:t>    return 0;</a:t>
            </a:r>
          </a:p>
          <a:p>
            <a:pPr marL="0" indent="0">
              <a:buNone/>
            </a:pPr>
            <a:r>
              <a:rPr lang="en-IN" dirty="0"/>
              <a:t>}</a:t>
            </a:r>
          </a:p>
          <a:p>
            <a:pPr marL="0" indent="0">
              <a:buNone/>
            </a:pPr>
            <a:endParaRPr lang="en-IN" dirty="0"/>
          </a:p>
          <a:p>
            <a:pPr marL="514350" indent="-514350">
              <a:buFont typeface="+mj-lt"/>
              <a:buAutoNum type="alphaLcParenR"/>
            </a:pPr>
            <a:r>
              <a:rPr lang="en-IN" dirty="0"/>
              <a:t>Hii</a:t>
            </a:r>
          </a:p>
          <a:p>
            <a:pPr marL="514350" indent="-514350">
              <a:buFont typeface="+mj-lt"/>
              <a:buAutoNum type="alphaLcParenR"/>
            </a:pPr>
            <a:r>
              <a:rPr lang="en-IN" dirty="0"/>
              <a:t>Hello</a:t>
            </a:r>
          </a:p>
          <a:p>
            <a:pPr marL="514350" indent="-514350">
              <a:buFont typeface="+mj-lt"/>
              <a:buAutoNum type="alphaLcParenR"/>
            </a:pPr>
            <a:r>
              <a:rPr lang="en-IN" dirty="0"/>
              <a:t>Bye</a:t>
            </a:r>
          </a:p>
          <a:p>
            <a:pPr marL="514350" indent="-514350">
              <a:buFont typeface="+mj-lt"/>
              <a:buAutoNum type="alphaLcParenR"/>
            </a:pPr>
            <a:r>
              <a:rPr lang="en-IN" dirty="0"/>
              <a:t>Compile-time error</a:t>
            </a:r>
          </a:p>
        </p:txBody>
      </p:sp>
    </p:spTree>
    <p:extLst>
      <p:ext uri="{BB962C8B-B14F-4D97-AF65-F5344CB8AC3E}">
        <p14:creationId xmlns:p14="http://schemas.microsoft.com/office/powerpoint/2010/main" val="7178717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68C5B-DFED-A069-480E-25D35C216E4E}"/>
              </a:ext>
            </a:extLst>
          </p:cNvPr>
          <p:cNvSpPr>
            <a:spLocks noGrp="1"/>
          </p:cNvSpPr>
          <p:nvPr>
            <p:ph type="title"/>
          </p:nvPr>
        </p:nvSpPr>
        <p:spPr/>
        <p:txBody>
          <a:bodyPr/>
          <a:lstStyle/>
          <a:p>
            <a:r>
              <a:rPr lang="en-IN" dirty="0"/>
              <a:t>c</a:t>
            </a:r>
          </a:p>
        </p:txBody>
      </p:sp>
      <p:sp>
        <p:nvSpPr>
          <p:cNvPr id="3" name="Content Placeholder 2">
            <a:extLst>
              <a:ext uri="{FF2B5EF4-FFF2-40B4-BE49-F238E27FC236}">
                <a16:creationId xmlns:a16="http://schemas.microsoft.com/office/drawing/2014/main" id="{C77F9546-BB70-9EBF-9C9E-D73B6F107E84}"/>
              </a:ext>
            </a:extLst>
          </p:cNvPr>
          <p:cNvSpPr>
            <a:spLocks noGrp="1"/>
          </p:cNvSpPr>
          <p:nvPr>
            <p:ph idx="1"/>
          </p:nvPr>
        </p:nvSpPr>
        <p:spPr/>
        <p:txBody>
          <a:bodyPr numCol="2"/>
          <a:lstStyle/>
          <a:p>
            <a:pPr marL="0" indent="0">
              <a:buNone/>
            </a:pPr>
            <a:endParaRPr lang="en-IN" dirty="0"/>
          </a:p>
        </p:txBody>
      </p:sp>
    </p:spTree>
    <p:extLst>
      <p:ext uri="{BB962C8B-B14F-4D97-AF65-F5344CB8AC3E}">
        <p14:creationId xmlns:p14="http://schemas.microsoft.com/office/powerpoint/2010/main" val="25472160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68C5B-DFED-A069-480E-25D35C216E4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77F9546-BB70-9EBF-9C9E-D73B6F107E84}"/>
              </a:ext>
            </a:extLst>
          </p:cNvPr>
          <p:cNvSpPr>
            <a:spLocks noGrp="1"/>
          </p:cNvSpPr>
          <p:nvPr>
            <p:ph idx="1"/>
          </p:nvPr>
        </p:nvSpPr>
        <p:spPr/>
        <p:txBody>
          <a:bodyPr numCol="2">
            <a:normAutofit fontScale="85000" lnSpcReduction="20000"/>
          </a:bodyPr>
          <a:lstStyle/>
          <a:p>
            <a:pPr marL="0" indent="0">
              <a:buNone/>
            </a:pPr>
            <a:r>
              <a:rPr lang="en-IN" dirty="0"/>
              <a:t>#include &lt;</a:t>
            </a:r>
            <a:r>
              <a:rPr lang="en-IN" dirty="0" err="1"/>
              <a:t>stdio.h</a:t>
            </a:r>
            <a:r>
              <a:rPr lang="en-IN" dirty="0"/>
              <a:t>&gt;</a:t>
            </a:r>
          </a:p>
          <a:p>
            <a:pPr marL="0" indent="0">
              <a:buNone/>
            </a:pPr>
            <a:endParaRPr lang="en-IN" dirty="0"/>
          </a:p>
          <a:p>
            <a:pPr marL="0" indent="0">
              <a:buNone/>
            </a:pPr>
            <a:r>
              <a:rPr lang="en-IN" dirty="0"/>
              <a:t>int main() {</a:t>
            </a:r>
          </a:p>
          <a:p>
            <a:pPr marL="0" indent="0">
              <a:buNone/>
            </a:pPr>
            <a:r>
              <a:rPr lang="en-IN" dirty="0"/>
              <a:t>    int </a:t>
            </a:r>
            <a:r>
              <a:rPr lang="en-IN" dirty="0" err="1"/>
              <a:t>i</a:t>
            </a:r>
            <a:r>
              <a:rPr lang="en-IN" dirty="0"/>
              <a:t> = 3;</a:t>
            </a:r>
          </a:p>
          <a:p>
            <a:pPr marL="0" indent="0">
              <a:buNone/>
            </a:pPr>
            <a:r>
              <a:rPr lang="en-IN" dirty="0"/>
              <a:t>    switch (</a:t>
            </a:r>
            <a:r>
              <a:rPr lang="en-IN" dirty="0" err="1"/>
              <a:t>i</a:t>
            </a:r>
            <a:r>
              <a:rPr lang="en-IN" dirty="0"/>
              <a:t>) {</a:t>
            </a:r>
          </a:p>
          <a:p>
            <a:pPr marL="0" indent="0">
              <a:buNone/>
            </a:pPr>
            <a:r>
              <a:rPr lang="en-IN" dirty="0"/>
              <a:t>        case 0:</a:t>
            </a:r>
          </a:p>
          <a:p>
            <a:pPr marL="0" indent="0">
              <a:buNone/>
            </a:pPr>
            <a:r>
              <a:rPr lang="en-IN" dirty="0"/>
              <a:t>            </a:t>
            </a:r>
            <a:r>
              <a:rPr lang="en-IN" dirty="0" err="1"/>
              <a:t>printf</a:t>
            </a:r>
            <a:r>
              <a:rPr lang="en-IN" dirty="0"/>
              <a:t>(“Hii");</a:t>
            </a:r>
          </a:p>
          <a:p>
            <a:pPr marL="0" indent="0">
              <a:buNone/>
            </a:pPr>
            <a:r>
              <a:rPr lang="en-IN" dirty="0"/>
              <a:t>            break;</a:t>
            </a:r>
          </a:p>
          <a:p>
            <a:pPr marL="0" indent="0">
              <a:buNone/>
            </a:pPr>
            <a:r>
              <a:rPr lang="en-IN" dirty="0"/>
              <a:t>        case 1+2:</a:t>
            </a:r>
          </a:p>
          <a:p>
            <a:pPr marL="0" indent="0">
              <a:buNone/>
            </a:pPr>
            <a:r>
              <a:rPr lang="en-IN" dirty="0"/>
              <a:t>            </a:t>
            </a:r>
            <a:r>
              <a:rPr lang="en-IN" dirty="0" err="1"/>
              <a:t>printf</a:t>
            </a:r>
            <a:r>
              <a:rPr lang="en-IN" dirty="0"/>
              <a:t>("Hello");</a:t>
            </a:r>
          </a:p>
          <a:p>
            <a:pPr marL="0" indent="0">
              <a:buNone/>
            </a:pPr>
            <a:r>
              <a:rPr lang="en-IN" dirty="0"/>
              <a:t>            break;</a:t>
            </a:r>
          </a:p>
          <a:p>
            <a:pPr marL="0" indent="0">
              <a:buNone/>
            </a:pPr>
            <a:r>
              <a:rPr lang="en-IN" dirty="0"/>
              <a:t>        default:</a:t>
            </a:r>
          </a:p>
          <a:p>
            <a:pPr marL="0" indent="0">
              <a:buNone/>
            </a:pPr>
            <a:r>
              <a:rPr lang="en-IN" dirty="0"/>
              <a:t>            </a:t>
            </a:r>
            <a:r>
              <a:rPr lang="en-IN" dirty="0" err="1"/>
              <a:t>printf</a:t>
            </a:r>
            <a:r>
              <a:rPr lang="en-IN" dirty="0"/>
              <a:t>(“</a:t>
            </a:r>
            <a:r>
              <a:rPr lang="en-IN" dirty="0" err="1"/>
              <a:t>Byr</a:t>
            </a:r>
            <a:r>
              <a:rPr lang="en-IN" dirty="0"/>
              <a:t>");</a:t>
            </a:r>
          </a:p>
          <a:p>
            <a:pPr marL="0" indent="0">
              <a:buNone/>
            </a:pPr>
            <a:r>
              <a:rPr lang="en-IN" dirty="0"/>
              <a:t>    }</a:t>
            </a:r>
          </a:p>
          <a:p>
            <a:pPr marL="0" indent="0">
              <a:buNone/>
            </a:pPr>
            <a:r>
              <a:rPr lang="en-IN" dirty="0"/>
              <a:t>    return 0;</a:t>
            </a:r>
          </a:p>
          <a:p>
            <a:pPr marL="0" indent="0">
              <a:buNone/>
            </a:pPr>
            <a:r>
              <a:rPr lang="en-IN" dirty="0"/>
              <a:t>}</a:t>
            </a:r>
          </a:p>
          <a:p>
            <a:pPr marL="0" indent="0">
              <a:buNone/>
            </a:pPr>
            <a:endParaRPr lang="en-IN" dirty="0"/>
          </a:p>
          <a:p>
            <a:pPr marL="514350" indent="-514350">
              <a:buFont typeface="+mj-lt"/>
              <a:buAutoNum type="alphaLcParenR"/>
            </a:pPr>
            <a:r>
              <a:rPr lang="en-IN" dirty="0"/>
              <a:t>Hii</a:t>
            </a:r>
          </a:p>
          <a:p>
            <a:pPr marL="514350" indent="-514350">
              <a:buFont typeface="+mj-lt"/>
              <a:buAutoNum type="alphaLcParenR"/>
            </a:pPr>
            <a:r>
              <a:rPr lang="en-IN" dirty="0"/>
              <a:t>Hello</a:t>
            </a:r>
          </a:p>
          <a:p>
            <a:pPr marL="514350" indent="-514350">
              <a:buFont typeface="+mj-lt"/>
              <a:buAutoNum type="alphaLcParenR"/>
            </a:pPr>
            <a:r>
              <a:rPr lang="en-IN" dirty="0"/>
              <a:t>Bye</a:t>
            </a:r>
          </a:p>
          <a:p>
            <a:pPr marL="514350" indent="-514350">
              <a:buFont typeface="+mj-lt"/>
              <a:buAutoNum type="alphaLcParenR"/>
            </a:pPr>
            <a:r>
              <a:rPr lang="en-IN" dirty="0"/>
              <a:t>Compile-time error</a:t>
            </a:r>
          </a:p>
          <a:p>
            <a:pPr marL="0" indent="0">
              <a:buNone/>
            </a:pPr>
            <a:endParaRPr lang="en-IN" dirty="0"/>
          </a:p>
        </p:txBody>
      </p:sp>
    </p:spTree>
    <p:extLst>
      <p:ext uri="{BB962C8B-B14F-4D97-AF65-F5344CB8AC3E}">
        <p14:creationId xmlns:p14="http://schemas.microsoft.com/office/powerpoint/2010/main" val="16419054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68C5B-DFED-A069-480E-25D35C216E4E}"/>
              </a:ext>
            </a:extLst>
          </p:cNvPr>
          <p:cNvSpPr>
            <a:spLocks noGrp="1"/>
          </p:cNvSpPr>
          <p:nvPr>
            <p:ph type="title"/>
          </p:nvPr>
        </p:nvSpPr>
        <p:spPr/>
        <p:txBody>
          <a:bodyPr/>
          <a:lstStyle/>
          <a:p>
            <a:r>
              <a:rPr lang="en-IN" dirty="0"/>
              <a:t>b</a:t>
            </a:r>
          </a:p>
        </p:txBody>
      </p:sp>
      <p:sp>
        <p:nvSpPr>
          <p:cNvPr id="3" name="Content Placeholder 2">
            <a:extLst>
              <a:ext uri="{FF2B5EF4-FFF2-40B4-BE49-F238E27FC236}">
                <a16:creationId xmlns:a16="http://schemas.microsoft.com/office/drawing/2014/main" id="{C77F9546-BB70-9EBF-9C9E-D73B6F107E84}"/>
              </a:ext>
            </a:extLst>
          </p:cNvPr>
          <p:cNvSpPr>
            <a:spLocks noGrp="1"/>
          </p:cNvSpPr>
          <p:nvPr>
            <p:ph idx="1"/>
          </p:nvPr>
        </p:nvSpPr>
        <p:spPr/>
        <p:txBody>
          <a:bodyPr numCol="2"/>
          <a:lstStyle/>
          <a:p>
            <a:pPr marL="0" indent="0">
              <a:buNone/>
            </a:pPr>
            <a:endParaRPr lang="en-IN" dirty="0"/>
          </a:p>
        </p:txBody>
      </p:sp>
    </p:spTree>
    <p:extLst>
      <p:ext uri="{BB962C8B-B14F-4D97-AF65-F5344CB8AC3E}">
        <p14:creationId xmlns:p14="http://schemas.microsoft.com/office/powerpoint/2010/main" val="18125345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68C5B-DFED-A069-480E-25D35C216E4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77F9546-BB70-9EBF-9C9E-D73B6F107E84}"/>
              </a:ext>
            </a:extLst>
          </p:cNvPr>
          <p:cNvSpPr>
            <a:spLocks noGrp="1"/>
          </p:cNvSpPr>
          <p:nvPr>
            <p:ph idx="1"/>
          </p:nvPr>
        </p:nvSpPr>
        <p:spPr/>
        <p:txBody>
          <a:bodyPr numCol="2">
            <a:normAutofit fontScale="77500" lnSpcReduction="20000"/>
          </a:bodyPr>
          <a:lstStyle/>
          <a:p>
            <a:pPr marL="0" indent="0">
              <a:buNone/>
            </a:pPr>
            <a:r>
              <a:rPr lang="en-IN" dirty="0"/>
              <a:t>#include &lt;</a:t>
            </a:r>
            <a:r>
              <a:rPr lang="en-IN" dirty="0" err="1"/>
              <a:t>stdio.h</a:t>
            </a:r>
            <a:r>
              <a:rPr lang="en-IN" dirty="0"/>
              <a:t>&gt;</a:t>
            </a:r>
          </a:p>
          <a:p>
            <a:pPr marL="0" indent="0">
              <a:buNone/>
            </a:pPr>
            <a:endParaRPr lang="en-IN" dirty="0"/>
          </a:p>
          <a:p>
            <a:pPr marL="0" indent="0">
              <a:buNone/>
            </a:pPr>
            <a:r>
              <a:rPr lang="en-IN" dirty="0"/>
              <a:t>#define EVEN 0</a:t>
            </a:r>
          </a:p>
          <a:p>
            <a:pPr marL="0" indent="0">
              <a:buNone/>
            </a:pPr>
            <a:r>
              <a:rPr lang="en-IN" dirty="0"/>
              <a:t>#define ODD 1</a:t>
            </a:r>
          </a:p>
          <a:p>
            <a:pPr marL="0" indent="0">
              <a:buNone/>
            </a:pPr>
            <a:endParaRPr lang="en-IN" dirty="0"/>
          </a:p>
          <a:p>
            <a:pPr marL="0" indent="0">
              <a:buNone/>
            </a:pPr>
            <a:r>
              <a:rPr lang="en-IN" dirty="0"/>
              <a:t>int main() {</a:t>
            </a:r>
          </a:p>
          <a:p>
            <a:pPr marL="0" indent="0">
              <a:buNone/>
            </a:pPr>
            <a:r>
              <a:rPr lang="en-IN" dirty="0"/>
              <a:t>    int </a:t>
            </a:r>
            <a:r>
              <a:rPr lang="en-IN" dirty="0" err="1"/>
              <a:t>i</a:t>
            </a:r>
            <a:r>
              <a:rPr lang="en-IN" dirty="0"/>
              <a:t> = 3;</a:t>
            </a:r>
          </a:p>
          <a:p>
            <a:pPr marL="0" indent="0">
              <a:buNone/>
            </a:pPr>
            <a:r>
              <a:rPr lang="en-IN" dirty="0"/>
              <a:t>    switch (</a:t>
            </a:r>
            <a:r>
              <a:rPr lang="en-IN" dirty="0" err="1"/>
              <a:t>i</a:t>
            </a:r>
            <a:r>
              <a:rPr lang="en-IN" dirty="0"/>
              <a:t> % 2) {</a:t>
            </a:r>
          </a:p>
          <a:p>
            <a:pPr marL="0" indent="0">
              <a:buNone/>
            </a:pPr>
            <a:r>
              <a:rPr lang="en-IN" dirty="0"/>
              <a:t>        case EVEN:</a:t>
            </a:r>
          </a:p>
          <a:p>
            <a:pPr marL="0" indent="0">
              <a:buNone/>
            </a:pPr>
            <a:r>
              <a:rPr lang="en-IN" dirty="0"/>
              <a:t>            </a:t>
            </a:r>
            <a:r>
              <a:rPr lang="en-IN" dirty="0" err="1"/>
              <a:t>printf</a:t>
            </a:r>
            <a:r>
              <a:rPr lang="en-IN" dirty="0"/>
              <a:t>("Even");</a:t>
            </a:r>
          </a:p>
          <a:p>
            <a:pPr marL="0" indent="0">
              <a:buNone/>
            </a:pPr>
            <a:r>
              <a:rPr lang="en-IN" dirty="0"/>
              <a:t>            break;</a:t>
            </a:r>
          </a:p>
          <a:p>
            <a:pPr marL="0" indent="0">
              <a:buNone/>
            </a:pPr>
            <a:r>
              <a:rPr lang="en-IN" dirty="0"/>
              <a:t>        case ODD:</a:t>
            </a:r>
          </a:p>
          <a:p>
            <a:pPr marL="0" indent="0">
              <a:buNone/>
            </a:pPr>
            <a:r>
              <a:rPr lang="en-IN" dirty="0"/>
              <a:t>            </a:t>
            </a:r>
            <a:r>
              <a:rPr lang="en-IN" dirty="0" err="1"/>
              <a:t>printf</a:t>
            </a:r>
            <a:r>
              <a:rPr lang="en-IN" dirty="0"/>
              <a:t>("Odd");</a:t>
            </a:r>
          </a:p>
          <a:p>
            <a:pPr marL="0" indent="0">
              <a:buNone/>
            </a:pPr>
            <a:r>
              <a:rPr lang="en-IN" dirty="0"/>
              <a:t>            break;</a:t>
            </a:r>
          </a:p>
          <a:p>
            <a:pPr marL="0" indent="0">
              <a:buNone/>
            </a:pPr>
            <a:r>
              <a:rPr lang="en-IN" dirty="0"/>
              <a:t>        default:</a:t>
            </a:r>
          </a:p>
          <a:p>
            <a:pPr marL="0" indent="0">
              <a:buNone/>
            </a:pPr>
            <a:r>
              <a:rPr lang="en-IN" dirty="0"/>
              <a:t>            </a:t>
            </a:r>
            <a:r>
              <a:rPr lang="en-IN" dirty="0" err="1"/>
              <a:t>printf</a:t>
            </a:r>
            <a:r>
              <a:rPr lang="en-IN" dirty="0"/>
              <a:t>("Default");</a:t>
            </a:r>
          </a:p>
          <a:p>
            <a:pPr marL="0" indent="0">
              <a:buNone/>
            </a:pPr>
            <a:r>
              <a:rPr lang="en-IN" dirty="0"/>
              <a:t>    }</a:t>
            </a:r>
          </a:p>
          <a:p>
            <a:pPr marL="0" indent="0">
              <a:buNone/>
            </a:pPr>
            <a:r>
              <a:rPr lang="en-IN" dirty="0"/>
              <a:t>    return 0;</a:t>
            </a:r>
          </a:p>
          <a:p>
            <a:pPr marL="0" indent="0">
              <a:buNone/>
            </a:pPr>
            <a:r>
              <a:rPr lang="en-IN" dirty="0"/>
              <a:t>}</a:t>
            </a:r>
          </a:p>
          <a:p>
            <a:pPr marL="0" indent="0">
              <a:buNone/>
            </a:pPr>
            <a:endParaRPr lang="en-IN" dirty="0"/>
          </a:p>
          <a:p>
            <a:pPr marL="514350" indent="-514350">
              <a:buFont typeface="+mj-lt"/>
              <a:buAutoNum type="alphaLcParenR"/>
            </a:pPr>
            <a:r>
              <a:rPr lang="en-US" dirty="0"/>
              <a:t>Even</a:t>
            </a:r>
          </a:p>
          <a:p>
            <a:pPr marL="514350" indent="-514350">
              <a:buFont typeface="+mj-lt"/>
              <a:buAutoNum type="alphaLcParenR"/>
            </a:pPr>
            <a:r>
              <a:rPr lang="en-US" dirty="0"/>
              <a:t>Odd</a:t>
            </a:r>
          </a:p>
          <a:p>
            <a:pPr marL="514350" indent="-514350">
              <a:buFont typeface="+mj-lt"/>
              <a:buAutoNum type="alphaLcParenR"/>
            </a:pPr>
            <a:r>
              <a:rPr lang="en-US" dirty="0"/>
              <a:t>Default</a:t>
            </a:r>
          </a:p>
          <a:p>
            <a:pPr marL="514350" indent="-514350">
              <a:buFont typeface="+mj-lt"/>
              <a:buAutoNum type="alphaLcParenR"/>
            </a:pPr>
            <a:r>
              <a:rPr lang="en-US" dirty="0"/>
              <a:t>Compile-time error</a:t>
            </a:r>
            <a:endParaRPr lang="en-IN" dirty="0"/>
          </a:p>
        </p:txBody>
      </p:sp>
    </p:spTree>
    <p:extLst>
      <p:ext uri="{BB962C8B-B14F-4D97-AF65-F5344CB8AC3E}">
        <p14:creationId xmlns:p14="http://schemas.microsoft.com/office/powerpoint/2010/main" val="17100788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68C5B-DFED-A069-480E-25D35C216E4E}"/>
              </a:ext>
            </a:extLst>
          </p:cNvPr>
          <p:cNvSpPr>
            <a:spLocks noGrp="1"/>
          </p:cNvSpPr>
          <p:nvPr>
            <p:ph type="title"/>
          </p:nvPr>
        </p:nvSpPr>
        <p:spPr/>
        <p:txBody>
          <a:bodyPr/>
          <a:lstStyle/>
          <a:p>
            <a:r>
              <a:rPr lang="en-IN" dirty="0"/>
              <a:t>b</a:t>
            </a:r>
          </a:p>
        </p:txBody>
      </p:sp>
      <p:sp>
        <p:nvSpPr>
          <p:cNvPr id="3" name="Content Placeholder 2">
            <a:extLst>
              <a:ext uri="{FF2B5EF4-FFF2-40B4-BE49-F238E27FC236}">
                <a16:creationId xmlns:a16="http://schemas.microsoft.com/office/drawing/2014/main" id="{C77F9546-BB70-9EBF-9C9E-D73B6F107E84}"/>
              </a:ext>
            </a:extLst>
          </p:cNvPr>
          <p:cNvSpPr>
            <a:spLocks noGrp="1"/>
          </p:cNvSpPr>
          <p:nvPr>
            <p:ph idx="1"/>
          </p:nvPr>
        </p:nvSpPr>
        <p:spPr/>
        <p:txBody>
          <a:bodyPr numCol="2"/>
          <a:lstStyle/>
          <a:p>
            <a:pPr marL="0" indent="0">
              <a:buNone/>
            </a:pPr>
            <a:endParaRPr lang="en-IN" dirty="0"/>
          </a:p>
        </p:txBody>
      </p:sp>
    </p:spTree>
    <p:extLst>
      <p:ext uri="{BB962C8B-B14F-4D97-AF65-F5344CB8AC3E}">
        <p14:creationId xmlns:p14="http://schemas.microsoft.com/office/powerpoint/2010/main" val="4644536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68C5B-DFED-A069-480E-25D35C216E4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77F9546-BB70-9EBF-9C9E-D73B6F107E84}"/>
              </a:ext>
            </a:extLst>
          </p:cNvPr>
          <p:cNvSpPr>
            <a:spLocks noGrp="1"/>
          </p:cNvSpPr>
          <p:nvPr>
            <p:ph idx="1"/>
          </p:nvPr>
        </p:nvSpPr>
        <p:spPr/>
        <p:txBody>
          <a:bodyPr numCol="2">
            <a:normAutofit lnSpcReduction="10000"/>
          </a:bodyPr>
          <a:lstStyle/>
          <a:p>
            <a:pPr marL="0" indent="0">
              <a:buNone/>
            </a:pPr>
            <a:r>
              <a:rPr lang="en-US" dirty="0"/>
              <a:t>#include &lt;</a:t>
            </a:r>
            <a:r>
              <a:rPr lang="en-US" dirty="0" err="1"/>
              <a:t>stdio.h</a:t>
            </a:r>
            <a:r>
              <a:rPr lang="en-US" dirty="0"/>
              <a:t>&gt;</a:t>
            </a:r>
          </a:p>
          <a:p>
            <a:pPr marL="0" indent="0">
              <a:buNone/>
            </a:pPr>
            <a:endParaRPr lang="en-US" dirty="0"/>
          </a:p>
          <a:p>
            <a:pPr marL="0" indent="0">
              <a:buNone/>
            </a:pPr>
            <a:r>
              <a:rPr lang="en-US" dirty="0"/>
              <a:t>int main() {</a:t>
            </a:r>
          </a:p>
          <a:p>
            <a:pPr marL="0" indent="0">
              <a:buNone/>
            </a:pPr>
            <a:r>
              <a:rPr lang="en-US" dirty="0"/>
              <a:t>    int </a:t>
            </a:r>
            <a:r>
              <a:rPr lang="en-US" dirty="0" err="1"/>
              <a:t>i</a:t>
            </a:r>
            <a:r>
              <a:rPr lang="en-US" dirty="0"/>
              <a:t>;</a:t>
            </a:r>
          </a:p>
          <a:p>
            <a:pPr marL="0" indent="0">
              <a:buNone/>
            </a:pPr>
            <a:r>
              <a:rPr lang="en-US" dirty="0"/>
              <a:t>    if (</a:t>
            </a:r>
            <a:r>
              <a:rPr lang="en-US" dirty="0" err="1"/>
              <a:t>printf</a:t>
            </a:r>
            <a:r>
              <a:rPr lang="en-US" dirty="0"/>
              <a:t>("0"))</a:t>
            </a:r>
          </a:p>
          <a:p>
            <a:pPr marL="0" indent="0">
              <a:buNone/>
            </a:pPr>
            <a:r>
              <a:rPr lang="en-US" dirty="0"/>
              <a:t>        </a:t>
            </a:r>
            <a:r>
              <a:rPr lang="en-US" dirty="0" err="1"/>
              <a:t>i</a:t>
            </a:r>
            <a:r>
              <a:rPr lang="en-US" dirty="0"/>
              <a:t> = 3;</a:t>
            </a:r>
          </a:p>
          <a:p>
            <a:pPr marL="0" indent="0">
              <a:buNone/>
            </a:pPr>
            <a:r>
              <a:rPr lang="en-US" dirty="0"/>
              <a:t>    else</a:t>
            </a:r>
          </a:p>
          <a:p>
            <a:pPr marL="0" indent="0">
              <a:buNone/>
            </a:pPr>
            <a:r>
              <a:rPr lang="en-US" dirty="0"/>
              <a:t>        </a:t>
            </a:r>
            <a:r>
              <a:rPr lang="en-US" dirty="0" err="1"/>
              <a:t>i</a:t>
            </a:r>
            <a:r>
              <a:rPr lang="en-US" dirty="0"/>
              <a:t> = 5;</a:t>
            </a:r>
          </a:p>
          <a:p>
            <a:pPr marL="0" indent="0">
              <a:buNone/>
            </a:pPr>
            <a:r>
              <a:rPr lang="en-US" dirty="0"/>
              <a:t>    </a:t>
            </a:r>
            <a:r>
              <a:rPr lang="en-US" dirty="0" err="1"/>
              <a:t>printf</a:t>
            </a:r>
            <a:r>
              <a:rPr lang="en-US" dirty="0"/>
              <a:t>("%d", </a:t>
            </a:r>
            <a:r>
              <a:rPr lang="en-US" dirty="0" err="1"/>
              <a:t>i</a:t>
            </a:r>
            <a:r>
              <a:rPr lang="en-US" dirty="0"/>
              <a:t>);</a:t>
            </a:r>
          </a:p>
          <a:p>
            <a:pPr marL="0" indent="0">
              <a:buNone/>
            </a:pPr>
            <a:r>
              <a:rPr lang="en-US" dirty="0"/>
              <a:t>    return 0;</a:t>
            </a:r>
          </a:p>
          <a:p>
            <a:pPr marL="0" indent="0">
              <a:buNone/>
            </a:pPr>
            <a:r>
              <a:rPr lang="en-US" dirty="0"/>
              <a:t>}</a:t>
            </a:r>
          </a:p>
          <a:p>
            <a:pPr marL="0" indent="0">
              <a:buNone/>
            </a:pPr>
            <a:endParaRPr lang="en-IN" dirty="0"/>
          </a:p>
          <a:p>
            <a:pPr marL="514350" indent="-514350" algn="l">
              <a:buFont typeface="+mj-lt"/>
              <a:buAutoNum type="alphaLcParenR"/>
            </a:pPr>
            <a:r>
              <a:rPr lang="en-IN" b="0" i="0" dirty="0">
                <a:effectLst/>
                <a:latin typeface="var(--font-primary)"/>
              </a:rPr>
              <a:t>3</a:t>
            </a:r>
          </a:p>
          <a:p>
            <a:pPr marL="514350" indent="-514350" algn="l">
              <a:buFont typeface="+mj-lt"/>
              <a:buAutoNum type="alphaLcParenR"/>
            </a:pPr>
            <a:r>
              <a:rPr lang="en-IN" b="0" i="0" dirty="0">
                <a:effectLst/>
                <a:latin typeface="var(--font-primary)"/>
              </a:rPr>
              <a:t>5</a:t>
            </a:r>
          </a:p>
          <a:p>
            <a:pPr marL="514350" indent="-514350" algn="l">
              <a:buFont typeface="+mj-lt"/>
              <a:buAutoNum type="alphaLcParenR"/>
            </a:pPr>
            <a:r>
              <a:rPr lang="en-IN" b="0" i="0" dirty="0">
                <a:effectLst/>
                <a:latin typeface="var(--font-primary)"/>
              </a:rPr>
              <a:t>03</a:t>
            </a:r>
          </a:p>
          <a:p>
            <a:pPr marL="514350" indent="-514350" algn="l">
              <a:buFont typeface="+mj-lt"/>
              <a:buAutoNum type="alphaLcParenR"/>
            </a:pPr>
            <a:r>
              <a:rPr lang="en-IN" b="0" i="0" dirty="0">
                <a:effectLst/>
                <a:latin typeface="var(--font-primary)"/>
              </a:rPr>
              <a:t>05</a:t>
            </a:r>
          </a:p>
          <a:p>
            <a:pPr marL="0" indent="0">
              <a:buNone/>
            </a:pPr>
            <a:endParaRPr lang="en-IN" dirty="0"/>
          </a:p>
        </p:txBody>
      </p:sp>
    </p:spTree>
    <p:extLst>
      <p:ext uri="{BB962C8B-B14F-4D97-AF65-F5344CB8AC3E}">
        <p14:creationId xmlns:p14="http://schemas.microsoft.com/office/powerpoint/2010/main" val="11549532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68C5B-DFED-A069-480E-25D35C216E4E}"/>
              </a:ext>
            </a:extLst>
          </p:cNvPr>
          <p:cNvSpPr>
            <a:spLocks noGrp="1"/>
          </p:cNvSpPr>
          <p:nvPr>
            <p:ph type="title"/>
          </p:nvPr>
        </p:nvSpPr>
        <p:spPr/>
        <p:txBody>
          <a:bodyPr/>
          <a:lstStyle/>
          <a:p>
            <a:r>
              <a:rPr lang="en-IN" dirty="0"/>
              <a:t>c</a:t>
            </a:r>
          </a:p>
        </p:txBody>
      </p:sp>
      <p:sp>
        <p:nvSpPr>
          <p:cNvPr id="3" name="Content Placeholder 2">
            <a:extLst>
              <a:ext uri="{FF2B5EF4-FFF2-40B4-BE49-F238E27FC236}">
                <a16:creationId xmlns:a16="http://schemas.microsoft.com/office/drawing/2014/main" id="{C77F9546-BB70-9EBF-9C9E-D73B6F107E84}"/>
              </a:ext>
            </a:extLst>
          </p:cNvPr>
          <p:cNvSpPr>
            <a:spLocks noGrp="1"/>
          </p:cNvSpPr>
          <p:nvPr>
            <p:ph idx="1"/>
          </p:nvPr>
        </p:nvSpPr>
        <p:spPr/>
        <p:txBody>
          <a:bodyPr numCol="1"/>
          <a:lstStyle/>
          <a:p>
            <a:pPr algn="l"/>
            <a:r>
              <a:rPr lang="en-US" b="1" i="0" dirty="0">
                <a:effectLst/>
                <a:latin typeface="var(--font-secondary)"/>
              </a:rPr>
              <a:t>Explanation</a:t>
            </a:r>
            <a:endParaRPr lang="en-US" b="0" i="0" dirty="0">
              <a:effectLst/>
              <a:latin typeface="var(--font-secondary)"/>
            </a:endParaRPr>
          </a:p>
          <a:p>
            <a:pPr algn="l" latinLnBrk="1"/>
            <a:r>
              <a:rPr lang="en-US" b="0" i="0" dirty="0">
                <a:effectLst/>
                <a:latin typeface="var(--font-secondary)"/>
              </a:rPr>
              <a:t>The control first goes to the if statement where </a:t>
            </a:r>
            <a:r>
              <a:rPr lang="en-US" b="1" i="0" dirty="0">
                <a:effectLst/>
                <a:latin typeface="var(--font-secondary)"/>
              </a:rPr>
              <a:t>0</a:t>
            </a:r>
            <a:r>
              <a:rPr lang="en-US" b="0" i="0" dirty="0">
                <a:effectLst/>
                <a:latin typeface="var(--font-secondary)"/>
              </a:rPr>
              <a:t> is printed. The </a:t>
            </a:r>
            <a:r>
              <a:rPr lang="en-US" b="1" i="0" dirty="0" err="1">
                <a:effectLst/>
                <a:latin typeface="var(--font-secondary)"/>
              </a:rPr>
              <a:t>printf</a:t>
            </a:r>
            <a:r>
              <a:rPr lang="en-US" b="1" i="0" dirty="0">
                <a:effectLst/>
                <a:latin typeface="var(--font-secondary)"/>
              </a:rPr>
              <a:t>("0")</a:t>
            </a:r>
            <a:r>
              <a:rPr lang="en-US" b="0" i="0" dirty="0">
                <a:effectLst/>
                <a:latin typeface="var(--font-secondary)"/>
              </a:rPr>
              <a:t> returns the number of characters being printed i.e. 1. The block under if statement gets executed and </a:t>
            </a:r>
            <a:r>
              <a:rPr lang="en-US" b="0" i="0" dirty="0" err="1">
                <a:effectLst/>
                <a:latin typeface="var(--font-secondary)"/>
              </a:rPr>
              <a:t>i</a:t>
            </a:r>
            <a:r>
              <a:rPr lang="en-US" b="0" i="0" dirty="0">
                <a:effectLst/>
                <a:latin typeface="var(--font-secondary)"/>
              </a:rPr>
              <a:t> is initialized with 3.</a:t>
            </a:r>
            <a:br>
              <a:rPr lang="en-US" b="0" i="0" dirty="0">
                <a:effectLst/>
                <a:latin typeface="var(--font-secondary)"/>
              </a:rPr>
            </a:br>
            <a:r>
              <a:rPr lang="en-US" b="0" i="0" dirty="0">
                <a:effectLst/>
                <a:latin typeface="var(--font-secondary)"/>
              </a:rPr>
              <a:t>Therefore, </a:t>
            </a:r>
            <a:r>
              <a:rPr lang="en-US" b="1" i="0" dirty="0">
                <a:effectLst/>
                <a:latin typeface="var(--font-secondary)"/>
              </a:rPr>
              <a:t>'03'</a:t>
            </a:r>
            <a:r>
              <a:rPr lang="en-US" b="0" i="0" dirty="0">
                <a:effectLst/>
                <a:latin typeface="var(--font-secondary)"/>
              </a:rPr>
              <a:t> gets printed here.</a:t>
            </a:r>
          </a:p>
          <a:p>
            <a:pPr marL="0" indent="0">
              <a:buNone/>
            </a:pPr>
            <a:endParaRPr lang="en-IN" dirty="0"/>
          </a:p>
        </p:txBody>
      </p:sp>
    </p:spTree>
    <p:extLst>
      <p:ext uri="{BB962C8B-B14F-4D97-AF65-F5344CB8AC3E}">
        <p14:creationId xmlns:p14="http://schemas.microsoft.com/office/powerpoint/2010/main" val="33517211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68C5B-DFED-A069-480E-25D35C216E4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77F9546-BB70-9EBF-9C9E-D73B6F107E84}"/>
              </a:ext>
            </a:extLst>
          </p:cNvPr>
          <p:cNvSpPr>
            <a:spLocks noGrp="1"/>
          </p:cNvSpPr>
          <p:nvPr>
            <p:ph idx="1"/>
          </p:nvPr>
        </p:nvSpPr>
        <p:spPr/>
        <p:txBody>
          <a:bodyPr numCol="2">
            <a:normAutofit lnSpcReduction="10000"/>
          </a:bodyPr>
          <a:lstStyle/>
          <a:p>
            <a:pPr marL="0" indent="0">
              <a:buNone/>
            </a:pPr>
            <a:r>
              <a:rPr lang="en-IN" dirty="0"/>
              <a:t>#include &lt;</a:t>
            </a:r>
            <a:r>
              <a:rPr lang="en-IN" dirty="0" err="1"/>
              <a:t>stdio.h</a:t>
            </a:r>
            <a:r>
              <a:rPr lang="en-IN" dirty="0"/>
              <a:t>&gt;</a:t>
            </a:r>
          </a:p>
          <a:p>
            <a:pPr marL="0" indent="0">
              <a:buNone/>
            </a:pPr>
            <a:endParaRPr lang="en-IN" dirty="0"/>
          </a:p>
          <a:p>
            <a:pPr marL="0" indent="0">
              <a:buNone/>
            </a:pPr>
            <a:r>
              <a:rPr lang="en-IN" dirty="0"/>
              <a:t>int </a:t>
            </a:r>
            <a:r>
              <a:rPr lang="en-IN" dirty="0" err="1"/>
              <a:t>i</a:t>
            </a:r>
            <a:r>
              <a:rPr lang="en-IN" dirty="0"/>
              <a:t>;</a:t>
            </a:r>
          </a:p>
          <a:p>
            <a:pPr marL="0" indent="0">
              <a:buNone/>
            </a:pPr>
            <a:endParaRPr lang="en-IN" dirty="0"/>
          </a:p>
          <a:p>
            <a:pPr marL="0" indent="0">
              <a:buNone/>
            </a:pPr>
            <a:r>
              <a:rPr lang="en-IN" dirty="0"/>
              <a:t>int main() {</a:t>
            </a:r>
          </a:p>
          <a:p>
            <a:pPr marL="0" indent="0">
              <a:buNone/>
            </a:pPr>
            <a:r>
              <a:rPr lang="en-IN" dirty="0"/>
              <a:t>    if (</a:t>
            </a:r>
            <a:r>
              <a:rPr lang="en-IN" dirty="0" err="1"/>
              <a:t>i</a:t>
            </a:r>
            <a:r>
              <a:rPr lang="en-IN" dirty="0"/>
              <a:t>) {</a:t>
            </a:r>
          </a:p>
          <a:p>
            <a:pPr marL="0" indent="0">
              <a:buNone/>
            </a:pPr>
            <a:r>
              <a:rPr lang="en-IN" dirty="0"/>
              <a:t>        // Do nothing</a:t>
            </a:r>
          </a:p>
          <a:p>
            <a:pPr marL="0" indent="0">
              <a:buNone/>
            </a:pPr>
            <a:r>
              <a:rPr lang="en-IN" dirty="0"/>
              <a:t>    } else {</a:t>
            </a:r>
          </a:p>
          <a:p>
            <a:pPr marL="0" indent="0">
              <a:buNone/>
            </a:pPr>
            <a:r>
              <a:rPr lang="en-IN" dirty="0"/>
              <a:t>        </a:t>
            </a:r>
            <a:r>
              <a:rPr lang="en-IN" dirty="0" err="1"/>
              <a:t>printf</a:t>
            </a:r>
            <a:r>
              <a:rPr lang="en-IN" dirty="0"/>
              <a:t>("Else");</a:t>
            </a:r>
          </a:p>
          <a:p>
            <a:pPr marL="0" indent="0">
              <a:buNone/>
            </a:pPr>
            <a:r>
              <a:rPr lang="en-IN" dirty="0"/>
              <a:t>    }</a:t>
            </a:r>
          </a:p>
          <a:p>
            <a:pPr marL="0" indent="0">
              <a:buNone/>
            </a:pPr>
            <a:r>
              <a:rPr lang="en-IN" dirty="0"/>
              <a:t>    return 0;</a:t>
            </a:r>
          </a:p>
          <a:p>
            <a:pPr marL="0" indent="0">
              <a:buNone/>
            </a:pPr>
            <a:r>
              <a:rPr lang="en-IN" dirty="0"/>
              <a:t>}</a:t>
            </a:r>
          </a:p>
          <a:p>
            <a:pPr marL="0" indent="0">
              <a:buNone/>
            </a:pPr>
            <a:endParaRPr lang="en-IN" dirty="0"/>
          </a:p>
          <a:p>
            <a:pPr marL="514350" indent="-514350">
              <a:buFont typeface="+mj-lt"/>
              <a:buAutoNum type="alphaLcParenR"/>
            </a:pPr>
            <a:r>
              <a:rPr lang="en-US" dirty="0"/>
              <a:t>if block is executed.</a:t>
            </a:r>
          </a:p>
          <a:p>
            <a:pPr marL="514350" indent="-514350">
              <a:buFont typeface="+mj-lt"/>
              <a:buAutoNum type="alphaLcParenR"/>
            </a:pPr>
            <a:r>
              <a:rPr lang="en-US" dirty="0"/>
              <a:t>else block is executed.</a:t>
            </a:r>
          </a:p>
          <a:p>
            <a:pPr marL="514350" indent="-514350">
              <a:buFont typeface="+mj-lt"/>
              <a:buAutoNum type="alphaLcParenR"/>
            </a:pPr>
            <a:r>
              <a:rPr lang="en-US" dirty="0"/>
              <a:t>It is unpredictable as </a:t>
            </a:r>
            <a:r>
              <a:rPr lang="en-US" dirty="0" err="1"/>
              <a:t>i</a:t>
            </a:r>
            <a:r>
              <a:rPr lang="en-US" dirty="0"/>
              <a:t> is not initialized.</a:t>
            </a:r>
          </a:p>
          <a:p>
            <a:pPr marL="514350" indent="-514350">
              <a:buFont typeface="+mj-lt"/>
              <a:buAutoNum type="alphaLcParenR"/>
            </a:pPr>
            <a:r>
              <a:rPr lang="en-US" dirty="0"/>
              <a:t>Error: misplaced else</a:t>
            </a:r>
            <a:endParaRPr lang="en-IN" dirty="0"/>
          </a:p>
        </p:txBody>
      </p:sp>
    </p:spTree>
    <p:extLst>
      <p:ext uri="{BB962C8B-B14F-4D97-AF65-F5344CB8AC3E}">
        <p14:creationId xmlns:p14="http://schemas.microsoft.com/office/powerpoint/2010/main" val="5217118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68C5B-DFED-A069-480E-25D35C216E4E}"/>
              </a:ext>
            </a:extLst>
          </p:cNvPr>
          <p:cNvSpPr>
            <a:spLocks noGrp="1"/>
          </p:cNvSpPr>
          <p:nvPr>
            <p:ph type="title"/>
          </p:nvPr>
        </p:nvSpPr>
        <p:spPr/>
        <p:txBody>
          <a:bodyPr/>
          <a:lstStyle/>
          <a:p>
            <a:r>
              <a:rPr lang="en-IN" dirty="0"/>
              <a:t>b</a:t>
            </a:r>
          </a:p>
        </p:txBody>
      </p:sp>
      <p:sp>
        <p:nvSpPr>
          <p:cNvPr id="3" name="Content Placeholder 2">
            <a:extLst>
              <a:ext uri="{FF2B5EF4-FFF2-40B4-BE49-F238E27FC236}">
                <a16:creationId xmlns:a16="http://schemas.microsoft.com/office/drawing/2014/main" id="{C77F9546-BB70-9EBF-9C9E-D73B6F107E84}"/>
              </a:ext>
            </a:extLst>
          </p:cNvPr>
          <p:cNvSpPr>
            <a:spLocks noGrp="1"/>
          </p:cNvSpPr>
          <p:nvPr>
            <p:ph idx="1"/>
          </p:nvPr>
        </p:nvSpPr>
        <p:spPr/>
        <p:txBody>
          <a:bodyPr numCol="2"/>
          <a:lstStyle/>
          <a:p>
            <a:pPr algn="l"/>
            <a:r>
              <a:rPr lang="en-US" b="1" i="0" dirty="0">
                <a:solidFill>
                  <a:srgbClr val="DCDCDC"/>
                </a:solidFill>
                <a:effectLst/>
                <a:latin typeface="var(--font-secondary)"/>
              </a:rPr>
              <a:t>Explanation</a:t>
            </a:r>
            <a:endParaRPr lang="en-US" b="0" i="0" dirty="0">
              <a:solidFill>
                <a:srgbClr val="DCDCDC"/>
              </a:solidFill>
              <a:effectLst/>
              <a:latin typeface="var(--font-secondary)"/>
            </a:endParaRPr>
          </a:p>
          <a:p>
            <a:pPr algn="l" latinLnBrk="1"/>
            <a:r>
              <a:rPr lang="en-US" b="0" i="0" dirty="0">
                <a:solidFill>
                  <a:srgbClr val="DCDCDC"/>
                </a:solidFill>
                <a:effectLst/>
                <a:latin typeface="var(--font-secondary)"/>
              </a:rPr>
              <a:t>Since </a:t>
            </a:r>
            <a:r>
              <a:rPr lang="en-US" b="0" i="0" dirty="0" err="1">
                <a:solidFill>
                  <a:srgbClr val="DCDCDC"/>
                </a:solidFill>
                <a:effectLst/>
                <a:latin typeface="var(--font-secondary)"/>
              </a:rPr>
              <a:t>i</a:t>
            </a:r>
            <a:r>
              <a:rPr lang="en-US" b="0" i="0" dirty="0">
                <a:solidFill>
                  <a:srgbClr val="DCDCDC"/>
                </a:solidFill>
                <a:effectLst/>
                <a:latin typeface="var(--font-secondary)"/>
              </a:rPr>
              <a:t> is defined globally, it is initialized with default value 0. The Else block is executed as the expression within if evaluates to FALSE. . Therefore, the else block gets executed.</a:t>
            </a:r>
          </a:p>
          <a:p>
            <a:pPr marL="0" indent="0">
              <a:buNone/>
            </a:pPr>
            <a:endParaRPr lang="en-IN" dirty="0"/>
          </a:p>
        </p:txBody>
      </p:sp>
    </p:spTree>
    <p:extLst>
      <p:ext uri="{BB962C8B-B14F-4D97-AF65-F5344CB8AC3E}">
        <p14:creationId xmlns:p14="http://schemas.microsoft.com/office/powerpoint/2010/main" val="20028832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C7B9C-3215-72AF-4BD9-43F507E2F2B6}"/>
              </a:ext>
            </a:extLst>
          </p:cNvPr>
          <p:cNvSpPr>
            <a:spLocks noGrp="1"/>
          </p:cNvSpPr>
          <p:nvPr>
            <p:ph type="title"/>
          </p:nvPr>
        </p:nvSpPr>
        <p:spPr/>
        <p:txBody>
          <a:bodyPr/>
          <a:lstStyle/>
          <a:p>
            <a:r>
              <a:rPr lang="en-IN" dirty="0"/>
              <a:t>1. </a:t>
            </a:r>
            <a:r>
              <a:rPr lang="en-IN" b="0" i="0" dirty="0">
                <a:solidFill>
                  <a:srgbClr val="DCDCDC"/>
                </a:solidFill>
                <a:effectLst/>
                <a:highlight>
                  <a:srgbClr val="292929"/>
                </a:highlight>
                <a:latin typeface="-apple-system"/>
              </a:rPr>
              <a:t>Output of following program?</a:t>
            </a:r>
            <a:endParaRPr lang="en-IN" dirty="0"/>
          </a:p>
        </p:txBody>
      </p:sp>
      <p:sp>
        <p:nvSpPr>
          <p:cNvPr id="3" name="Content Placeholder 2">
            <a:extLst>
              <a:ext uri="{FF2B5EF4-FFF2-40B4-BE49-F238E27FC236}">
                <a16:creationId xmlns:a16="http://schemas.microsoft.com/office/drawing/2014/main" id="{CB78B257-D541-40E7-B821-1A18EEB9DC7C}"/>
              </a:ext>
            </a:extLst>
          </p:cNvPr>
          <p:cNvSpPr>
            <a:spLocks noGrp="1"/>
          </p:cNvSpPr>
          <p:nvPr>
            <p:ph idx="1"/>
          </p:nvPr>
        </p:nvSpPr>
        <p:spPr/>
        <p:txBody>
          <a:bodyPr numCol="2"/>
          <a:lstStyle/>
          <a:p>
            <a:pPr marL="0" indent="0">
              <a:buNone/>
            </a:pPr>
            <a:r>
              <a:rPr lang="en-IN" dirty="0"/>
              <a:t>#include &lt;</a:t>
            </a:r>
            <a:r>
              <a:rPr lang="en-IN" dirty="0" err="1"/>
              <a:t>stdio.h</a:t>
            </a:r>
            <a:r>
              <a:rPr lang="en-IN" dirty="0"/>
              <a:t>&gt;</a:t>
            </a:r>
          </a:p>
          <a:p>
            <a:pPr marL="0" indent="0">
              <a:buNone/>
            </a:pPr>
            <a:r>
              <a:rPr lang="en-IN" dirty="0"/>
              <a:t>int main()</a:t>
            </a:r>
          </a:p>
          <a:p>
            <a:pPr marL="0" indent="0">
              <a:buNone/>
            </a:pPr>
            <a:r>
              <a:rPr lang="en-IN" dirty="0"/>
              <a:t>{</a:t>
            </a:r>
          </a:p>
          <a:p>
            <a:pPr marL="0" indent="0">
              <a:buNone/>
            </a:pPr>
            <a:r>
              <a:rPr lang="en-IN" dirty="0"/>
              <a:t>    int </a:t>
            </a:r>
            <a:r>
              <a:rPr lang="en-IN" dirty="0" err="1"/>
              <a:t>i</a:t>
            </a:r>
            <a:r>
              <a:rPr lang="en-IN" dirty="0"/>
              <a:t> = 5;</a:t>
            </a:r>
          </a:p>
          <a:p>
            <a:pPr marL="0" indent="0">
              <a:buNone/>
            </a:pPr>
            <a:r>
              <a:rPr lang="en-IN" dirty="0"/>
              <a:t>    </a:t>
            </a:r>
            <a:r>
              <a:rPr lang="en-IN" dirty="0" err="1"/>
              <a:t>printf</a:t>
            </a:r>
            <a:r>
              <a:rPr lang="en-IN" dirty="0"/>
              <a:t>(\"%d %d %d\", </a:t>
            </a:r>
            <a:r>
              <a:rPr lang="en-IN" dirty="0" err="1"/>
              <a:t>i</a:t>
            </a:r>
            <a:r>
              <a:rPr lang="en-IN" dirty="0"/>
              <a:t>++, </a:t>
            </a:r>
            <a:r>
              <a:rPr lang="en-IN" dirty="0" err="1"/>
              <a:t>i</a:t>
            </a:r>
            <a:r>
              <a:rPr lang="en-IN" dirty="0"/>
              <a:t>++, </a:t>
            </a:r>
            <a:r>
              <a:rPr lang="en-IN" dirty="0" err="1"/>
              <a:t>i</a:t>
            </a:r>
            <a:r>
              <a:rPr lang="en-IN" dirty="0"/>
              <a:t>++);</a:t>
            </a:r>
          </a:p>
          <a:p>
            <a:pPr marL="0" indent="0">
              <a:buNone/>
            </a:pPr>
            <a:r>
              <a:rPr lang="en-IN" dirty="0"/>
              <a:t>    return 0;</a:t>
            </a:r>
          </a:p>
          <a:p>
            <a:pPr marL="0" indent="0">
              <a:buNone/>
            </a:pPr>
            <a:r>
              <a:rPr lang="en-IN" dirty="0"/>
              <a:t>}</a:t>
            </a:r>
          </a:p>
          <a:p>
            <a:pPr marL="514350" indent="-514350">
              <a:buFont typeface="+mj-lt"/>
              <a:buAutoNum type="alphaLcParenR"/>
            </a:pPr>
            <a:r>
              <a:rPr lang="en-IN" dirty="0"/>
              <a:t>7 6 5</a:t>
            </a:r>
          </a:p>
          <a:p>
            <a:pPr marL="514350" indent="-514350">
              <a:buFont typeface="+mj-lt"/>
              <a:buAutoNum type="alphaLcParenR"/>
            </a:pPr>
            <a:endParaRPr lang="en-IN" dirty="0"/>
          </a:p>
          <a:p>
            <a:pPr marL="514350" indent="-514350">
              <a:buFont typeface="+mj-lt"/>
              <a:buAutoNum type="alphaLcParenR"/>
            </a:pPr>
            <a:r>
              <a:rPr lang="en-IN" dirty="0"/>
              <a:t>5 6 7</a:t>
            </a:r>
          </a:p>
          <a:p>
            <a:pPr marL="514350" indent="-514350">
              <a:buFont typeface="+mj-lt"/>
              <a:buAutoNum type="alphaLcParenR"/>
            </a:pPr>
            <a:endParaRPr lang="en-IN" dirty="0"/>
          </a:p>
          <a:p>
            <a:pPr marL="514350" indent="-514350">
              <a:buFont typeface="+mj-lt"/>
              <a:buAutoNum type="alphaLcParenR"/>
            </a:pPr>
            <a:r>
              <a:rPr lang="en-IN" dirty="0"/>
              <a:t>7 7 7</a:t>
            </a:r>
          </a:p>
          <a:p>
            <a:pPr marL="514350" indent="-514350">
              <a:buFont typeface="+mj-lt"/>
              <a:buAutoNum type="alphaLcParenR"/>
            </a:pPr>
            <a:endParaRPr lang="en-IN" dirty="0"/>
          </a:p>
          <a:p>
            <a:pPr marL="514350" indent="-514350">
              <a:buFont typeface="+mj-lt"/>
              <a:buAutoNum type="alphaLcParenR"/>
            </a:pPr>
            <a:r>
              <a:rPr lang="en-IN" dirty="0"/>
              <a:t>Compiler Dependent</a:t>
            </a:r>
          </a:p>
          <a:p>
            <a:pPr marL="0" indent="0">
              <a:buNone/>
            </a:pPr>
            <a:endParaRPr lang="en-IN" dirty="0"/>
          </a:p>
        </p:txBody>
      </p:sp>
    </p:spTree>
    <p:extLst>
      <p:ext uri="{BB962C8B-B14F-4D97-AF65-F5344CB8AC3E}">
        <p14:creationId xmlns:p14="http://schemas.microsoft.com/office/powerpoint/2010/main" val="17236278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68C5B-DFED-A069-480E-25D35C216E4E}"/>
              </a:ext>
            </a:extLst>
          </p:cNvPr>
          <p:cNvSpPr>
            <a:spLocks noGrp="1"/>
          </p:cNvSpPr>
          <p:nvPr>
            <p:ph type="title"/>
          </p:nvPr>
        </p:nvSpPr>
        <p:spPr/>
        <p:txBody>
          <a:bodyPr/>
          <a:lstStyle/>
          <a:p>
            <a:r>
              <a:rPr lang="en-IN" dirty="0"/>
              <a:t>What is the output?</a:t>
            </a:r>
          </a:p>
        </p:txBody>
      </p:sp>
      <p:sp>
        <p:nvSpPr>
          <p:cNvPr id="3" name="Content Placeholder 2">
            <a:extLst>
              <a:ext uri="{FF2B5EF4-FFF2-40B4-BE49-F238E27FC236}">
                <a16:creationId xmlns:a16="http://schemas.microsoft.com/office/drawing/2014/main" id="{C77F9546-BB70-9EBF-9C9E-D73B6F107E84}"/>
              </a:ext>
            </a:extLst>
          </p:cNvPr>
          <p:cNvSpPr>
            <a:spLocks noGrp="1"/>
          </p:cNvSpPr>
          <p:nvPr>
            <p:ph idx="1"/>
          </p:nvPr>
        </p:nvSpPr>
        <p:spPr/>
        <p:txBody>
          <a:bodyPr numCol="2"/>
          <a:lstStyle/>
          <a:p>
            <a:pPr marL="0" indent="0">
              <a:buNone/>
            </a:pPr>
            <a:r>
              <a:rPr lang="pt-BR" dirty="0"/>
              <a:t>#include&lt;stdio.h&gt;</a:t>
            </a:r>
          </a:p>
          <a:p>
            <a:pPr marL="0" indent="0">
              <a:buNone/>
            </a:pPr>
            <a:r>
              <a:rPr lang="pt-BR" dirty="0"/>
              <a:t>int main()</a:t>
            </a:r>
          </a:p>
          <a:p>
            <a:pPr marL="0" indent="0">
              <a:buNone/>
            </a:pPr>
            <a:r>
              <a:rPr lang="pt-BR" dirty="0"/>
              <a:t>{</a:t>
            </a:r>
          </a:p>
          <a:p>
            <a:pPr marL="0" indent="0">
              <a:buNone/>
            </a:pPr>
            <a:r>
              <a:rPr lang="pt-BR" dirty="0"/>
              <a:t>   int n;</a:t>
            </a:r>
          </a:p>
          <a:p>
            <a:pPr marL="0" indent="0">
              <a:buNone/>
            </a:pPr>
            <a:r>
              <a:rPr lang="pt-BR" dirty="0"/>
              <a:t>   for (n = 9; n!=0; n--)</a:t>
            </a:r>
          </a:p>
          <a:p>
            <a:pPr marL="0" indent="0">
              <a:buNone/>
            </a:pPr>
            <a:r>
              <a:rPr lang="pt-BR" dirty="0"/>
              <a:t>     printf("n = %d", n--);</a:t>
            </a:r>
          </a:p>
          <a:p>
            <a:pPr marL="0" indent="0">
              <a:buNone/>
            </a:pPr>
            <a:r>
              <a:rPr lang="pt-BR" dirty="0"/>
              <a:t>   return 0;</a:t>
            </a:r>
          </a:p>
          <a:p>
            <a:pPr marL="0" indent="0">
              <a:buNone/>
            </a:pPr>
            <a:r>
              <a:rPr lang="pt-BR" dirty="0"/>
              <a:t>}</a:t>
            </a:r>
          </a:p>
          <a:p>
            <a:pPr marL="514350" indent="-514350">
              <a:buFont typeface="+mj-lt"/>
              <a:buAutoNum type="alphaLcParenR"/>
            </a:pPr>
            <a:r>
              <a:rPr lang="en-IN" dirty="0"/>
              <a:t>9 7 5 3 1</a:t>
            </a:r>
          </a:p>
          <a:p>
            <a:pPr marL="514350" indent="-514350">
              <a:buFont typeface="+mj-lt"/>
              <a:buAutoNum type="alphaLcParenR"/>
            </a:pPr>
            <a:r>
              <a:rPr lang="en-IN" dirty="0"/>
              <a:t>9 8 7 6 5 4 3 2 1</a:t>
            </a:r>
          </a:p>
          <a:p>
            <a:pPr marL="514350" indent="-514350">
              <a:buFont typeface="+mj-lt"/>
              <a:buAutoNum type="alphaLcParenR"/>
            </a:pPr>
            <a:r>
              <a:rPr lang="en-IN" dirty="0"/>
              <a:t>Infinite Loop</a:t>
            </a:r>
          </a:p>
          <a:p>
            <a:pPr marL="514350" indent="-514350">
              <a:buFont typeface="+mj-lt"/>
              <a:buAutoNum type="alphaLcParenR"/>
            </a:pPr>
            <a:r>
              <a:rPr lang="en-IN" dirty="0"/>
              <a:t>9 7 5 3</a:t>
            </a:r>
          </a:p>
        </p:txBody>
      </p:sp>
    </p:spTree>
    <p:extLst>
      <p:ext uri="{BB962C8B-B14F-4D97-AF65-F5344CB8AC3E}">
        <p14:creationId xmlns:p14="http://schemas.microsoft.com/office/powerpoint/2010/main" val="20664435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68C5B-DFED-A069-480E-25D35C216E4E}"/>
              </a:ext>
            </a:extLst>
          </p:cNvPr>
          <p:cNvSpPr>
            <a:spLocks noGrp="1"/>
          </p:cNvSpPr>
          <p:nvPr>
            <p:ph type="title"/>
          </p:nvPr>
        </p:nvSpPr>
        <p:spPr/>
        <p:txBody>
          <a:bodyPr/>
          <a:lstStyle/>
          <a:p>
            <a:r>
              <a:rPr lang="en-IN" dirty="0"/>
              <a:t>c</a:t>
            </a:r>
          </a:p>
        </p:txBody>
      </p:sp>
      <p:sp>
        <p:nvSpPr>
          <p:cNvPr id="3" name="Content Placeholder 2">
            <a:extLst>
              <a:ext uri="{FF2B5EF4-FFF2-40B4-BE49-F238E27FC236}">
                <a16:creationId xmlns:a16="http://schemas.microsoft.com/office/drawing/2014/main" id="{C77F9546-BB70-9EBF-9C9E-D73B6F107E84}"/>
              </a:ext>
            </a:extLst>
          </p:cNvPr>
          <p:cNvSpPr>
            <a:spLocks noGrp="1"/>
          </p:cNvSpPr>
          <p:nvPr>
            <p:ph idx="1"/>
          </p:nvPr>
        </p:nvSpPr>
        <p:spPr/>
        <p:txBody>
          <a:bodyPr numCol="2"/>
          <a:lstStyle/>
          <a:p>
            <a:pPr algn="l"/>
            <a:r>
              <a:rPr lang="en-US" b="1" i="0" dirty="0">
                <a:solidFill>
                  <a:srgbClr val="DCDCDC"/>
                </a:solidFill>
                <a:effectLst/>
                <a:latin typeface="var(--font-secondary)"/>
              </a:rPr>
              <a:t>Explanation</a:t>
            </a:r>
            <a:endParaRPr lang="en-US" b="0" i="0" dirty="0">
              <a:solidFill>
                <a:srgbClr val="DCDCDC"/>
              </a:solidFill>
              <a:effectLst/>
              <a:latin typeface="var(--font-secondary)"/>
            </a:endParaRPr>
          </a:p>
          <a:p>
            <a:pPr algn="l" latinLnBrk="1"/>
            <a:r>
              <a:rPr lang="en-US" b="0" i="0" dirty="0">
                <a:solidFill>
                  <a:srgbClr val="DCDCDC"/>
                </a:solidFill>
                <a:effectLst/>
                <a:latin typeface="-apple-system"/>
              </a:rPr>
              <a:t>The program goes in an infinite loop because n is never zero when loop condition (n != 0) is checked. n changes like 9 7 5 3 1 -1 -3 -5 -7 -9 ...</a:t>
            </a:r>
          </a:p>
          <a:p>
            <a:pPr marL="0" indent="0">
              <a:buNone/>
            </a:pPr>
            <a:endParaRPr lang="en-IN" dirty="0"/>
          </a:p>
        </p:txBody>
      </p:sp>
    </p:spTree>
    <p:extLst>
      <p:ext uri="{BB962C8B-B14F-4D97-AF65-F5344CB8AC3E}">
        <p14:creationId xmlns:p14="http://schemas.microsoft.com/office/powerpoint/2010/main" val="2862131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68C5B-DFED-A069-480E-25D35C216E4E}"/>
              </a:ext>
            </a:extLst>
          </p:cNvPr>
          <p:cNvSpPr>
            <a:spLocks noGrp="1"/>
          </p:cNvSpPr>
          <p:nvPr>
            <p:ph type="title"/>
          </p:nvPr>
        </p:nvSpPr>
        <p:spPr/>
        <p:txBody>
          <a:bodyPr/>
          <a:lstStyle/>
          <a:p>
            <a:r>
              <a:rPr lang="en-IN" b="0" i="0" dirty="0">
                <a:solidFill>
                  <a:srgbClr val="DCDCDC"/>
                </a:solidFill>
                <a:effectLst/>
                <a:highlight>
                  <a:srgbClr val="292929"/>
                </a:highlight>
                <a:latin typeface="-apple-system"/>
              </a:rPr>
              <a:t>Output?</a:t>
            </a:r>
            <a:endParaRPr lang="en-IN" dirty="0"/>
          </a:p>
        </p:txBody>
      </p:sp>
      <p:sp>
        <p:nvSpPr>
          <p:cNvPr id="3" name="Content Placeholder 2">
            <a:extLst>
              <a:ext uri="{FF2B5EF4-FFF2-40B4-BE49-F238E27FC236}">
                <a16:creationId xmlns:a16="http://schemas.microsoft.com/office/drawing/2014/main" id="{C77F9546-BB70-9EBF-9C9E-D73B6F107E84}"/>
              </a:ext>
            </a:extLst>
          </p:cNvPr>
          <p:cNvSpPr>
            <a:spLocks noGrp="1"/>
          </p:cNvSpPr>
          <p:nvPr>
            <p:ph idx="1"/>
          </p:nvPr>
        </p:nvSpPr>
        <p:spPr/>
        <p:txBody>
          <a:bodyPr numCol="2"/>
          <a:lstStyle/>
          <a:p>
            <a:pPr marL="0" indent="0">
              <a:buNone/>
            </a:pPr>
            <a:r>
              <a:rPr lang="en-IN" dirty="0"/>
              <a:t>#include &lt;</a:t>
            </a:r>
            <a:r>
              <a:rPr lang="en-IN" dirty="0" err="1"/>
              <a:t>stdio.h</a:t>
            </a:r>
            <a:r>
              <a:rPr lang="en-IN" dirty="0"/>
              <a:t>&gt;</a:t>
            </a:r>
          </a:p>
          <a:p>
            <a:pPr marL="0" indent="0">
              <a:buNone/>
            </a:pPr>
            <a:r>
              <a:rPr lang="en-IN" dirty="0"/>
              <a:t>int main()</a:t>
            </a:r>
          </a:p>
          <a:p>
            <a:pPr marL="0" indent="0">
              <a:buNone/>
            </a:pPr>
            <a:r>
              <a:rPr lang="en-IN" dirty="0"/>
              <a:t>{</a:t>
            </a:r>
          </a:p>
          <a:p>
            <a:pPr marL="0" indent="0">
              <a:buNone/>
            </a:pPr>
            <a:r>
              <a:rPr lang="en-IN" dirty="0"/>
              <a:t>    int c = 5, no = 10;</a:t>
            </a:r>
          </a:p>
          <a:p>
            <a:pPr marL="0" indent="0">
              <a:buNone/>
            </a:pPr>
            <a:r>
              <a:rPr lang="en-IN" dirty="0"/>
              <a:t>    do {</a:t>
            </a:r>
          </a:p>
          <a:p>
            <a:pPr marL="0" indent="0">
              <a:buNone/>
            </a:pPr>
            <a:r>
              <a:rPr lang="en-IN" dirty="0"/>
              <a:t>        no /= c;</a:t>
            </a:r>
          </a:p>
          <a:p>
            <a:pPr marL="0" indent="0">
              <a:buNone/>
            </a:pPr>
            <a:r>
              <a:rPr lang="en-IN" dirty="0"/>
              <a:t>    } while(c--);</a:t>
            </a:r>
          </a:p>
          <a:p>
            <a:pPr marL="0" indent="0">
              <a:buNone/>
            </a:pPr>
            <a:r>
              <a:rPr lang="en-IN" dirty="0"/>
              <a:t> </a:t>
            </a:r>
          </a:p>
          <a:p>
            <a:pPr marL="0" indent="0">
              <a:buNone/>
            </a:pPr>
            <a:r>
              <a:rPr lang="en-IN" dirty="0"/>
              <a:t>    </a:t>
            </a:r>
            <a:r>
              <a:rPr lang="en-IN" dirty="0" err="1"/>
              <a:t>printf</a:t>
            </a:r>
            <a:r>
              <a:rPr lang="en-IN" dirty="0"/>
              <a:t> ("%d\n", no);</a:t>
            </a:r>
          </a:p>
          <a:p>
            <a:pPr marL="0" indent="0">
              <a:buNone/>
            </a:pPr>
            <a:r>
              <a:rPr lang="en-IN" dirty="0"/>
              <a:t>    return 0;</a:t>
            </a:r>
          </a:p>
          <a:p>
            <a:pPr marL="0" indent="0">
              <a:buNone/>
            </a:pPr>
            <a:r>
              <a:rPr lang="en-IN" dirty="0"/>
              <a:t>}</a:t>
            </a:r>
          </a:p>
          <a:p>
            <a:pPr marL="0" indent="0">
              <a:buNone/>
            </a:pPr>
            <a:endParaRPr lang="en-IN" dirty="0"/>
          </a:p>
          <a:p>
            <a:pPr marL="514350" indent="-514350">
              <a:buFont typeface="+mj-lt"/>
              <a:buAutoNum type="alphaLcParenR"/>
            </a:pPr>
            <a:r>
              <a:rPr lang="es-ES" dirty="0"/>
              <a:t>1</a:t>
            </a:r>
          </a:p>
          <a:p>
            <a:pPr marL="514350" indent="-514350">
              <a:buFont typeface="+mj-lt"/>
              <a:buAutoNum type="alphaLcParenR"/>
            </a:pPr>
            <a:r>
              <a:rPr lang="es-ES" dirty="0" err="1"/>
              <a:t>Runtime</a:t>
            </a:r>
            <a:r>
              <a:rPr lang="es-ES" dirty="0"/>
              <a:t> Error</a:t>
            </a:r>
          </a:p>
          <a:p>
            <a:pPr marL="514350" indent="-514350">
              <a:buFont typeface="+mj-lt"/>
              <a:buAutoNum type="alphaLcParenR"/>
            </a:pPr>
            <a:r>
              <a:rPr lang="es-ES" dirty="0"/>
              <a:t>0</a:t>
            </a:r>
          </a:p>
          <a:p>
            <a:pPr marL="514350" indent="-514350">
              <a:buFont typeface="+mj-lt"/>
              <a:buAutoNum type="alphaLcParenR"/>
            </a:pPr>
            <a:r>
              <a:rPr lang="es-ES" dirty="0" err="1"/>
              <a:t>Compiler</a:t>
            </a:r>
            <a:r>
              <a:rPr lang="es-ES" dirty="0"/>
              <a:t> Error</a:t>
            </a:r>
            <a:endParaRPr lang="en-IN" dirty="0"/>
          </a:p>
        </p:txBody>
      </p:sp>
    </p:spTree>
    <p:extLst>
      <p:ext uri="{BB962C8B-B14F-4D97-AF65-F5344CB8AC3E}">
        <p14:creationId xmlns:p14="http://schemas.microsoft.com/office/powerpoint/2010/main" val="41772951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68C5B-DFED-A069-480E-25D35C216E4E}"/>
              </a:ext>
            </a:extLst>
          </p:cNvPr>
          <p:cNvSpPr>
            <a:spLocks noGrp="1"/>
          </p:cNvSpPr>
          <p:nvPr>
            <p:ph type="title"/>
          </p:nvPr>
        </p:nvSpPr>
        <p:spPr/>
        <p:txBody>
          <a:bodyPr/>
          <a:lstStyle/>
          <a:p>
            <a:r>
              <a:rPr lang="en-IN" dirty="0"/>
              <a:t>b</a:t>
            </a:r>
          </a:p>
        </p:txBody>
      </p:sp>
      <p:sp>
        <p:nvSpPr>
          <p:cNvPr id="3" name="Content Placeholder 2">
            <a:extLst>
              <a:ext uri="{FF2B5EF4-FFF2-40B4-BE49-F238E27FC236}">
                <a16:creationId xmlns:a16="http://schemas.microsoft.com/office/drawing/2014/main" id="{C77F9546-BB70-9EBF-9C9E-D73B6F107E84}"/>
              </a:ext>
            </a:extLst>
          </p:cNvPr>
          <p:cNvSpPr>
            <a:spLocks noGrp="1"/>
          </p:cNvSpPr>
          <p:nvPr>
            <p:ph idx="1"/>
          </p:nvPr>
        </p:nvSpPr>
        <p:spPr/>
        <p:txBody>
          <a:bodyPr numCol="2"/>
          <a:lstStyle/>
          <a:p>
            <a:pPr algn="l"/>
            <a:r>
              <a:rPr lang="en-US" b="1" i="0" dirty="0">
                <a:solidFill>
                  <a:srgbClr val="DCDCDC"/>
                </a:solidFill>
                <a:effectLst/>
                <a:latin typeface="var(--font-secondary)"/>
              </a:rPr>
              <a:t>Explanation</a:t>
            </a:r>
            <a:endParaRPr lang="en-US" b="0" i="0" dirty="0">
              <a:solidFill>
                <a:srgbClr val="DCDCDC"/>
              </a:solidFill>
              <a:effectLst/>
              <a:latin typeface="var(--font-secondary)"/>
            </a:endParaRPr>
          </a:p>
          <a:p>
            <a:pPr algn="l" latinLnBrk="1"/>
            <a:r>
              <a:rPr lang="en-US" b="0" i="0" dirty="0">
                <a:solidFill>
                  <a:srgbClr val="DCDCDC"/>
                </a:solidFill>
                <a:effectLst/>
                <a:latin typeface="-apple-system"/>
              </a:rPr>
              <a:t>There is a bug in the above program. It goes inside the do-while loop for c = 0. Also as the increment is post increment, so (no/0) will create a divide by 0 error. So it fails during runtime.</a:t>
            </a:r>
          </a:p>
          <a:p>
            <a:pPr marL="0" indent="0">
              <a:buNone/>
            </a:pPr>
            <a:endParaRPr lang="en-IN" dirty="0"/>
          </a:p>
        </p:txBody>
      </p:sp>
    </p:spTree>
    <p:extLst>
      <p:ext uri="{BB962C8B-B14F-4D97-AF65-F5344CB8AC3E}">
        <p14:creationId xmlns:p14="http://schemas.microsoft.com/office/powerpoint/2010/main" val="12781162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68C5B-DFED-A069-480E-25D35C216E4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77F9546-BB70-9EBF-9C9E-D73B6F107E84}"/>
              </a:ext>
            </a:extLst>
          </p:cNvPr>
          <p:cNvSpPr>
            <a:spLocks noGrp="1"/>
          </p:cNvSpPr>
          <p:nvPr>
            <p:ph idx="1"/>
          </p:nvPr>
        </p:nvSpPr>
        <p:spPr>
          <a:xfrm>
            <a:off x="838200" y="466049"/>
            <a:ext cx="10515600" cy="5710914"/>
          </a:xfrm>
        </p:spPr>
        <p:txBody>
          <a:bodyPr numCol="2">
            <a:noAutofit/>
          </a:bodyPr>
          <a:lstStyle/>
          <a:p>
            <a:pPr marL="0" indent="0">
              <a:buNone/>
            </a:pPr>
            <a:r>
              <a:rPr lang="en-IN" sz="2000" dirty="0"/>
              <a:t># include &lt;</a:t>
            </a:r>
            <a:r>
              <a:rPr lang="en-IN" sz="2000" dirty="0" err="1"/>
              <a:t>stdio.h</a:t>
            </a:r>
            <a:r>
              <a:rPr lang="en-IN" sz="2000" dirty="0"/>
              <a:t>&gt;</a:t>
            </a:r>
          </a:p>
          <a:p>
            <a:pPr marL="0" indent="0">
              <a:buNone/>
            </a:pPr>
            <a:r>
              <a:rPr lang="en-IN" sz="2000" dirty="0"/>
              <a:t>int main()</a:t>
            </a:r>
          </a:p>
          <a:p>
            <a:pPr marL="0" indent="0">
              <a:buNone/>
            </a:pPr>
            <a:r>
              <a:rPr lang="en-IN" sz="2000" dirty="0"/>
              <a:t>{</a:t>
            </a:r>
          </a:p>
          <a:p>
            <a:pPr marL="0" indent="0">
              <a:buNone/>
            </a:pPr>
            <a:r>
              <a:rPr lang="en-IN" sz="2000" dirty="0"/>
              <a:t>   int </a:t>
            </a:r>
            <a:r>
              <a:rPr lang="en-IN" sz="2000" dirty="0" err="1"/>
              <a:t>i</a:t>
            </a:r>
            <a:r>
              <a:rPr lang="en-IN" sz="2000" dirty="0"/>
              <a:t> = 0;</a:t>
            </a:r>
          </a:p>
          <a:p>
            <a:pPr marL="0" indent="0">
              <a:buNone/>
            </a:pPr>
            <a:r>
              <a:rPr lang="en-IN" sz="2000" dirty="0"/>
              <a:t>   for (</a:t>
            </a:r>
            <a:r>
              <a:rPr lang="en-IN" sz="2000" dirty="0" err="1"/>
              <a:t>i</a:t>
            </a:r>
            <a:r>
              <a:rPr lang="en-IN" sz="2000" dirty="0"/>
              <a:t>=0; </a:t>
            </a:r>
            <a:r>
              <a:rPr lang="en-IN" sz="2000" dirty="0" err="1"/>
              <a:t>i</a:t>
            </a:r>
            <a:r>
              <a:rPr lang="en-IN" sz="2000" dirty="0"/>
              <a:t>&lt;20; </a:t>
            </a:r>
            <a:r>
              <a:rPr lang="en-IN" sz="2000" dirty="0" err="1"/>
              <a:t>i</a:t>
            </a:r>
            <a:r>
              <a:rPr lang="en-IN" sz="2000" dirty="0"/>
              <a:t>++)</a:t>
            </a:r>
          </a:p>
          <a:p>
            <a:pPr marL="0" indent="0">
              <a:buNone/>
            </a:pPr>
            <a:r>
              <a:rPr lang="en-IN" sz="2000" dirty="0"/>
              <a:t>   {</a:t>
            </a:r>
          </a:p>
          <a:p>
            <a:pPr marL="0" indent="0">
              <a:buNone/>
            </a:pPr>
            <a:r>
              <a:rPr lang="en-IN" sz="2000" dirty="0"/>
              <a:t>     switch(</a:t>
            </a:r>
            <a:r>
              <a:rPr lang="en-IN" sz="2000" dirty="0" err="1"/>
              <a:t>i</a:t>
            </a:r>
            <a:r>
              <a:rPr lang="en-IN" sz="2000" dirty="0"/>
              <a:t>)</a:t>
            </a:r>
          </a:p>
          <a:p>
            <a:pPr marL="0" indent="0">
              <a:buNone/>
            </a:pPr>
            <a:r>
              <a:rPr lang="en-IN" sz="2000" dirty="0"/>
              <a:t>     {</a:t>
            </a:r>
          </a:p>
          <a:p>
            <a:pPr marL="0" indent="0">
              <a:buNone/>
            </a:pPr>
            <a:r>
              <a:rPr lang="en-IN" sz="2000" dirty="0"/>
              <a:t>       case 0:</a:t>
            </a:r>
          </a:p>
          <a:p>
            <a:pPr marL="0" indent="0">
              <a:buNone/>
            </a:pPr>
            <a:r>
              <a:rPr lang="en-IN" sz="2000" dirty="0"/>
              <a:t>         </a:t>
            </a:r>
            <a:r>
              <a:rPr lang="en-IN" sz="2000" dirty="0" err="1"/>
              <a:t>i</a:t>
            </a:r>
            <a:r>
              <a:rPr lang="en-IN" sz="2000" dirty="0"/>
              <a:t> += 5;</a:t>
            </a:r>
          </a:p>
          <a:p>
            <a:pPr marL="0" indent="0">
              <a:buNone/>
            </a:pPr>
            <a:r>
              <a:rPr lang="en-IN" sz="2000" dirty="0"/>
              <a:t>       case 1:</a:t>
            </a:r>
          </a:p>
          <a:p>
            <a:pPr marL="0" indent="0">
              <a:buNone/>
            </a:pPr>
            <a:r>
              <a:rPr lang="en-IN" sz="2000" dirty="0"/>
              <a:t>         </a:t>
            </a:r>
            <a:r>
              <a:rPr lang="en-IN" sz="2000" dirty="0" err="1"/>
              <a:t>i</a:t>
            </a:r>
            <a:r>
              <a:rPr lang="en-IN" sz="2000" dirty="0"/>
              <a:t> += 2;</a:t>
            </a:r>
          </a:p>
          <a:p>
            <a:pPr marL="0" indent="0">
              <a:buNone/>
            </a:pPr>
            <a:r>
              <a:rPr lang="en-IN" sz="2000" dirty="0"/>
              <a:t>       case 5:</a:t>
            </a:r>
          </a:p>
          <a:p>
            <a:pPr marL="0" indent="0">
              <a:buNone/>
            </a:pPr>
            <a:r>
              <a:rPr lang="en-IN" sz="2000" dirty="0"/>
              <a:t>         </a:t>
            </a:r>
            <a:r>
              <a:rPr lang="en-IN" sz="2000" dirty="0" err="1"/>
              <a:t>i</a:t>
            </a:r>
            <a:r>
              <a:rPr lang="en-IN" sz="2000" dirty="0"/>
              <a:t> += 5;</a:t>
            </a:r>
          </a:p>
          <a:p>
            <a:pPr marL="0" indent="0">
              <a:buNone/>
            </a:pPr>
            <a:r>
              <a:rPr lang="en-IN" sz="2000" dirty="0"/>
              <a:t>       default:</a:t>
            </a:r>
          </a:p>
          <a:p>
            <a:pPr marL="0" indent="0">
              <a:buNone/>
            </a:pPr>
            <a:r>
              <a:rPr lang="en-IN" sz="2000" dirty="0"/>
              <a:t>         </a:t>
            </a:r>
            <a:r>
              <a:rPr lang="en-IN" sz="2000" dirty="0" err="1"/>
              <a:t>i</a:t>
            </a:r>
            <a:r>
              <a:rPr lang="en-IN" sz="2000" dirty="0"/>
              <a:t> += 4;</a:t>
            </a:r>
          </a:p>
          <a:p>
            <a:pPr marL="0" indent="0">
              <a:buNone/>
            </a:pPr>
            <a:r>
              <a:rPr lang="en-IN" sz="2000" dirty="0"/>
              <a:t>         break;</a:t>
            </a:r>
          </a:p>
          <a:p>
            <a:pPr marL="0" indent="0">
              <a:buNone/>
            </a:pPr>
            <a:r>
              <a:rPr lang="en-IN" sz="2000" dirty="0"/>
              <a:t>     }</a:t>
            </a:r>
          </a:p>
          <a:p>
            <a:pPr marL="0" indent="0">
              <a:buNone/>
            </a:pPr>
            <a:r>
              <a:rPr lang="en-IN" sz="2000" dirty="0"/>
              <a:t>     </a:t>
            </a:r>
            <a:r>
              <a:rPr lang="en-IN" sz="2000" dirty="0" err="1"/>
              <a:t>printf</a:t>
            </a:r>
            <a:r>
              <a:rPr lang="en-IN" sz="2000" dirty="0"/>
              <a:t>("%d  ", </a:t>
            </a:r>
            <a:r>
              <a:rPr lang="en-IN" sz="2000" dirty="0" err="1"/>
              <a:t>i</a:t>
            </a:r>
            <a:r>
              <a:rPr lang="en-IN" sz="2000" dirty="0"/>
              <a:t>);</a:t>
            </a:r>
          </a:p>
          <a:p>
            <a:pPr marL="0" indent="0">
              <a:buNone/>
            </a:pPr>
            <a:r>
              <a:rPr lang="en-IN" sz="2000" dirty="0"/>
              <a:t>   }</a:t>
            </a:r>
          </a:p>
          <a:p>
            <a:pPr marL="0" indent="0">
              <a:buNone/>
            </a:pPr>
            <a:r>
              <a:rPr lang="en-IN" sz="2000" dirty="0"/>
              <a:t>   return 0;</a:t>
            </a:r>
          </a:p>
          <a:p>
            <a:pPr marL="0" indent="0">
              <a:buNone/>
            </a:pPr>
            <a:r>
              <a:rPr lang="en-IN" sz="2000" dirty="0"/>
              <a:t>}</a:t>
            </a:r>
          </a:p>
          <a:p>
            <a:pPr marL="0" indent="0">
              <a:buNone/>
            </a:pPr>
            <a:endParaRPr lang="en-IN" sz="2000" dirty="0"/>
          </a:p>
          <a:p>
            <a:pPr marL="514350" indent="-514350" algn="l">
              <a:buFont typeface="+mj-lt"/>
              <a:buAutoNum type="alphaLcParenR"/>
            </a:pPr>
            <a:r>
              <a:rPr lang="es-ES" sz="2000" b="0" i="0" dirty="0">
                <a:solidFill>
                  <a:srgbClr val="DCDCDC"/>
                </a:solidFill>
                <a:effectLst/>
                <a:highlight>
                  <a:srgbClr val="292929"/>
                </a:highlight>
                <a:latin typeface="-apple-system"/>
              </a:rPr>
              <a:t>5 10 15 20</a:t>
            </a:r>
          </a:p>
          <a:p>
            <a:pPr marL="514350" indent="-514350" algn="l">
              <a:buFont typeface="+mj-lt"/>
              <a:buAutoNum type="alphaLcParenR"/>
            </a:pPr>
            <a:r>
              <a:rPr lang="es-ES" sz="2000" b="0" i="0" dirty="0">
                <a:solidFill>
                  <a:srgbClr val="DCDCDC"/>
                </a:solidFill>
                <a:effectLst/>
                <a:highlight>
                  <a:srgbClr val="292929"/>
                </a:highlight>
                <a:latin typeface="-apple-system"/>
              </a:rPr>
              <a:t>7 12 17 22</a:t>
            </a:r>
          </a:p>
          <a:p>
            <a:pPr marL="514350" indent="-514350" algn="l">
              <a:buFont typeface="+mj-lt"/>
              <a:buAutoNum type="alphaLcParenR"/>
            </a:pPr>
            <a:r>
              <a:rPr lang="es-ES" sz="2000" b="0" i="0" dirty="0">
                <a:solidFill>
                  <a:srgbClr val="DCDCDC"/>
                </a:solidFill>
                <a:effectLst/>
                <a:highlight>
                  <a:srgbClr val="292929"/>
                </a:highlight>
                <a:latin typeface="-apple-system"/>
              </a:rPr>
              <a:t>16 21</a:t>
            </a:r>
          </a:p>
          <a:p>
            <a:pPr marL="514350" indent="-514350" algn="l">
              <a:buFont typeface="+mj-lt"/>
              <a:buAutoNum type="alphaLcParenR"/>
            </a:pPr>
            <a:r>
              <a:rPr lang="es-ES" sz="2000" b="0" i="0" dirty="0" err="1">
                <a:solidFill>
                  <a:srgbClr val="DCDCDC"/>
                </a:solidFill>
                <a:effectLst/>
                <a:highlight>
                  <a:srgbClr val="292929"/>
                </a:highlight>
                <a:latin typeface="-apple-system"/>
              </a:rPr>
              <a:t>Compiler</a:t>
            </a:r>
            <a:r>
              <a:rPr lang="es-ES" sz="2000" b="0" i="0" dirty="0">
                <a:solidFill>
                  <a:srgbClr val="DCDCDC"/>
                </a:solidFill>
                <a:effectLst/>
                <a:highlight>
                  <a:srgbClr val="292929"/>
                </a:highlight>
                <a:latin typeface="-apple-system"/>
              </a:rPr>
              <a:t> Error</a:t>
            </a:r>
          </a:p>
          <a:p>
            <a:pPr marL="0" indent="0">
              <a:buNone/>
            </a:pPr>
            <a:endParaRPr lang="en-IN" sz="2000" dirty="0"/>
          </a:p>
        </p:txBody>
      </p:sp>
    </p:spTree>
    <p:extLst>
      <p:ext uri="{BB962C8B-B14F-4D97-AF65-F5344CB8AC3E}">
        <p14:creationId xmlns:p14="http://schemas.microsoft.com/office/powerpoint/2010/main" val="37177464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68C5B-DFED-A069-480E-25D35C216E4E}"/>
              </a:ext>
            </a:extLst>
          </p:cNvPr>
          <p:cNvSpPr>
            <a:spLocks noGrp="1"/>
          </p:cNvSpPr>
          <p:nvPr>
            <p:ph type="title"/>
          </p:nvPr>
        </p:nvSpPr>
        <p:spPr/>
        <p:txBody>
          <a:bodyPr/>
          <a:lstStyle/>
          <a:p>
            <a:r>
              <a:rPr lang="en-IN" dirty="0"/>
              <a:t>c</a:t>
            </a:r>
          </a:p>
        </p:txBody>
      </p:sp>
      <p:sp>
        <p:nvSpPr>
          <p:cNvPr id="3" name="Content Placeholder 2">
            <a:extLst>
              <a:ext uri="{FF2B5EF4-FFF2-40B4-BE49-F238E27FC236}">
                <a16:creationId xmlns:a16="http://schemas.microsoft.com/office/drawing/2014/main" id="{C77F9546-BB70-9EBF-9C9E-D73B6F107E84}"/>
              </a:ext>
            </a:extLst>
          </p:cNvPr>
          <p:cNvSpPr>
            <a:spLocks noGrp="1"/>
          </p:cNvSpPr>
          <p:nvPr>
            <p:ph idx="1"/>
          </p:nvPr>
        </p:nvSpPr>
        <p:spPr/>
        <p:txBody>
          <a:bodyPr numCol="2"/>
          <a:lstStyle/>
          <a:p>
            <a:pPr algn="l"/>
            <a:r>
              <a:rPr lang="en-US" b="1" i="0" dirty="0">
                <a:solidFill>
                  <a:srgbClr val="DCDCDC"/>
                </a:solidFill>
                <a:effectLst/>
                <a:latin typeface="var(--font-secondary)"/>
              </a:rPr>
              <a:t>Explanation</a:t>
            </a:r>
            <a:endParaRPr lang="en-US" b="0" i="0" dirty="0">
              <a:solidFill>
                <a:srgbClr val="DCDCDC"/>
              </a:solidFill>
              <a:effectLst/>
              <a:latin typeface="var(--font-secondary)"/>
            </a:endParaRPr>
          </a:p>
          <a:p>
            <a:pPr algn="l" latinLnBrk="1"/>
            <a:r>
              <a:rPr lang="en-US" b="0" i="0" dirty="0">
                <a:solidFill>
                  <a:srgbClr val="DCDCDC"/>
                </a:solidFill>
                <a:effectLst/>
                <a:latin typeface="-apple-system"/>
              </a:rPr>
              <a:t>Initially </a:t>
            </a:r>
            <a:r>
              <a:rPr lang="en-US" b="0" i="0" dirty="0" err="1">
                <a:solidFill>
                  <a:srgbClr val="DCDCDC"/>
                </a:solidFill>
                <a:effectLst/>
                <a:latin typeface="-apple-system"/>
              </a:rPr>
              <a:t>i</a:t>
            </a:r>
            <a:r>
              <a:rPr lang="en-US" b="0" i="0" dirty="0">
                <a:solidFill>
                  <a:srgbClr val="DCDCDC"/>
                </a:solidFill>
                <a:effectLst/>
                <a:latin typeface="-apple-system"/>
              </a:rPr>
              <a:t> = 0. Since case 0 is true </a:t>
            </a:r>
            <a:r>
              <a:rPr lang="en-US" b="0" i="0" dirty="0" err="1">
                <a:solidFill>
                  <a:srgbClr val="DCDCDC"/>
                </a:solidFill>
                <a:effectLst/>
                <a:latin typeface="-apple-system"/>
              </a:rPr>
              <a:t>i</a:t>
            </a:r>
            <a:r>
              <a:rPr lang="en-US" b="0" i="0" dirty="0">
                <a:solidFill>
                  <a:srgbClr val="DCDCDC"/>
                </a:solidFill>
                <a:effectLst/>
                <a:latin typeface="-apple-system"/>
              </a:rPr>
              <a:t> becomes 5, and since there is no break statement till last statement of switch block, </a:t>
            </a:r>
            <a:r>
              <a:rPr lang="en-US" b="0" i="0" dirty="0" err="1">
                <a:solidFill>
                  <a:srgbClr val="DCDCDC"/>
                </a:solidFill>
                <a:effectLst/>
                <a:latin typeface="-apple-system"/>
              </a:rPr>
              <a:t>i</a:t>
            </a:r>
            <a:r>
              <a:rPr lang="en-US" b="0" i="0" dirty="0">
                <a:solidFill>
                  <a:srgbClr val="DCDCDC"/>
                </a:solidFill>
                <a:effectLst/>
                <a:latin typeface="-apple-system"/>
              </a:rPr>
              <a:t> becomes 16. Now in next iteration no case is true, so execution goes to default and </a:t>
            </a:r>
            <a:r>
              <a:rPr lang="en-US" b="0" i="0" dirty="0" err="1">
                <a:solidFill>
                  <a:srgbClr val="DCDCDC"/>
                </a:solidFill>
                <a:effectLst/>
                <a:latin typeface="-apple-system"/>
              </a:rPr>
              <a:t>i</a:t>
            </a:r>
            <a:r>
              <a:rPr lang="en-US" b="0" i="0" dirty="0">
                <a:solidFill>
                  <a:srgbClr val="DCDCDC"/>
                </a:solidFill>
                <a:effectLst/>
                <a:latin typeface="-apple-system"/>
              </a:rPr>
              <a:t> becomes 21. In C, if one case is true switch block is executed until it finds break statement. If no break statement is present all cases are executed after the true case.</a:t>
            </a:r>
          </a:p>
          <a:p>
            <a:pPr marL="0" indent="0">
              <a:buNone/>
            </a:pPr>
            <a:endParaRPr lang="en-IN" dirty="0"/>
          </a:p>
        </p:txBody>
      </p:sp>
    </p:spTree>
    <p:extLst>
      <p:ext uri="{BB962C8B-B14F-4D97-AF65-F5344CB8AC3E}">
        <p14:creationId xmlns:p14="http://schemas.microsoft.com/office/powerpoint/2010/main" val="16000772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68C5B-DFED-A069-480E-25D35C216E4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77F9546-BB70-9EBF-9C9E-D73B6F107E84}"/>
              </a:ext>
            </a:extLst>
          </p:cNvPr>
          <p:cNvSpPr>
            <a:spLocks noGrp="1"/>
          </p:cNvSpPr>
          <p:nvPr>
            <p:ph idx="1"/>
          </p:nvPr>
        </p:nvSpPr>
        <p:spPr>
          <a:xfrm>
            <a:off x="838200" y="442452"/>
            <a:ext cx="10515600" cy="5734511"/>
          </a:xfrm>
        </p:spPr>
        <p:txBody>
          <a:bodyPr numCol="3">
            <a:normAutofit fontScale="85000" lnSpcReduction="20000"/>
          </a:bodyPr>
          <a:lstStyle/>
          <a:p>
            <a:pPr marL="360363" indent="0">
              <a:buNone/>
            </a:pPr>
            <a:r>
              <a:rPr lang="en-IN" dirty="0"/>
              <a:t>#include&lt;stdio.h&gt;</a:t>
            </a:r>
          </a:p>
          <a:p>
            <a:pPr marL="360363" indent="0">
              <a:buNone/>
            </a:pPr>
            <a:r>
              <a:rPr lang="en-IN" dirty="0"/>
              <a:t>int main()</a:t>
            </a:r>
          </a:p>
          <a:p>
            <a:pPr marL="360363" indent="0">
              <a:buNone/>
            </a:pPr>
            <a:r>
              <a:rPr lang="en-IN" dirty="0"/>
              <a:t>{</a:t>
            </a:r>
          </a:p>
          <a:p>
            <a:pPr marL="360363" indent="0">
              <a:buNone/>
            </a:pPr>
            <a:r>
              <a:rPr lang="en-IN" dirty="0"/>
              <a:t>    int </a:t>
            </a:r>
            <a:r>
              <a:rPr lang="en-IN" dirty="0" err="1"/>
              <a:t>i</a:t>
            </a:r>
            <a:r>
              <a:rPr lang="en-IN" dirty="0"/>
              <a:t> = 0;</a:t>
            </a:r>
          </a:p>
          <a:p>
            <a:pPr marL="360363" indent="0">
              <a:buNone/>
            </a:pPr>
            <a:r>
              <a:rPr lang="en-IN" dirty="0"/>
              <a:t>    for (</a:t>
            </a:r>
          </a:p>
          <a:p>
            <a:pPr marL="360363" indent="0">
              <a:buNone/>
            </a:pPr>
            <a:r>
              <a:rPr lang="en-IN" dirty="0" err="1">
                <a:solidFill>
                  <a:schemeClr val="accent2">
                    <a:lumMod val="60000"/>
                    <a:lumOff val="40000"/>
                  </a:schemeClr>
                </a:solidFill>
                <a:effectLst>
                  <a:outerShdw blurRad="38100" dist="38100" dir="2700000" algn="tl">
                    <a:srgbClr val="000000">
                      <a:alpha val="43137"/>
                    </a:srgbClr>
                  </a:outerShdw>
                </a:effectLst>
              </a:rPr>
              <a:t>printf</a:t>
            </a:r>
            <a:r>
              <a:rPr lang="en-IN" dirty="0">
                <a:solidFill>
                  <a:schemeClr val="accent2">
                    <a:lumMod val="60000"/>
                    <a:lumOff val="40000"/>
                  </a:schemeClr>
                </a:solidFill>
                <a:effectLst>
                  <a:outerShdw blurRad="38100" dist="38100" dir="2700000" algn="tl">
                    <a:srgbClr val="000000">
                      <a:alpha val="43137"/>
                    </a:srgbClr>
                  </a:outerShdw>
                </a:effectLst>
              </a:rPr>
              <a:t>("1st\n"); </a:t>
            </a:r>
          </a:p>
          <a:p>
            <a:pPr marL="360363" indent="0">
              <a:buNone/>
            </a:pPr>
            <a:r>
              <a:rPr lang="en-IN" dirty="0" err="1">
                <a:solidFill>
                  <a:schemeClr val="accent2">
                    <a:lumMod val="60000"/>
                    <a:lumOff val="40000"/>
                  </a:schemeClr>
                </a:solidFill>
                <a:effectLst>
                  <a:outerShdw blurRad="38100" dist="38100" dir="2700000" algn="tl">
                    <a:srgbClr val="000000">
                      <a:alpha val="43137"/>
                    </a:srgbClr>
                  </a:outerShdw>
                </a:effectLst>
              </a:rPr>
              <a:t>i</a:t>
            </a:r>
            <a:r>
              <a:rPr lang="en-IN" dirty="0">
                <a:solidFill>
                  <a:schemeClr val="accent2">
                    <a:lumMod val="60000"/>
                    <a:lumOff val="40000"/>
                  </a:schemeClr>
                </a:solidFill>
                <a:effectLst>
                  <a:outerShdw blurRad="38100" dist="38100" dir="2700000" algn="tl">
                    <a:srgbClr val="000000">
                      <a:alpha val="43137"/>
                    </a:srgbClr>
                  </a:outerShdw>
                </a:effectLst>
              </a:rPr>
              <a:t> &lt; 2 &amp;&amp; </a:t>
            </a:r>
            <a:r>
              <a:rPr lang="en-IN" dirty="0" err="1">
                <a:solidFill>
                  <a:schemeClr val="accent2">
                    <a:lumMod val="60000"/>
                    <a:lumOff val="40000"/>
                  </a:schemeClr>
                </a:solidFill>
                <a:effectLst>
                  <a:outerShdw blurRad="38100" dist="38100" dir="2700000" algn="tl">
                    <a:srgbClr val="000000">
                      <a:alpha val="43137"/>
                    </a:srgbClr>
                  </a:outerShdw>
                </a:effectLst>
              </a:rPr>
              <a:t>printf</a:t>
            </a:r>
            <a:r>
              <a:rPr lang="en-IN" dirty="0">
                <a:solidFill>
                  <a:schemeClr val="accent2">
                    <a:lumMod val="60000"/>
                    <a:lumOff val="40000"/>
                  </a:schemeClr>
                </a:solidFill>
                <a:effectLst>
                  <a:outerShdw blurRad="38100" dist="38100" dir="2700000" algn="tl">
                    <a:srgbClr val="000000">
                      <a:alpha val="43137"/>
                    </a:srgbClr>
                  </a:outerShdw>
                </a:effectLst>
              </a:rPr>
              <a:t>("2nd\n"); </a:t>
            </a:r>
          </a:p>
          <a:p>
            <a:pPr marL="360363" indent="0">
              <a:buNone/>
            </a:pPr>
            <a:r>
              <a:rPr lang="en-IN" dirty="0">
                <a:solidFill>
                  <a:schemeClr val="accent2">
                    <a:lumMod val="60000"/>
                    <a:lumOff val="40000"/>
                  </a:schemeClr>
                </a:solidFill>
                <a:effectLst>
                  <a:outerShdw blurRad="38100" dist="38100" dir="2700000" algn="tl">
                    <a:srgbClr val="000000">
                      <a:alpha val="43137"/>
                    </a:srgbClr>
                  </a:outerShdw>
                </a:effectLst>
              </a:rPr>
              <a:t>++</a:t>
            </a:r>
            <a:r>
              <a:rPr lang="en-IN" dirty="0" err="1">
                <a:solidFill>
                  <a:schemeClr val="accent2">
                    <a:lumMod val="60000"/>
                    <a:lumOff val="40000"/>
                  </a:schemeClr>
                </a:solidFill>
                <a:effectLst>
                  <a:outerShdw blurRad="38100" dist="38100" dir="2700000" algn="tl">
                    <a:srgbClr val="000000">
                      <a:alpha val="43137"/>
                    </a:srgbClr>
                  </a:outerShdw>
                </a:effectLst>
              </a:rPr>
              <a:t>i</a:t>
            </a:r>
            <a:r>
              <a:rPr lang="en-IN" dirty="0">
                <a:solidFill>
                  <a:schemeClr val="accent2">
                    <a:lumMod val="60000"/>
                    <a:lumOff val="40000"/>
                  </a:schemeClr>
                </a:solidFill>
                <a:effectLst>
                  <a:outerShdw blurRad="38100" dist="38100" dir="2700000" algn="tl">
                    <a:srgbClr val="000000">
                      <a:alpha val="43137"/>
                    </a:srgbClr>
                  </a:outerShdw>
                </a:effectLst>
              </a:rPr>
              <a:t> &amp;&amp; </a:t>
            </a:r>
            <a:r>
              <a:rPr lang="en-IN" dirty="0" err="1">
                <a:solidFill>
                  <a:schemeClr val="accent2">
                    <a:lumMod val="60000"/>
                    <a:lumOff val="40000"/>
                  </a:schemeClr>
                </a:solidFill>
                <a:effectLst>
                  <a:outerShdw blurRad="38100" dist="38100" dir="2700000" algn="tl">
                    <a:srgbClr val="000000">
                      <a:alpha val="43137"/>
                    </a:srgbClr>
                  </a:outerShdw>
                </a:effectLst>
              </a:rPr>
              <a:t>printf</a:t>
            </a:r>
            <a:r>
              <a:rPr lang="en-IN" dirty="0">
                <a:solidFill>
                  <a:schemeClr val="accent2">
                    <a:lumMod val="60000"/>
                    <a:lumOff val="40000"/>
                  </a:schemeClr>
                </a:solidFill>
                <a:effectLst>
                  <a:outerShdw blurRad="38100" dist="38100" dir="2700000" algn="tl">
                    <a:srgbClr val="000000">
                      <a:alpha val="43137"/>
                    </a:srgbClr>
                  </a:outerShdw>
                </a:effectLst>
              </a:rPr>
              <a:t>("3rd\n")</a:t>
            </a:r>
          </a:p>
          <a:p>
            <a:pPr marL="360363" indent="0">
              <a:buNone/>
            </a:pPr>
            <a:r>
              <a:rPr lang="en-IN" dirty="0"/>
              <a:t>)</a:t>
            </a:r>
          </a:p>
          <a:p>
            <a:pPr marL="360363" indent="0">
              <a:buNone/>
            </a:pPr>
            <a:r>
              <a:rPr lang="en-IN" dirty="0">
                <a:solidFill>
                  <a:srgbClr val="00B0F0"/>
                </a:solidFill>
              </a:rPr>
              <a:t>    {</a:t>
            </a:r>
          </a:p>
          <a:p>
            <a:pPr marL="360363" indent="0">
              <a:buNone/>
            </a:pPr>
            <a:r>
              <a:rPr lang="en-IN" dirty="0">
                <a:solidFill>
                  <a:srgbClr val="00B0F0"/>
                </a:solidFill>
              </a:rPr>
              <a:t>        </a:t>
            </a:r>
            <a:r>
              <a:rPr lang="en-IN" dirty="0" err="1">
                <a:solidFill>
                  <a:srgbClr val="00B0F0"/>
                </a:solidFill>
              </a:rPr>
              <a:t>printf</a:t>
            </a:r>
            <a:r>
              <a:rPr lang="en-IN" dirty="0">
                <a:solidFill>
                  <a:srgbClr val="00B0F0"/>
                </a:solidFill>
              </a:rPr>
              <a:t>("*\n");</a:t>
            </a:r>
          </a:p>
          <a:p>
            <a:pPr marL="360363" indent="0">
              <a:buNone/>
            </a:pPr>
            <a:r>
              <a:rPr lang="en-IN" dirty="0">
                <a:solidFill>
                  <a:srgbClr val="00B0F0"/>
                </a:solidFill>
              </a:rPr>
              <a:t>    }</a:t>
            </a:r>
          </a:p>
          <a:p>
            <a:pPr marL="360363" indent="0">
              <a:buNone/>
            </a:pPr>
            <a:r>
              <a:rPr lang="en-IN" dirty="0"/>
              <a:t>    return 0;</a:t>
            </a:r>
          </a:p>
          <a:p>
            <a:pPr marL="360363" indent="0">
              <a:buNone/>
            </a:pPr>
            <a:r>
              <a:rPr lang="en-IN" dirty="0"/>
              <a:t>}</a:t>
            </a:r>
          </a:p>
          <a:p>
            <a:pPr marL="1073150" indent="0">
              <a:buNone/>
            </a:pPr>
            <a:endParaRPr lang="en-IN" dirty="0"/>
          </a:p>
          <a:p>
            <a:pPr marL="1073150" indent="0">
              <a:buNone/>
            </a:pPr>
            <a:r>
              <a:rPr lang="en-US" dirty="0"/>
              <a:t>a) 1st</a:t>
            </a:r>
          </a:p>
          <a:p>
            <a:pPr marL="1073150" indent="0">
              <a:buNone/>
            </a:pPr>
            <a:r>
              <a:rPr lang="en-US" dirty="0"/>
              <a:t>2nd</a:t>
            </a:r>
          </a:p>
          <a:p>
            <a:pPr marL="1073150" indent="0">
              <a:buNone/>
            </a:pPr>
            <a:r>
              <a:rPr lang="en-US" dirty="0"/>
              <a:t>*</a:t>
            </a:r>
          </a:p>
          <a:p>
            <a:pPr marL="1073150" indent="0">
              <a:buNone/>
            </a:pPr>
            <a:r>
              <a:rPr lang="en-US" dirty="0"/>
              <a:t>3rd</a:t>
            </a:r>
          </a:p>
          <a:p>
            <a:pPr marL="1073150" indent="0">
              <a:buNone/>
            </a:pPr>
            <a:r>
              <a:rPr lang="en-US" dirty="0"/>
              <a:t>2nd</a:t>
            </a:r>
          </a:p>
          <a:p>
            <a:pPr marL="1073150" indent="0">
              <a:buNone/>
            </a:pPr>
            <a:r>
              <a:rPr lang="en-US" dirty="0"/>
              <a:t>*</a:t>
            </a:r>
          </a:p>
          <a:p>
            <a:pPr marL="1073150" indent="0">
              <a:buFont typeface="+mj-lt"/>
              <a:buAutoNum type="alphaLcParenR"/>
            </a:pPr>
            <a:endParaRPr lang="en-US" dirty="0"/>
          </a:p>
          <a:p>
            <a:pPr marL="1073150" indent="0">
              <a:buNone/>
            </a:pPr>
            <a:r>
              <a:rPr lang="en-US" dirty="0"/>
              <a:t>b) 1st</a:t>
            </a:r>
          </a:p>
          <a:p>
            <a:pPr marL="1073150" indent="0">
              <a:buNone/>
            </a:pPr>
            <a:r>
              <a:rPr lang="en-US" dirty="0"/>
              <a:t>2nd</a:t>
            </a:r>
          </a:p>
          <a:p>
            <a:pPr marL="1073150" indent="0">
              <a:buNone/>
            </a:pPr>
            <a:r>
              <a:rPr lang="en-US" dirty="0"/>
              <a:t>*</a:t>
            </a:r>
          </a:p>
          <a:p>
            <a:pPr marL="1073150" indent="0">
              <a:buNone/>
            </a:pPr>
            <a:r>
              <a:rPr lang="en-US" dirty="0"/>
              <a:t>3rd</a:t>
            </a:r>
          </a:p>
          <a:p>
            <a:pPr marL="1073150" indent="0">
              <a:buNone/>
            </a:pPr>
            <a:r>
              <a:rPr lang="en-US" dirty="0"/>
              <a:t>2nd</a:t>
            </a:r>
          </a:p>
          <a:p>
            <a:pPr marL="1073150" indent="0">
              <a:buNone/>
            </a:pPr>
            <a:r>
              <a:rPr lang="en-US" dirty="0"/>
              <a:t>*</a:t>
            </a:r>
          </a:p>
          <a:p>
            <a:pPr marL="1073150" indent="0">
              <a:buNone/>
            </a:pPr>
            <a:r>
              <a:rPr lang="en-US" dirty="0"/>
              <a:t>3rd</a:t>
            </a:r>
          </a:p>
          <a:p>
            <a:pPr marL="1073150" indent="0">
              <a:buFont typeface="+mj-lt"/>
              <a:buAutoNum type="alphaLcParenR"/>
            </a:pPr>
            <a:endParaRPr lang="en-US" dirty="0"/>
          </a:p>
          <a:p>
            <a:pPr marL="1073150" indent="0">
              <a:buNone/>
            </a:pPr>
            <a:r>
              <a:rPr lang="en-US" dirty="0"/>
              <a:t>c) 1st</a:t>
            </a:r>
          </a:p>
          <a:p>
            <a:pPr marL="1073150" indent="0">
              <a:buNone/>
            </a:pPr>
            <a:r>
              <a:rPr lang="en-US" dirty="0"/>
              <a:t>2nd</a:t>
            </a:r>
          </a:p>
          <a:p>
            <a:pPr marL="1073150" indent="0">
              <a:buNone/>
            </a:pPr>
            <a:r>
              <a:rPr lang="en-US" dirty="0"/>
              <a:t>3rd</a:t>
            </a:r>
          </a:p>
          <a:p>
            <a:pPr marL="1073150" indent="0">
              <a:buNone/>
            </a:pPr>
            <a:r>
              <a:rPr lang="en-US" dirty="0"/>
              <a:t>*</a:t>
            </a:r>
          </a:p>
          <a:p>
            <a:pPr marL="1073150" indent="0">
              <a:buNone/>
            </a:pPr>
            <a:r>
              <a:rPr lang="en-US" dirty="0"/>
              <a:t>2nd</a:t>
            </a:r>
          </a:p>
          <a:p>
            <a:pPr marL="1073150" indent="0">
              <a:buNone/>
            </a:pPr>
            <a:r>
              <a:rPr lang="en-US" dirty="0"/>
              <a:t>3rd</a:t>
            </a:r>
          </a:p>
          <a:p>
            <a:pPr marL="1073150" indent="0">
              <a:buFont typeface="+mj-lt"/>
              <a:buAutoNum type="alphaLcParenR"/>
            </a:pPr>
            <a:endParaRPr lang="en-US" dirty="0"/>
          </a:p>
          <a:p>
            <a:pPr marL="1073150" indent="0">
              <a:buNone/>
            </a:pPr>
            <a:r>
              <a:rPr lang="en-US" dirty="0"/>
              <a:t>d) 1st</a:t>
            </a:r>
          </a:p>
          <a:p>
            <a:pPr marL="1073150" indent="0">
              <a:buNone/>
            </a:pPr>
            <a:r>
              <a:rPr lang="en-US" dirty="0"/>
              <a:t>2nd</a:t>
            </a:r>
          </a:p>
          <a:p>
            <a:pPr marL="1073150" indent="0">
              <a:buNone/>
            </a:pPr>
            <a:r>
              <a:rPr lang="en-US" dirty="0"/>
              <a:t>3rd</a:t>
            </a:r>
          </a:p>
          <a:p>
            <a:pPr marL="1073150" indent="0">
              <a:buNone/>
            </a:pPr>
            <a:r>
              <a:rPr lang="en-US" dirty="0"/>
              <a:t>*</a:t>
            </a:r>
          </a:p>
          <a:p>
            <a:pPr marL="1073150" indent="0">
              <a:buNone/>
            </a:pPr>
            <a:r>
              <a:rPr lang="en-US" dirty="0"/>
              <a:t>1st</a:t>
            </a:r>
          </a:p>
          <a:p>
            <a:pPr marL="1073150" indent="0">
              <a:buNone/>
            </a:pPr>
            <a:r>
              <a:rPr lang="en-US" dirty="0"/>
              <a:t>2nd</a:t>
            </a:r>
          </a:p>
          <a:p>
            <a:pPr marL="1073150" indent="0">
              <a:buNone/>
            </a:pPr>
            <a:r>
              <a:rPr lang="en-US" dirty="0"/>
              <a:t>3rd</a:t>
            </a:r>
            <a:endParaRPr lang="en-IN" dirty="0"/>
          </a:p>
        </p:txBody>
      </p:sp>
    </p:spTree>
    <p:extLst>
      <p:ext uri="{BB962C8B-B14F-4D97-AF65-F5344CB8AC3E}">
        <p14:creationId xmlns:p14="http://schemas.microsoft.com/office/powerpoint/2010/main" val="8348482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68C5B-DFED-A069-480E-25D35C216E4E}"/>
              </a:ext>
            </a:extLst>
          </p:cNvPr>
          <p:cNvSpPr>
            <a:spLocks noGrp="1"/>
          </p:cNvSpPr>
          <p:nvPr>
            <p:ph type="title"/>
          </p:nvPr>
        </p:nvSpPr>
        <p:spPr/>
        <p:txBody>
          <a:bodyPr/>
          <a:lstStyle/>
          <a:p>
            <a:r>
              <a:rPr lang="en-IN" dirty="0"/>
              <a:t>b</a:t>
            </a:r>
          </a:p>
        </p:txBody>
      </p:sp>
      <p:sp>
        <p:nvSpPr>
          <p:cNvPr id="3" name="Content Placeholder 2">
            <a:extLst>
              <a:ext uri="{FF2B5EF4-FFF2-40B4-BE49-F238E27FC236}">
                <a16:creationId xmlns:a16="http://schemas.microsoft.com/office/drawing/2014/main" id="{C77F9546-BB70-9EBF-9C9E-D73B6F107E84}"/>
              </a:ext>
            </a:extLst>
          </p:cNvPr>
          <p:cNvSpPr>
            <a:spLocks noGrp="1"/>
          </p:cNvSpPr>
          <p:nvPr>
            <p:ph idx="1"/>
          </p:nvPr>
        </p:nvSpPr>
        <p:spPr/>
        <p:txBody>
          <a:bodyPr numCol="2"/>
          <a:lstStyle/>
          <a:p>
            <a:pPr algn="l"/>
            <a:r>
              <a:rPr lang="en-US" b="1" i="0" dirty="0">
                <a:solidFill>
                  <a:srgbClr val="DCDCDC"/>
                </a:solidFill>
                <a:effectLst/>
                <a:latin typeface="var(--font-secondary)"/>
              </a:rPr>
              <a:t>Explanation</a:t>
            </a:r>
            <a:endParaRPr lang="en-US" b="0" i="0" dirty="0">
              <a:solidFill>
                <a:srgbClr val="DCDCDC"/>
              </a:solidFill>
              <a:effectLst/>
              <a:latin typeface="var(--font-secondary)"/>
            </a:endParaRPr>
          </a:p>
          <a:p>
            <a:pPr algn="l" latinLnBrk="1"/>
            <a:r>
              <a:rPr lang="en-US" b="0" i="0" dirty="0">
                <a:solidFill>
                  <a:srgbClr val="DCDCDC"/>
                </a:solidFill>
                <a:effectLst/>
                <a:latin typeface="-apple-system"/>
              </a:rPr>
              <a:t>It is just one by one execution of statements in for loop. a) The initial statement is executed only once. b) The second condition is printed before \'*\' is printed. The second statement also has short circuiting logical &amp;&amp; operator which prints the second part only if \'</a:t>
            </a:r>
            <a:r>
              <a:rPr lang="en-US" b="0" i="0" dirty="0" err="1">
                <a:solidFill>
                  <a:srgbClr val="DCDCDC"/>
                </a:solidFill>
                <a:effectLst/>
                <a:latin typeface="-apple-system"/>
              </a:rPr>
              <a:t>i</a:t>
            </a:r>
            <a:r>
              <a:rPr lang="en-US" b="0" i="0" dirty="0">
                <a:solidFill>
                  <a:srgbClr val="DCDCDC"/>
                </a:solidFill>
                <a:effectLst/>
                <a:latin typeface="-apple-system"/>
              </a:rPr>
              <a:t>\' is smaller than 2 b) The third statement is printed after \'*\' is printed. This also has short circuiting logical &amp;&amp; operator which prints the second part only if \'++</a:t>
            </a:r>
            <a:r>
              <a:rPr lang="en-US" b="0" i="0" dirty="0" err="1">
                <a:solidFill>
                  <a:srgbClr val="DCDCDC"/>
                </a:solidFill>
                <a:effectLst/>
                <a:latin typeface="-apple-system"/>
              </a:rPr>
              <a:t>i</a:t>
            </a:r>
            <a:r>
              <a:rPr lang="en-US" b="0" i="0" dirty="0">
                <a:solidFill>
                  <a:srgbClr val="DCDCDC"/>
                </a:solidFill>
                <a:effectLst/>
                <a:latin typeface="-apple-system"/>
              </a:rPr>
              <a:t>\' is not zero.</a:t>
            </a:r>
          </a:p>
          <a:p>
            <a:pPr marL="0" indent="0">
              <a:buNone/>
            </a:pPr>
            <a:endParaRPr lang="en-IN" dirty="0"/>
          </a:p>
        </p:txBody>
      </p:sp>
    </p:spTree>
    <p:extLst>
      <p:ext uri="{BB962C8B-B14F-4D97-AF65-F5344CB8AC3E}">
        <p14:creationId xmlns:p14="http://schemas.microsoft.com/office/powerpoint/2010/main" val="10780935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68C5B-DFED-A069-480E-25D35C216E4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77F9546-BB70-9EBF-9C9E-D73B6F107E84}"/>
              </a:ext>
            </a:extLst>
          </p:cNvPr>
          <p:cNvSpPr>
            <a:spLocks noGrp="1"/>
          </p:cNvSpPr>
          <p:nvPr>
            <p:ph idx="1"/>
          </p:nvPr>
        </p:nvSpPr>
        <p:spPr/>
        <p:txBody>
          <a:bodyPr numCol="2">
            <a:normAutofit fontScale="92500" lnSpcReduction="20000"/>
          </a:bodyPr>
          <a:lstStyle/>
          <a:p>
            <a:pPr marL="0" indent="0">
              <a:buNone/>
            </a:pPr>
            <a:r>
              <a:rPr lang="en-US" dirty="0"/>
              <a:t>char </a:t>
            </a:r>
            <a:r>
              <a:rPr lang="en-US" dirty="0" err="1"/>
              <a:t>inchar</a:t>
            </a:r>
            <a:r>
              <a:rPr lang="en-US" dirty="0"/>
              <a:t> = \'A\';</a:t>
            </a:r>
          </a:p>
          <a:p>
            <a:pPr marL="0" indent="0">
              <a:buNone/>
            </a:pPr>
            <a:r>
              <a:rPr lang="en-US" dirty="0"/>
              <a:t>switch (</a:t>
            </a:r>
            <a:r>
              <a:rPr lang="en-US" dirty="0" err="1"/>
              <a:t>inchar</a:t>
            </a:r>
            <a:r>
              <a:rPr lang="en-US" dirty="0"/>
              <a:t>)</a:t>
            </a:r>
          </a:p>
          <a:p>
            <a:pPr marL="0" indent="0">
              <a:buNone/>
            </a:pPr>
            <a:r>
              <a:rPr lang="en-US" dirty="0"/>
              <a:t>{</a:t>
            </a:r>
          </a:p>
          <a:p>
            <a:pPr marL="0" indent="0">
              <a:buNone/>
            </a:pPr>
            <a:r>
              <a:rPr lang="en-US" dirty="0"/>
              <a:t>case \'A\' :</a:t>
            </a:r>
          </a:p>
          <a:p>
            <a:pPr marL="0" indent="0">
              <a:buNone/>
            </a:pPr>
            <a:r>
              <a:rPr lang="en-US" dirty="0"/>
              <a:t>    </a:t>
            </a:r>
            <a:r>
              <a:rPr lang="en-US" dirty="0" err="1"/>
              <a:t>printf</a:t>
            </a:r>
            <a:r>
              <a:rPr lang="en-US" dirty="0"/>
              <a:t> (\"choice A \\n\") ;</a:t>
            </a:r>
          </a:p>
          <a:p>
            <a:pPr marL="0" indent="0">
              <a:buNone/>
            </a:pPr>
            <a:r>
              <a:rPr lang="en-US" dirty="0"/>
              <a:t>case \'B\' :</a:t>
            </a:r>
          </a:p>
          <a:p>
            <a:pPr marL="0" indent="0">
              <a:buNone/>
            </a:pPr>
            <a:r>
              <a:rPr lang="en-US" dirty="0"/>
              <a:t>    </a:t>
            </a:r>
            <a:r>
              <a:rPr lang="en-US" dirty="0" err="1"/>
              <a:t>printf</a:t>
            </a:r>
            <a:r>
              <a:rPr lang="en-US" dirty="0"/>
              <a:t> (\"choice B \") ;</a:t>
            </a:r>
          </a:p>
          <a:p>
            <a:pPr marL="0" indent="0">
              <a:buNone/>
            </a:pPr>
            <a:r>
              <a:rPr lang="en-US" dirty="0"/>
              <a:t>case \'C\' :</a:t>
            </a:r>
          </a:p>
          <a:p>
            <a:pPr marL="0" indent="0">
              <a:buNone/>
            </a:pPr>
            <a:r>
              <a:rPr lang="en-US" dirty="0"/>
              <a:t>case \'D\' :</a:t>
            </a:r>
          </a:p>
          <a:p>
            <a:pPr marL="0" indent="0">
              <a:buNone/>
            </a:pPr>
            <a:r>
              <a:rPr lang="en-US" dirty="0"/>
              <a:t>case \'E\' :</a:t>
            </a:r>
          </a:p>
          <a:p>
            <a:pPr marL="0" indent="0">
              <a:buNone/>
            </a:pPr>
            <a:r>
              <a:rPr lang="en-US" dirty="0"/>
              <a:t>default:</a:t>
            </a:r>
          </a:p>
          <a:p>
            <a:pPr marL="0" indent="0">
              <a:buNone/>
            </a:pPr>
            <a:r>
              <a:rPr lang="en-US" dirty="0"/>
              <a:t>    </a:t>
            </a:r>
            <a:r>
              <a:rPr lang="en-US" dirty="0" err="1"/>
              <a:t>printf</a:t>
            </a:r>
            <a:r>
              <a:rPr lang="en-US" dirty="0"/>
              <a:t> (\"No Choice\") ;</a:t>
            </a:r>
          </a:p>
          <a:p>
            <a:pPr marL="0" indent="0">
              <a:buNone/>
            </a:pPr>
            <a:r>
              <a:rPr lang="en-US" dirty="0"/>
              <a:t>}</a:t>
            </a:r>
          </a:p>
          <a:p>
            <a:pPr marL="0" indent="0">
              <a:buNone/>
            </a:pPr>
            <a:endParaRPr lang="en-IN" dirty="0"/>
          </a:p>
          <a:p>
            <a:pPr marL="514350" indent="-514350">
              <a:buFont typeface="+mj-lt"/>
              <a:buAutoNum type="alphaLcParenR"/>
            </a:pPr>
            <a:r>
              <a:rPr lang="en-US" dirty="0"/>
              <a:t>No choice</a:t>
            </a:r>
          </a:p>
          <a:p>
            <a:pPr marL="514350" indent="-514350">
              <a:buFont typeface="+mj-lt"/>
              <a:buAutoNum type="alphaLcParenR"/>
            </a:pPr>
            <a:r>
              <a:rPr lang="en-US" dirty="0"/>
              <a:t>Choice A</a:t>
            </a:r>
          </a:p>
          <a:p>
            <a:pPr marL="514350" indent="-514350">
              <a:buFont typeface="+mj-lt"/>
              <a:buAutoNum type="alphaLcParenR"/>
            </a:pPr>
            <a:r>
              <a:rPr lang="en-US" dirty="0"/>
              <a:t>Choice A</a:t>
            </a:r>
          </a:p>
          <a:p>
            <a:pPr marL="0" indent="0">
              <a:buNone/>
            </a:pPr>
            <a:r>
              <a:rPr lang="en-US" dirty="0"/>
              <a:t>       Choice B No choice</a:t>
            </a:r>
          </a:p>
          <a:p>
            <a:pPr marL="514350" indent="-514350">
              <a:buFont typeface="+mj-lt"/>
              <a:buAutoNum type="alphaLcParenR"/>
            </a:pPr>
            <a:r>
              <a:rPr lang="en-US" dirty="0"/>
              <a:t>Program gives no output as it is erroneous</a:t>
            </a:r>
            <a:endParaRPr lang="en-IN" dirty="0"/>
          </a:p>
        </p:txBody>
      </p:sp>
    </p:spTree>
    <p:extLst>
      <p:ext uri="{BB962C8B-B14F-4D97-AF65-F5344CB8AC3E}">
        <p14:creationId xmlns:p14="http://schemas.microsoft.com/office/powerpoint/2010/main" val="22669978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68C5B-DFED-A069-480E-25D35C216E4E}"/>
              </a:ext>
            </a:extLst>
          </p:cNvPr>
          <p:cNvSpPr>
            <a:spLocks noGrp="1"/>
          </p:cNvSpPr>
          <p:nvPr>
            <p:ph type="title"/>
          </p:nvPr>
        </p:nvSpPr>
        <p:spPr/>
        <p:txBody>
          <a:bodyPr/>
          <a:lstStyle/>
          <a:p>
            <a:r>
              <a:rPr lang="en-IN" dirty="0"/>
              <a:t>c</a:t>
            </a:r>
          </a:p>
        </p:txBody>
      </p:sp>
      <p:sp>
        <p:nvSpPr>
          <p:cNvPr id="3" name="Content Placeholder 2">
            <a:extLst>
              <a:ext uri="{FF2B5EF4-FFF2-40B4-BE49-F238E27FC236}">
                <a16:creationId xmlns:a16="http://schemas.microsoft.com/office/drawing/2014/main" id="{C77F9546-BB70-9EBF-9C9E-D73B6F107E84}"/>
              </a:ext>
            </a:extLst>
          </p:cNvPr>
          <p:cNvSpPr>
            <a:spLocks noGrp="1"/>
          </p:cNvSpPr>
          <p:nvPr>
            <p:ph idx="1"/>
          </p:nvPr>
        </p:nvSpPr>
        <p:spPr/>
        <p:txBody>
          <a:bodyPr numCol="2"/>
          <a:lstStyle/>
          <a:p>
            <a:pPr algn="l"/>
            <a:r>
              <a:rPr lang="en-US" b="1" i="0" dirty="0">
                <a:solidFill>
                  <a:srgbClr val="DCDCDC"/>
                </a:solidFill>
                <a:effectLst/>
                <a:latin typeface="var(--font-secondary)"/>
              </a:rPr>
              <a:t>Explanation</a:t>
            </a:r>
            <a:endParaRPr lang="en-US" b="0" i="0" dirty="0">
              <a:solidFill>
                <a:srgbClr val="DCDCDC"/>
              </a:solidFill>
              <a:effectLst/>
              <a:latin typeface="var(--font-secondary)"/>
            </a:endParaRPr>
          </a:p>
          <a:p>
            <a:pPr algn="l" latinLnBrk="1"/>
            <a:r>
              <a:rPr lang="en-US" b="0" i="0" dirty="0">
                <a:solidFill>
                  <a:srgbClr val="DCDCDC"/>
                </a:solidFill>
                <a:effectLst/>
                <a:latin typeface="-apple-system"/>
              </a:rPr>
              <a:t>There is no break statement in case ‘A’. If a case is executed and it doesn’t contain break, then all the subsequent cases are executed until a break statement is found. </a:t>
            </a:r>
          </a:p>
          <a:p>
            <a:pPr marL="0" indent="0">
              <a:buNone/>
            </a:pPr>
            <a:endParaRPr lang="en-IN" dirty="0"/>
          </a:p>
        </p:txBody>
      </p:sp>
    </p:spTree>
    <p:extLst>
      <p:ext uri="{BB962C8B-B14F-4D97-AF65-F5344CB8AC3E}">
        <p14:creationId xmlns:p14="http://schemas.microsoft.com/office/powerpoint/2010/main" val="32813869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3D2AD-85FE-F755-59F1-AD2950DAEE45}"/>
              </a:ext>
            </a:extLst>
          </p:cNvPr>
          <p:cNvSpPr>
            <a:spLocks noGrp="1"/>
          </p:cNvSpPr>
          <p:nvPr>
            <p:ph type="title"/>
          </p:nvPr>
        </p:nvSpPr>
        <p:spPr/>
        <p:txBody>
          <a:bodyPr/>
          <a:lstStyle/>
          <a:p>
            <a:r>
              <a:rPr lang="en-IN" dirty="0"/>
              <a:t>d</a:t>
            </a:r>
          </a:p>
        </p:txBody>
      </p:sp>
      <p:sp>
        <p:nvSpPr>
          <p:cNvPr id="3" name="Content Placeholder 2">
            <a:extLst>
              <a:ext uri="{FF2B5EF4-FFF2-40B4-BE49-F238E27FC236}">
                <a16:creationId xmlns:a16="http://schemas.microsoft.com/office/drawing/2014/main" id="{5533FF59-A7D0-3A30-EDFA-601D7F8AD18C}"/>
              </a:ext>
            </a:extLst>
          </p:cNvPr>
          <p:cNvSpPr>
            <a:spLocks noGrp="1"/>
          </p:cNvSpPr>
          <p:nvPr>
            <p:ph idx="1"/>
          </p:nvPr>
        </p:nvSpPr>
        <p:spPr/>
        <p:txBody>
          <a:bodyPr/>
          <a:lstStyle/>
          <a:p>
            <a:pPr algn="l"/>
            <a:r>
              <a:rPr lang="en-US" b="0" i="0" dirty="0">
                <a:effectLst/>
                <a:latin typeface="var(--font-secondary)"/>
              </a:rPr>
              <a:t> </a:t>
            </a:r>
            <a:r>
              <a:rPr lang="en-US" b="1" i="0" dirty="0">
                <a:effectLst/>
                <a:latin typeface="var(--font-secondary)"/>
              </a:rPr>
              <a:t>Explanation</a:t>
            </a:r>
            <a:endParaRPr lang="en-US" b="0" i="0" dirty="0">
              <a:effectLst/>
              <a:latin typeface="var(--font-secondary)"/>
            </a:endParaRPr>
          </a:p>
          <a:p>
            <a:pPr algn="l" latinLnBrk="1"/>
            <a:r>
              <a:rPr lang="en-US" b="0" i="0" dirty="0">
                <a:effectLst/>
                <a:latin typeface="-apple-system"/>
              </a:rPr>
              <a:t>When parameters are passed to a function, the value of every parameter is evaluated before being passed to the function. What is the order of evaluation of parameters - left-to-right or right-to-left? If evaluation order is left-to-right, then output should be 5 6 7 and if the evaluation order is right-to-left, then output should be 7 6 5. Unfortunately, there is no fixed order defined by C standard. A compiler may choose to evaluate either from left-to-right. So the output is compiler dependent.</a:t>
            </a:r>
          </a:p>
          <a:p>
            <a:pPr marL="0" indent="0">
              <a:buNone/>
            </a:pPr>
            <a:endParaRPr lang="en-IN" dirty="0"/>
          </a:p>
        </p:txBody>
      </p:sp>
    </p:spTree>
    <p:extLst>
      <p:ext uri="{BB962C8B-B14F-4D97-AF65-F5344CB8AC3E}">
        <p14:creationId xmlns:p14="http://schemas.microsoft.com/office/powerpoint/2010/main" val="8812990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68C5B-DFED-A069-480E-25D35C216E4E}"/>
              </a:ext>
            </a:extLst>
          </p:cNvPr>
          <p:cNvSpPr>
            <a:spLocks noGrp="1"/>
          </p:cNvSpPr>
          <p:nvPr>
            <p:ph type="title"/>
          </p:nvPr>
        </p:nvSpPr>
        <p:spPr/>
        <p:txBody>
          <a:bodyPr/>
          <a:lstStyle/>
          <a:p>
            <a:r>
              <a:rPr lang="en-US" b="0" i="0" dirty="0">
                <a:solidFill>
                  <a:srgbClr val="DCDCDC"/>
                </a:solidFill>
                <a:effectLst/>
                <a:highlight>
                  <a:srgbClr val="292929"/>
                </a:highlight>
                <a:latin typeface="-apple-system"/>
              </a:rPr>
              <a:t>How many times </a:t>
            </a:r>
            <a:r>
              <a:rPr lang="en-US" b="0" i="0" dirty="0" err="1">
                <a:solidFill>
                  <a:srgbClr val="DCDCDC"/>
                </a:solidFill>
                <a:effectLst/>
                <a:highlight>
                  <a:srgbClr val="292929"/>
                </a:highlight>
                <a:latin typeface="-apple-system"/>
              </a:rPr>
              <a:t>hii</a:t>
            </a:r>
            <a:r>
              <a:rPr lang="en-US" b="0" i="0" dirty="0">
                <a:solidFill>
                  <a:srgbClr val="DCDCDC"/>
                </a:solidFill>
                <a:effectLst/>
                <a:highlight>
                  <a:srgbClr val="292929"/>
                </a:highlight>
                <a:latin typeface="-apple-system"/>
              </a:rPr>
              <a:t> is printed</a:t>
            </a:r>
            <a:endParaRPr lang="en-IN" dirty="0"/>
          </a:p>
        </p:txBody>
      </p:sp>
      <p:sp>
        <p:nvSpPr>
          <p:cNvPr id="3" name="Content Placeholder 2">
            <a:extLst>
              <a:ext uri="{FF2B5EF4-FFF2-40B4-BE49-F238E27FC236}">
                <a16:creationId xmlns:a16="http://schemas.microsoft.com/office/drawing/2014/main" id="{C77F9546-BB70-9EBF-9C9E-D73B6F107E84}"/>
              </a:ext>
            </a:extLst>
          </p:cNvPr>
          <p:cNvSpPr>
            <a:spLocks noGrp="1"/>
          </p:cNvSpPr>
          <p:nvPr>
            <p:ph idx="1"/>
          </p:nvPr>
        </p:nvSpPr>
        <p:spPr/>
        <p:txBody>
          <a:bodyPr numCol="2">
            <a:normAutofit fontScale="85000" lnSpcReduction="20000"/>
          </a:bodyPr>
          <a:lstStyle/>
          <a:p>
            <a:pPr marL="0" indent="0">
              <a:buNone/>
            </a:pPr>
            <a:r>
              <a:rPr lang="en-IN" dirty="0"/>
              <a:t>#include&lt;stdio.h&gt;</a:t>
            </a:r>
          </a:p>
          <a:p>
            <a:pPr marL="0" indent="0">
              <a:buNone/>
            </a:pPr>
            <a:r>
              <a:rPr lang="en-IN" dirty="0"/>
              <a:t>int main()</a:t>
            </a:r>
          </a:p>
          <a:p>
            <a:pPr marL="0" indent="0">
              <a:buNone/>
            </a:pPr>
            <a:r>
              <a:rPr lang="en-IN" dirty="0"/>
              <a:t>{</a:t>
            </a:r>
          </a:p>
          <a:p>
            <a:pPr marL="0" indent="0">
              <a:buNone/>
            </a:pPr>
            <a:r>
              <a:rPr lang="en-IN" dirty="0"/>
              <a:t>    int </a:t>
            </a:r>
            <a:r>
              <a:rPr lang="en-IN" dirty="0" err="1"/>
              <a:t>i</a:t>
            </a:r>
            <a:r>
              <a:rPr lang="en-IN" dirty="0"/>
              <a:t> = -5;</a:t>
            </a:r>
          </a:p>
          <a:p>
            <a:pPr marL="0" indent="0">
              <a:buNone/>
            </a:pPr>
            <a:r>
              <a:rPr lang="en-IN" dirty="0"/>
              <a:t>    while (</a:t>
            </a:r>
            <a:r>
              <a:rPr lang="en-IN" dirty="0" err="1"/>
              <a:t>i</a:t>
            </a:r>
            <a:r>
              <a:rPr lang="en-IN" dirty="0"/>
              <a:t> &lt;= 5)</a:t>
            </a:r>
          </a:p>
          <a:p>
            <a:pPr marL="0" indent="0">
              <a:buNone/>
            </a:pPr>
            <a:r>
              <a:rPr lang="en-IN" dirty="0"/>
              <a:t>    {</a:t>
            </a:r>
          </a:p>
          <a:p>
            <a:pPr marL="0" indent="0">
              <a:buNone/>
            </a:pPr>
            <a:r>
              <a:rPr lang="en-IN" dirty="0"/>
              <a:t>        if (</a:t>
            </a:r>
            <a:r>
              <a:rPr lang="en-IN" dirty="0" err="1"/>
              <a:t>i</a:t>
            </a:r>
            <a:r>
              <a:rPr lang="en-IN" dirty="0"/>
              <a:t> &gt;= 0)</a:t>
            </a:r>
          </a:p>
          <a:p>
            <a:pPr marL="0" indent="0">
              <a:buNone/>
            </a:pPr>
            <a:r>
              <a:rPr lang="en-IN" dirty="0"/>
              <a:t>            break;</a:t>
            </a:r>
          </a:p>
          <a:p>
            <a:pPr marL="0" indent="0">
              <a:buNone/>
            </a:pPr>
            <a:r>
              <a:rPr lang="en-IN" dirty="0"/>
              <a:t>        else</a:t>
            </a:r>
          </a:p>
          <a:p>
            <a:pPr marL="0" indent="0">
              <a:buNone/>
            </a:pPr>
            <a:r>
              <a:rPr lang="en-IN" dirty="0"/>
              <a:t>        {</a:t>
            </a:r>
          </a:p>
          <a:p>
            <a:pPr marL="0" indent="0">
              <a:buNone/>
            </a:pPr>
            <a:r>
              <a:rPr lang="en-IN" dirty="0"/>
              <a:t>            </a:t>
            </a:r>
            <a:r>
              <a:rPr lang="en-IN" dirty="0" err="1"/>
              <a:t>i</a:t>
            </a:r>
            <a:r>
              <a:rPr lang="en-IN" dirty="0"/>
              <a:t>++;</a:t>
            </a:r>
          </a:p>
          <a:p>
            <a:pPr marL="0" indent="0">
              <a:buNone/>
            </a:pPr>
            <a:r>
              <a:rPr lang="en-IN" dirty="0"/>
              <a:t>            continue;</a:t>
            </a:r>
          </a:p>
          <a:p>
            <a:pPr marL="0" indent="0">
              <a:buNone/>
            </a:pPr>
            <a:r>
              <a:rPr lang="en-IN" dirty="0"/>
              <a:t>        }</a:t>
            </a:r>
          </a:p>
          <a:p>
            <a:pPr marL="0" indent="0">
              <a:buNone/>
            </a:pPr>
            <a:r>
              <a:rPr lang="en-IN" dirty="0"/>
              <a:t>        </a:t>
            </a:r>
            <a:r>
              <a:rPr lang="en-IN" dirty="0" err="1"/>
              <a:t>printf</a:t>
            </a:r>
            <a:r>
              <a:rPr lang="en-IN" dirty="0"/>
              <a:t>(“</a:t>
            </a:r>
            <a:r>
              <a:rPr lang="en-IN" dirty="0" err="1"/>
              <a:t>hii</a:t>
            </a:r>
            <a:r>
              <a:rPr lang="en-IN" dirty="0"/>
              <a:t>");</a:t>
            </a:r>
          </a:p>
          <a:p>
            <a:pPr marL="0" indent="0">
              <a:buNone/>
            </a:pPr>
            <a:r>
              <a:rPr lang="en-IN" dirty="0"/>
              <a:t>    }</a:t>
            </a:r>
          </a:p>
          <a:p>
            <a:pPr marL="0" indent="0">
              <a:buNone/>
            </a:pPr>
            <a:r>
              <a:rPr lang="en-IN" dirty="0"/>
              <a:t>    return 0;</a:t>
            </a:r>
          </a:p>
          <a:p>
            <a:pPr marL="0" indent="0">
              <a:buNone/>
            </a:pPr>
            <a:r>
              <a:rPr lang="en-IN" dirty="0"/>
              <a:t>}</a:t>
            </a:r>
          </a:p>
          <a:p>
            <a:pPr marL="0" indent="0">
              <a:buNone/>
            </a:pPr>
            <a:endParaRPr lang="en-IN" dirty="0"/>
          </a:p>
          <a:p>
            <a:pPr marL="514350" indent="-514350">
              <a:buFont typeface="+mj-lt"/>
              <a:buAutoNum type="alphaLcParenR"/>
            </a:pPr>
            <a:r>
              <a:rPr lang="en-US" dirty="0"/>
              <a:t>10 times</a:t>
            </a:r>
          </a:p>
          <a:p>
            <a:pPr marL="514350" indent="-514350">
              <a:buFont typeface="+mj-lt"/>
              <a:buAutoNum type="alphaLcParenR"/>
            </a:pPr>
            <a:r>
              <a:rPr lang="en-US" dirty="0"/>
              <a:t>5 times</a:t>
            </a:r>
          </a:p>
          <a:p>
            <a:pPr marL="514350" indent="-514350">
              <a:buFont typeface="+mj-lt"/>
              <a:buAutoNum type="alphaLcParenR"/>
            </a:pPr>
            <a:r>
              <a:rPr lang="en-US" dirty="0"/>
              <a:t>Infinite times</a:t>
            </a:r>
          </a:p>
          <a:p>
            <a:pPr marL="514350" indent="-514350">
              <a:buFont typeface="+mj-lt"/>
              <a:buAutoNum type="alphaLcParenR"/>
            </a:pPr>
            <a:r>
              <a:rPr lang="en-US" dirty="0"/>
              <a:t>0 times</a:t>
            </a:r>
            <a:endParaRPr lang="en-IN" dirty="0"/>
          </a:p>
        </p:txBody>
      </p:sp>
    </p:spTree>
    <p:extLst>
      <p:ext uri="{BB962C8B-B14F-4D97-AF65-F5344CB8AC3E}">
        <p14:creationId xmlns:p14="http://schemas.microsoft.com/office/powerpoint/2010/main" val="8009071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68C5B-DFED-A069-480E-25D35C216E4E}"/>
              </a:ext>
            </a:extLst>
          </p:cNvPr>
          <p:cNvSpPr>
            <a:spLocks noGrp="1"/>
          </p:cNvSpPr>
          <p:nvPr>
            <p:ph type="title"/>
          </p:nvPr>
        </p:nvSpPr>
        <p:spPr/>
        <p:txBody>
          <a:bodyPr/>
          <a:lstStyle/>
          <a:p>
            <a:r>
              <a:rPr lang="en-IN" dirty="0"/>
              <a:t>d</a:t>
            </a:r>
          </a:p>
        </p:txBody>
      </p:sp>
      <p:sp>
        <p:nvSpPr>
          <p:cNvPr id="3" name="Content Placeholder 2">
            <a:extLst>
              <a:ext uri="{FF2B5EF4-FFF2-40B4-BE49-F238E27FC236}">
                <a16:creationId xmlns:a16="http://schemas.microsoft.com/office/drawing/2014/main" id="{C77F9546-BB70-9EBF-9C9E-D73B6F107E84}"/>
              </a:ext>
            </a:extLst>
          </p:cNvPr>
          <p:cNvSpPr>
            <a:spLocks noGrp="1"/>
          </p:cNvSpPr>
          <p:nvPr>
            <p:ph idx="1"/>
          </p:nvPr>
        </p:nvSpPr>
        <p:spPr/>
        <p:txBody>
          <a:bodyPr numCol="2"/>
          <a:lstStyle/>
          <a:p>
            <a:pPr algn="l"/>
            <a:r>
              <a:rPr lang="en-US" b="1" i="0" dirty="0">
                <a:solidFill>
                  <a:srgbClr val="DCDCDC"/>
                </a:solidFill>
                <a:effectLst/>
                <a:latin typeface="var(--font-secondary)"/>
              </a:rPr>
              <a:t>Explanation</a:t>
            </a:r>
            <a:endParaRPr lang="en-US" b="0" i="0" dirty="0">
              <a:solidFill>
                <a:srgbClr val="DCDCDC"/>
              </a:solidFill>
              <a:effectLst/>
              <a:latin typeface="var(--font-secondary)"/>
            </a:endParaRPr>
          </a:p>
          <a:p>
            <a:pPr algn="l" latinLnBrk="1"/>
            <a:r>
              <a:rPr lang="en-US" b="0" i="0" dirty="0">
                <a:solidFill>
                  <a:srgbClr val="DCDCDC"/>
                </a:solidFill>
                <a:effectLst/>
                <a:latin typeface="-apple-system"/>
              </a:rPr>
              <a:t>The loop keeps incrementing </a:t>
            </a:r>
            <a:r>
              <a:rPr lang="en-US" b="0" i="0" dirty="0" err="1">
                <a:solidFill>
                  <a:srgbClr val="DCDCDC"/>
                </a:solidFill>
                <a:effectLst/>
                <a:latin typeface="-apple-system"/>
              </a:rPr>
              <a:t>i</a:t>
            </a:r>
            <a:r>
              <a:rPr lang="en-US" b="0" i="0" dirty="0">
                <a:solidFill>
                  <a:srgbClr val="DCDCDC"/>
                </a:solidFill>
                <a:effectLst/>
                <a:latin typeface="-apple-system"/>
              </a:rPr>
              <a:t> while it is smaller than 0. When </a:t>
            </a:r>
            <a:r>
              <a:rPr lang="en-US" b="0" i="0" dirty="0" err="1">
                <a:solidFill>
                  <a:srgbClr val="DCDCDC"/>
                </a:solidFill>
                <a:effectLst/>
                <a:latin typeface="-apple-system"/>
              </a:rPr>
              <a:t>i</a:t>
            </a:r>
            <a:r>
              <a:rPr lang="en-US" b="0" i="0" dirty="0">
                <a:solidFill>
                  <a:srgbClr val="DCDCDC"/>
                </a:solidFill>
                <a:effectLst/>
                <a:latin typeface="-apple-system"/>
              </a:rPr>
              <a:t> becomes 0, the loop breaks. So </a:t>
            </a:r>
            <a:r>
              <a:rPr lang="en-US" b="0" i="0" dirty="0" err="1">
                <a:solidFill>
                  <a:srgbClr val="DCDCDC"/>
                </a:solidFill>
                <a:effectLst/>
                <a:latin typeface="-apple-system"/>
              </a:rPr>
              <a:t>GeeksQuiz</a:t>
            </a:r>
            <a:r>
              <a:rPr lang="en-US" b="0" i="0" dirty="0">
                <a:solidFill>
                  <a:srgbClr val="DCDCDC"/>
                </a:solidFill>
                <a:effectLst/>
                <a:latin typeface="-apple-system"/>
              </a:rPr>
              <a:t> is not printed at all.</a:t>
            </a:r>
          </a:p>
          <a:p>
            <a:pPr marL="0" indent="0">
              <a:buNone/>
            </a:pPr>
            <a:endParaRPr lang="en-IN" dirty="0"/>
          </a:p>
        </p:txBody>
      </p:sp>
    </p:spTree>
    <p:extLst>
      <p:ext uri="{BB962C8B-B14F-4D97-AF65-F5344CB8AC3E}">
        <p14:creationId xmlns:p14="http://schemas.microsoft.com/office/powerpoint/2010/main" val="31767971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68C5B-DFED-A069-480E-25D35C216E4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77F9546-BB70-9EBF-9C9E-D73B6F107E84}"/>
              </a:ext>
            </a:extLst>
          </p:cNvPr>
          <p:cNvSpPr>
            <a:spLocks noGrp="1"/>
          </p:cNvSpPr>
          <p:nvPr>
            <p:ph idx="1"/>
          </p:nvPr>
        </p:nvSpPr>
        <p:spPr/>
        <p:txBody>
          <a:bodyPr numCol="2">
            <a:normAutofit lnSpcReduction="10000"/>
          </a:bodyPr>
          <a:lstStyle/>
          <a:p>
            <a:pPr marL="0" indent="0">
              <a:buNone/>
            </a:pPr>
            <a:r>
              <a:rPr lang="en-IN" dirty="0"/>
              <a:t>#include &lt;</a:t>
            </a:r>
            <a:r>
              <a:rPr lang="en-IN" dirty="0" err="1"/>
              <a:t>stdio.h</a:t>
            </a:r>
            <a:r>
              <a:rPr lang="en-IN" dirty="0"/>
              <a:t>&gt;</a:t>
            </a:r>
          </a:p>
          <a:p>
            <a:pPr marL="0" indent="0">
              <a:buNone/>
            </a:pPr>
            <a:r>
              <a:rPr lang="en-IN" dirty="0"/>
              <a:t>int main()</a:t>
            </a:r>
          </a:p>
          <a:p>
            <a:pPr marL="0" indent="0">
              <a:buNone/>
            </a:pPr>
            <a:r>
              <a:rPr lang="en-IN" dirty="0"/>
              <a:t>{</a:t>
            </a:r>
          </a:p>
          <a:p>
            <a:pPr marL="0" indent="0">
              <a:buNone/>
            </a:pPr>
            <a:r>
              <a:rPr lang="en-IN" dirty="0"/>
              <a:t>    int </a:t>
            </a:r>
            <a:r>
              <a:rPr lang="en-IN" dirty="0" err="1"/>
              <a:t>i</a:t>
            </a:r>
            <a:r>
              <a:rPr lang="en-IN" dirty="0"/>
              <a:t> = 3;</a:t>
            </a:r>
          </a:p>
          <a:p>
            <a:pPr marL="0" indent="0">
              <a:buNone/>
            </a:pPr>
            <a:r>
              <a:rPr lang="en-IN" dirty="0"/>
              <a:t>    while (</a:t>
            </a:r>
            <a:r>
              <a:rPr lang="en-IN" dirty="0" err="1"/>
              <a:t>i</a:t>
            </a:r>
            <a:r>
              <a:rPr lang="en-IN" dirty="0"/>
              <a:t>--)</a:t>
            </a:r>
          </a:p>
          <a:p>
            <a:pPr marL="0" indent="0">
              <a:buNone/>
            </a:pPr>
            <a:r>
              <a:rPr lang="en-IN" dirty="0"/>
              <a:t>    {</a:t>
            </a:r>
          </a:p>
          <a:p>
            <a:pPr marL="0" indent="0">
              <a:buNone/>
            </a:pPr>
            <a:r>
              <a:rPr lang="en-IN" dirty="0"/>
              <a:t>        int </a:t>
            </a:r>
            <a:r>
              <a:rPr lang="en-IN" dirty="0" err="1"/>
              <a:t>i</a:t>
            </a:r>
            <a:r>
              <a:rPr lang="en-IN" dirty="0"/>
              <a:t> = 100;</a:t>
            </a:r>
          </a:p>
          <a:p>
            <a:pPr marL="0" indent="0">
              <a:buNone/>
            </a:pPr>
            <a:r>
              <a:rPr lang="en-IN" dirty="0"/>
              <a:t>        </a:t>
            </a:r>
            <a:r>
              <a:rPr lang="en-IN" dirty="0" err="1"/>
              <a:t>i</a:t>
            </a:r>
            <a:r>
              <a:rPr lang="en-IN" dirty="0"/>
              <a:t>--;</a:t>
            </a:r>
          </a:p>
          <a:p>
            <a:pPr marL="0" indent="0">
              <a:buNone/>
            </a:pPr>
            <a:r>
              <a:rPr lang="en-IN" dirty="0"/>
              <a:t>        </a:t>
            </a:r>
            <a:r>
              <a:rPr lang="en-IN" dirty="0" err="1"/>
              <a:t>printf</a:t>
            </a:r>
            <a:r>
              <a:rPr lang="en-IN" dirty="0"/>
              <a:t>(\"%d \", </a:t>
            </a:r>
            <a:r>
              <a:rPr lang="en-IN" dirty="0" err="1"/>
              <a:t>i</a:t>
            </a:r>
            <a:r>
              <a:rPr lang="en-IN" dirty="0"/>
              <a:t>);</a:t>
            </a:r>
          </a:p>
          <a:p>
            <a:pPr marL="0" indent="0">
              <a:buNone/>
            </a:pPr>
            <a:r>
              <a:rPr lang="en-IN" dirty="0"/>
              <a:t>    }</a:t>
            </a:r>
          </a:p>
          <a:p>
            <a:pPr marL="0" indent="0">
              <a:buNone/>
            </a:pPr>
            <a:r>
              <a:rPr lang="en-IN" dirty="0"/>
              <a:t>    return 0;</a:t>
            </a:r>
          </a:p>
          <a:p>
            <a:pPr marL="0" indent="0">
              <a:buNone/>
            </a:pPr>
            <a:r>
              <a:rPr lang="en-IN" dirty="0"/>
              <a:t>}</a:t>
            </a:r>
          </a:p>
          <a:p>
            <a:pPr marL="0" indent="0">
              <a:buNone/>
            </a:pPr>
            <a:endParaRPr lang="en-IN" dirty="0"/>
          </a:p>
          <a:p>
            <a:pPr marL="514350" indent="-514350">
              <a:buFont typeface="+mj-lt"/>
              <a:buAutoNum type="alphaLcParenR"/>
            </a:pPr>
            <a:r>
              <a:rPr lang="en-IN" dirty="0"/>
              <a:t>Infinite Loop</a:t>
            </a:r>
          </a:p>
          <a:p>
            <a:pPr marL="514350" indent="-514350">
              <a:buFont typeface="+mj-lt"/>
              <a:buAutoNum type="alphaLcParenR"/>
            </a:pPr>
            <a:r>
              <a:rPr lang="en-IN" dirty="0"/>
              <a:t>99 99 99</a:t>
            </a:r>
          </a:p>
          <a:p>
            <a:pPr marL="514350" indent="-514350">
              <a:buFont typeface="+mj-lt"/>
              <a:buAutoNum type="alphaLcParenR"/>
            </a:pPr>
            <a:r>
              <a:rPr lang="en-IN" dirty="0"/>
              <a:t>99 98 97</a:t>
            </a:r>
          </a:p>
          <a:p>
            <a:pPr marL="514350" indent="-514350">
              <a:buFont typeface="+mj-lt"/>
              <a:buAutoNum type="alphaLcParenR"/>
            </a:pPr>
            <a:r>
              <a:rPr lang="en-IN" dirty="0"/>
              <a:t>2 2 2</a:t>
            </a:r>
          </a:p>
          <a:p>
            <a:pPr marL="0" indent="0">
              <a:buNone/>
            </a:pPr>
            <a:endParaRPr lang="en-IN" dirty="0"/>
          </a:p>
        </p:txBody>
      </p:sp>
    </p:spTree>
    <p:extLst>
      <p:ext uri="{BB962C8B-B14F-4D97-AF65-F5344CB8AC3E}">
        <p14:creationId xmlns:p14="http://schemas.microsoft.com/office/powerpoint/2010/main" val="13274796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68C5B-DFED-A069-480E-25D35C216E4E}"/>
              </a:ext>
            </a:extLst>
          </p:cNvPr>
          <p:cNvSpPr>
            <a:spLocks noGrp="1"/>
          </p:cNvSpPr>
          <p:nvPr>
            <p:ph type="title"/>
          </p:nvPr>
        </p:nvSpPr>
        <p:spPr/>
        <p:txBody>
          <a:bodyPr/>
          <a:lstStyle/>
          <a:p>
            <a:r>
              <a:rPr lang="en-IN" dirty="0"/>
              <a:t>b</a:t>
            </a:r>
          </a:p>
        </p:txBody>
      </p:sp>
      <p:sp>
        <p:nvSpPr>
          <p:cNvPr id="3" name="Content Placeholder 2">
            <a:extLst>
              <a:ext uri="{FF2B5EF4-FFF2-40B4-BE49-F238E27FC236}">
                <a16:creationId xmlns:a16="http://schemas.microsoft.com/office/drawing/2014/main" id="{C77F9546-BB70-9EBF-9C9E-D73B6F107E84}"/>
              </a:ext>
            </a:extLst>
          </p:cNvPr>
          <p:cNvSpPr>
            <a:spLocks noGrp="1"/>
          </p:cNvSpPr>
          <p:nvPr>
            <p:ph idx="1"/>
          </p:nvPr>
        </p:nvSpPr>
        <p:spPr/>
        <p:txBody>
          <a:bodyPr numCol="2"/>
          <a:lstStyle/>
          <a:p>
            <a:pPr algn="l"/>
            <a:r>
              <a:rPr lang="en-US" b="1" i="0" dirty="0">
                <a:solidFill>
                  <a:srgbClr val="DCDCDC"/>
                </a:solidFill>
                <a:effectLst/>
                <a:latin typeface="var(--font-secondary)"/>
              </a:rPr>
              <a:t>Explanation</a:t>
            </a:r>
            <a:endParaRPr lang="en-US" b="0" i="0" dirty="0">
              <a:solidFill>
                <a:srgbClr val="DCDCDC"/>
              </a:solidFill>
              <a:effectLst/>
              <a:latin typeface="var(--font-secondary)"/>
            </a:endParaRPr>
          </a:p>
          <a:p>
            <a:pPr algn="l" latinLnBrk="1"/>
            <a:r>
              <a:rPr lang="en-US" b="0" i="0" dirty="0">
                <a:solidFill>
                  <a:srgbClr val="DCDCDC"/>
                </a:solidFill>
                <a:effectLst/>
                <a:latin typeface="-apple-system"/>
              </a:rPr>
              <a:t>Note that the </a:t>
            </a:r>
            <a:r>
              <a:rPr lang="en-US" b="0" i="0" dirty="0" err="1">
                <a:solidFill>
                  <a:srgbClr val="DCDCDC"/>
                </a:solidFill>
                <a:effectLst/>
                <a:latin typeface="-apple-system"/>
              </a:rPr>
              <a:t>i</a:t>
            </a:r>
            <a:r>
              <a:rPr lang="en-US" b="0" i="0" dirty="0">
                <a:solidFill>
                  <a:srgbClr val="DCDCDC"/>
                </a:solidFill>
                <a:effectLst/>
                <a:latin typeface="-apple-system"/>
              </a:rPr>
              <a:t>–- in the statement while(</a:t>
            </a:r>
            <a:r>
              <a:rPr lang="en-US" b="0" i="0" dirty="0" err="1">
                <a:solidFill>
                  <a:srgbClr val="DCDCDC"/>
                </a:solidFill>
                <a:effectLst/>
                <a:latin typeface="-apple-system"/>
              </a:rPr>
              <a:t>i</a:t>
            </a:r>
            <a:r>
              <a:rPr lang="en-US" b="0" i="0" dirty="0">
                <a:solidFill>
                  <a:srgbClr val="DCDCDC"/>
                </a:solidFill>
                <a:effectLst/>
                <a:latin typeface="-apple-system"/>
              </a:rPr>
              <a:t>-–) changes the </a:t>
            </a:r>
            <a:r>
              <a:rPr lang="en-US" b="0" i="0" dirty="0" err="1">
                <a:solidFill>
                  <a:srgbClr val="DCDCDC"/>
                </a:solidFill>
                <a:effectLst/>
                <a:latin typeface="-apple-system"/>
              </a:rPr>
              <a:t>i</a:t>
            </a:r>
            <a:r>
              <a:rPr lang="en-US" b="0" i="0" dirty="0">
                <a:solidFill>
                  <a:srgbClr val="DCDCDC"/>
                </a:solidFill>
                <a:effectLst/>
                <a:latin typeface="-apple-system"/>
              </a:rPr>
              <a:t> of main() And </a:t>
            </a:r>
            <a:r>
              <a:rPr lang="en-US" b="0" i="0" dirty="0" err="1">
                <a:solidFill>
                  <a:srgbClr val="DCDCDC"/>
                </a:solidFill>
                <a:effectLst/>
                <a:latin typeface="-apple-system"/>
              </a:rPr>
              <a:t>i</a:t>
            </a:r>
            <a:r>
              <a:rPr lang="en-US" b="0" i="0" dirty="0">
                <a:solidFill>
                  <a:srgbClr val="DCDCDC"/>
                </a:solidFill>
                <a:effectLst/>
                <a:latin typeface="-apple-system"/>
              </a:rPr>
              <a:t>== just after declaration statement int </a:t>
            </a:r>
            <a:r>
              <a:rPr lang="en-US" b="0" i="0" dirty="0" err="1">
                <a:solidFill>
                  <a:srgbClr val="DCDCDC"/>
                </a:solidFill>
                <a:effectLst/>
                <a:latin typeface="-apple-system"/>
              </a:rPr>
              <a:t>i</a:t>
            </a:r>
            <a:r>
              <a:rPr lang="en-US" b="0" i="0" dirty="0">
                <a:solidFill>
                  <a:srgbClr val="DCDCDC"/>
                </a:solidFill>
                <a:effectLst/>
                <a:latin typeface="-apple-system"/>
              </a:rPr>
              <a:t>=100; changes local </a:t>
            </a:r>
            <a:r>
              <a:rPr lang="en-US" b="0" i="0" dirty="0" err="1">
                <a:solidFill>
                  <a:srgbClr val="DCDCDC"/>
                </a:solidFill>
                <a:effectLst/>
                <a:latin typeface="-apple-system"/>
              </a:rPr>
              <a:t>i</a:t>
            </a:r>
            <a:r>
              <a:rPr lang="en-US" b="0" i="0" dirty="0">
                <a:solidFill>
                  <a:srgbClr val="DCDCDC"/>
                </a:solidFill>
                <a:effectLst/>
                <a:latin typeface="-apple-system"/>
              </a:rPr>
              <a:t> of while loop.</a:t>
            </a:r>
          </a:p>
          <a:p>
            <a:pPr marL="0" indent="0">
              <a:buNone/>
            </a:pPr>
            <a:endParaRPr lang="en-IN" dirty="0"/>
          </a:p>
        </p:txBody>
      </p:sp>
    </p:spTree>
    <p:extLst>
      <p:ext uri="{BB962C8B-B14F-4D97-AF65-F5344CB8AC3E}">
        <p14:creationId xmlns:p14="http://schemas.microsoft.com/office/powerpoint/2010/main" val="31309602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68C5B-DFED-A069-480E-25D35C216E4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77F9546-BB70-9EBF-9C9E-D73B6F107E84}"/>
              </a:ext>
            </a:extLst>
          </p:cNvPr>
          <p:cNvSpPr>
            <a:spLocks noGrp="1"/>
          </p:cNvSpPr>
          <p:nvPr>
            <p:ph idx="1"/>
          </p:nvPr>
        </p:nvSpPr>
        <p:spPr/>
        <p:txBody>
          <a:bodyPr numCol="2"/>
          <a:lstStyle/>
          <a:p>
            <a:pPr marL="0" indent="0">
              <a:buNone/>
            </a:pPr>
            <a:endParaRPr lang="en-IN" dirty="0"/>
          </a:p>
        </p:txBody>
      </p:sp>
    </p:spTree>
    <p:extLst>
      <p:ext uri="{BB962C8B-B14F-4D97-AF65-F5344CB8AC3E}">
        <p14:creationId xmlns:p14="http://schemas.microsoft.com/office/powerpoint/2010/main" val="1999473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68C5B-DFED-A069-480E-25D35C216E4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77F9546-BB70-9EBF-9C9E-D73B6F107E84}"/>
              </a:ext>
            </a:extLst>
          </p:cNvPr>
          <p:cNvSpPr>
            <a:spLocks noGrp="1"/>
          </p:cNvSpPr>
          <p:nvPr>
            <p:ph idx="1"/>
          </p:nvPr>
        </p:nvSpPr>
        <p:spPr/>
        <p:txBody>
          <a:bodyPr numCol="2"/>
          <a:lstStyle/>
          <a:p>
            <a:pPr marL="0" indent="0">
              <a:buNone/>
            </a:pPr>
            <a:endParaRPr lang="en-IN" dirty="0"/>
          </a:p>
        </p:txBody>
      </p:sp>
    </p:spTree>
    <p:extLst>
      <p:ext uri="{BB962C8B-B14F-4D97-AF65-F5344CB8AC3E}">
        <p14:creationId xmlns:p14="http://schemas.microsoft.com/office/powerpoint/2010/main" val="18052720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68C5B-DFED-A069-480E-25D35C216E4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77F9546-BB70-9EBF-9C9E-D73B6F107E84}"/>
              </a:ext>
            </a:extLst>
          </p:cNvPr>
          <p:cNvSpPr>
            <a:spLocks noGrp="1"/>
          </p:cNvSpPr>
          <p:nvPr>
            <p:ph idx="1"/>
          </p:nvPr>
        </p:nvSpPr>
        <p:spPr/>
        <p:txBody>
          <a:bodyPr numCol="2"/>
          <a:lstStyle/>
          <a:p>
            <a:pPr marL="0" indent="0">
              <a:buNone/>
            </a:pPr>
            <a:endParaRPr lang="en-IN" dirty="0"/>
          </a:p>
        </p:txBody>
      </p:sp>
    </p:spTree>
    <p:extLst>
      <p:ext uri="{BB962C8B-B14F-4D97-AF65-F5344CB8AC3E}">
        <p14:creationId xmlns:p14="http://schemas.microsoft.com/office/powerpoint/2010/main" val="40201524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68C5B-DFED-A069-480E-25D35C216E4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77F9546-BB70-9EBF-9C9E-D73B6F107E84}"/>
              </a:ext>
            </a:extLst>
          </p:cNvPr>
          <p:cNvSpPr>
            <a:spLocks noGrp="1"/>
          </p:cNvSpPr>
          <p:nvPr>
            <p:ph idx="1"/>
          </p:nvPr>
        </p:nvSpPr>
        <p:spPr/>
        <p:txBody>
          <a:bodyPr numCol="2"/>
          <a:lstStyle/>
          <a:p>
            <a:pPr marL="0" indent="0">
              <a:buNone/>
            </a:pPr>
            <a:endParaRPr lang="en-IN" dirty="0"/>
          </a:p>
        </p:txBody>
      </p:sp>
    </p:spTree>
    <p:extLst>
      <p:ext uri="{BB962C8B-B14F-4D97-AF65-F5344CB8AC3E}">
        <p14:creationId xmlns:p14="http://schemas.microsoft.com/office/powerpoint/2010/main" val="11594530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68C5B-DFED-A069-480E-25D35C216E4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77F9546-BB70-9EBF-9C9E-D73B6F107E84}"/>
              </a:ext>
            </a:extLst>
          </p:cNvPr>
          <p:cNvSpPr>
            <a:spLocks noGrp="1"/>
          </p:cNvSpPr>
          <p:nvPr>
            <p:ph idx="1"/>
          </p:nvPr>
        </p:nvSpPr>
        <p:spPr/>
        <p:txBody>
          <a:bodyPr numCol="2"/>
          <a:lstStyle/>
          <a:p>
            <a:pPr marL="0" indent="0">
              <a:buNone/>
            </a:pPr>
            <a:endParaRPr lang="en-IN" dirty="0"/>
          </a:p>
        </p:txBody>
      </p:sp>
    </p:spTree>
    <p:extLst>
      <p:ext uri="{BB962C8B-B14F-4D97-AF65-F5344CB8AC3E}">
        <p14:creationId xmlns:p14="http://schemas.microsoft.com/office/powerpoint/2010/main" val="18127414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68C5B-DFED-A069-480E-25D35C216E4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77F9546-BB70-9EBF-9C9E-D73B6F107E84}"/>
              </a:ext>
            </a:extLst>
          </p:cNvPr>
          <p:cNvSpPr>
            <a:spLocks noGrp="1"/>
          </p:cNvSpPr>
          <p:nvPr>
            <p:ph idx="1"/>
          </p:nvPr>
        </p:nvSpPr>
        <p:spPr/>
        <p:txBody>
          <a:bodyPr numCol="2"/>
          <a:lstStyle/>
          <a:p>
            <a:pPr marL="0" indent="0">
              <a:buNone/>
            </a:pPr>
            <a:endParaRPr lang="en-IN" dirty="0"/>
          </a:p>
        </p:txBody>
      </p:sp>
    </p:spTree>
    <p:extLst>
      <p:ext uri="{BB962C8B-B14F-4D97-AF65-F5344CB8AC3E}">
        <p14:creationId xmlns:p14="http://schemas.microsoft.com/office/powerpoint/2010/main" val="2592669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68C5B-DFED-A069-480E-25D35C216E4E}"/>
              </a:ext>
            </a:extLst>
          </p:cNvPr>
          <p:cNvSpPr>
            <a:spLocks noGrp="1"/>
          </p:cNvSpPr>
          <p:nvPr>
            <p:ph type="title"/>
          </p:nvPr>
        </p:nvSpPr>
        <p:spPr/>
        <p:txBody>
          <a:bodyPr/>
          <a:lstStyle/>
          <a:p>
            <a:r>
              <a:rPr lang="en-US" b="0" i="0" dirty="0">
                <a:solidFill>
                  <a:srgbClr val="DCDCDC"/>
                </a:solidFill>
                <a:effectLst/>
                <a:highlight>
                  <a:srgbClr val="292929"/>
                </a:highlight>
                <a:latin typeface="Nunito" pitchFamily="2" charset="0"/>
              </a:rPr>
              <a:t>What is the output of this program?</a:t>
            </a:r>
            <a:endParaRPr lang="en-IN" dirty="0"/>
          </a:p>
        </p:txBody>
      </p:sp>
      <p:sp>
        <p:nvSpPr>
          <p:cNvPr id="3" name="Content Placeholder 2">
            <a:extLst>
              <a:ext uri="{FF2B5EF4-FFF2-40B4-BE49-F238E27FC236}">
                <a16:creationId xmlns:a16="http://schemas.microsoft.com/office/drawing/2014/main" id="{C77F9546-BB70-9EBF-9C9E-D73B6F107E84}"/>
              </a:ext>
            </a:extLst>
          </p:cNvPr>
          <p:cNvSpPr>
            <a:spLocks noGrp="1"/>
          </p:cNvSpPr>
          <p:nvPr>
            <p:ph idx="1"/>
          </p:nvPr>
        </p:nvSpPr>
        <p:spPr/>
        <p:txBody>
          <a:bodyPr numCol="2"/>
          <a:lstStyle/>
          <a:p>
            <a:pPr marL="0" indent="0">
              <a:buNone/>
            </a:pPr>
            <a:r>
              <a:rPr lang="en-US" dirty="0"/>
              <a:t>#include &lt;</a:t>
            </a:r>
            <a:r>
              <a:rPr lang="en-US" dirty="0" err="1"/>
              <a:t>stdio.h</a:t>
            </a:r>
            <a:r>
              <a:rPr lang="en-US" dirty="0"/>
              <a:t>&gt;</a:t>
            </a:r>
          </a:p>
          <a:p>
            <a:pPr marL="0" indent="0">
              <a:buNone/>
            </a:pPr>
            <a:r>
              <a:rPr lang="en-US" dirty="0"/>
              <a:t>int main()</a:t>
            </a:r>
          </a:p>
          <a:p>
            <a:pPr marL="0" indent="0">
              <a:buNone/>
            </a:pPr>
            <a:r>
              <a:rPr lang="en-US" dirty="0"/>
              <a:t>{</a:t>
            </a:r>
          </a:p>
          <a:p>
            <a:pPr marL="0" indent="0">
              <a:buNone/>
            </a:pPr>
            <a:r>
              <a:rPr lang="en-US" dirty="0"/>
              <a:t>  </a:t>
            </a:r>
            <a:r>
              <a:rPr lang="en-US" dirty="0" err="1"/>
              <a:t>printf</a:t>
            </a:r>
            <a:r>
              <a:rPr lang="en-US" dirty="0"/>
              <a:t>("%d", main);  </a:t>
            </a:r>
          </a:p>
          <a:p>
            <a:pPr marL="0" indent="0">
              <a:buNone/>
            </a:pPr>
            <a:r>
              <a:rPr lang="en-US" dirty="0"/>
              <a:t>  return 0;</a:t>
            </a:r>
          </a:p>
          <a:p>
            <a:pPr marL="0" indent="0">
              <a:buNone/>
            </a:pPr>
            <a:r>
              <a:rPr lang="en-US" dirty="0"/>
              <a:t>}</a:t>
            </a:r>
          </a:p>
          <a:p>
            <a:pPr marL="0" indent="0">
              <a:buNone/>
            </a:pPr>
            <a:endParaRPr lang="en-IN" dirty="0"/>
          </a:p>
          <a:p>
            <a:pPr marL="0" indent="0">
              <a:buNone/>
            </a:pPr>
            <a:endParaRPr lang="en-IN" dirty="0"/>
          </a:p>
          <a:p>
            <a:pPr marL="514350" indent="-514350">
              <a:buFont typeface="+mj-lt"/>
              <a:buAutoNum type="alphaLcParenR"/>
            </a:pPr>
            <a:r>
              <a:rPr lang="en-US" dirty="0"/>
              <a:t>Address of main function</a:t>
            </a:r>
          </a:p>
          <a:p>
            <a:pPr marL="514350" indent="-514350">
              <a:buFont typeface="+mj-lt"/>
              <a:buAutoNum type="alphaLcParenR"/>
            </a:pPr>
            <a:endParaRPr lang="en-US" dirty="0"/>
          </a:p>
          <a:p>
            <a:pPr marL="514350" indent="-514350">
              <a:buFont typeface="+mj-lt"/>
              <a:buAutoNum type="alphaLcParenR"/>
            </a:pPr>
            <a:r>
              <a:rPr lang="en-US" dirty="0"/>
              <a:t>Compiler Error</a:t>
            </a:r>
          </a:p>
          <a:p>
            <a:pPr marL="514350" indent="-514350">
              <a:buFont typeface="+mj-lt"/>
              <a:buAutoNum type="alphaLcParenR"/>
            </a:pPr>
            <a:endParaRPr lang="en-US" dirty="0"/>
          </a:p>
          <a:p>
            <a:pPr marL="514350" indent="-514350">
              <a:buFont typeface="+mj-lt"/>
              <a:buAutoNum type="alphaLcParenR"/>
            </a:pPr>
            <a:r>
              <a:rPr lang="en-US" dirty="0"/>
              <a:t>Runtime Error</a:t>
            </a:r>
          </a:p>
          <a:p>
            <a:pPr marL="514350" indent="-514350">
              <a:buFont typeface="+mj-lt"/>
              <a:buAutoNum type="alphaLcParenR"/>
            </a:pPr>
            <a:endParaRPr lang="en-US" dirty="0"/>
          </a:p>
          <a:p>
            <a:pPr marL="514350" indent="-514350">
              <a:buFont typeface="+mj-lt"/>
              <a:buAutoNum type="alphaLcParenR"/>
            </a:pPr>
            <a:r>
              <a:rPr lang="en-US" dirty="0"/>
              <a:t>Some random value</a:t>
            </a:r>
            <a:endParaRPr lang="en-IN" dirty="0"/>
          </a:p>
        </p:txBody>
      </p:sp>
    </p:spTree>
    <p:extLst>
      <p:ext uri="{BB962C8B-B14F-4D97-AF65-F5344CB8AC3E}">
        <p14:creationId xmlns:p14="http://schemas.microsoft.com/office/powerpoint/2010/main" val="169508525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68C5B-DFED-A069-480E-25D35C216E4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77F9546-BB70-9EBF-9C9E-D73B6F107E84}"/>
              </a:ext>
            </a:extLst>
          </p:cNvPr>
          <p:cNvSpPr>
            <a:spLocks noGrp="1"/>
          </p:cNvSpPr>
          <p:nvPr>
            <p:ph idx="1"/>
          </p:nvPr>
        </p:nvSpPr>
        <p:spPr/>
        <p:txBody>
          <a:bodyPr numCol="2"/>
          <a:lstStyle/>
          <a:p>
            <a:pPr marL="0" indent="0">
              <a:buNone/>
            </a:pPr>
            <a:endParaRPr lang="en-IN" dirty="0"/>
          </a:p>
        </p:txBody>
      </p:sp>
    </p:spTree>
    <p:extLst>
      <p:ext uri="{BB962C8B-B14F-4D97-AF65-F5344CB8AC3E}">
        <p14:creationId xmlns:p14="http://schemas.microsoft.com/office/powerpoint/2010/main" val="86244611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68C5B-DFED-A069-480E-25D35C216E4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77F9546-BB70-9EBF-9C9E-D73B6F107E84}"/>
              </a:ext>
            </a:extLst>
          </p:cNvPr>
          <p:cNvSpPr>
            <a:spLocks noGrp="1"/>
          </p:cNvSpPr>
          <p:nvPr>
            <p:ph idx="1"/>
          </p:nvPr>
        </p:nvSpPr>
        <p:spPr/>
        <p:txBody>
          <a:bodyPr numCol="2"/>
          <a:lstStyle/>
          <a:p>
            <a:pPr marL="0" indent="0">
              <a:buNone/>
            </a:pPr>
            <a:endParaRPr lang="en-IN" dirty="0"/>
          </a:p>
        </p:txBody>
      </p:sp>
    </p:spTree>
    <p:extLst>
      <p:ext uri="{BB962C8B-B14F-4D97-AF65-F5344CB8AC3E}">
        <p14:creationId xmlns:p14="http://schemas.microsoft.com/office/powerpoint/2010/main" val="417271058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68C5B-DFED-A069-480E-25D35C216E4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77F9546-BB70-9EBF-9C9E-D73B6F107E84}"/>
              </a:ext>
            </a:extLst>
          </p:cNvPr>
          <p:cNvSpPr>
            <a:spLocks noGrp="1"/>
          </p:cNvSpPr>
          <p:nvPr>
            <p:ph idx="1"/>
          </p:nvPr>
        </p:nvSpPr>
        <p:spPr/>
        <p:txBody>
          <a:bodyPr numCol="2"/>
          <a:lstStyle/>
          <a:p>
            <a:pPr marL="0" indent="0">
              <a:buNone/>
            </a:pPr>
            <a:endParaRPr lang="en-IN" dirty="0"/>
          </a:p>
        </p:txBody>
      </p:sp>
    </p:spTree>
    <p:extLst>
      <p:ext uri="{BB962C8B-B14F-4D97-AF65-F5344CB8AC3E}">
        <p14:creationId xmlns:p14="http://schemas.microsoft.com/office/powerpoint/2010/main" val="11999485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68C5B-DFED-A069-480E-25D35C216E4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77F9546-BB70-9EBF-9C9E-D73B6F107E84}"/>
              </a:ext>
            </a:extLst>
          </p:cNvPr>
          <p:cNvSpPr>
            <a:spLocks noGrp="1"/>
          </p:cNvSpPr>
          <p:nvPr>
            <p:ph idx="1"/>
          </p:nvPr>
        </p:nvSpPr>
        <p:spPr/>
        <p:txBody>
          <a:bodyPr numCol="2"/>
          <a:lstStyle/>
          <a:p>
            <a:pPr marL="0" indent="0">
              <a:buNone/>
            </a:pPr>
            <a:endParaRPr lang="en-IN" dirty="0"/>
          </a:p>
        </p:txBody>
      </p:sp>
    </p:spTree>
    <p:extLst>
      <p:ext uri="{BB962C8B-B14F-4D97-AF65-F5344CB8AC3E}">
        <p14:creationId xmlns:p14="http://schemas.microsoft.com/office/powerpoint/2010/main" val="31287259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68C5B-DFED-A069-480E-25D35C216E4E}"/>
              </a:ext>
            </a:extLst>
          </p:cNvPr>
          <p:cNvSpPr>
            <a:spLocks noGrp="1"/>
          </p:cNvSpPr>
          <p:nvPr>
            <p:ph type="title"/>
          </p:nvPr>
        </p:nvSpPr>
        <p:spPr/>
        <p:txBody>
          <a:bodyPr/>
          <a:lstStyle/>
          <a:p>
            <a:r>
              <a:rPr lang="en-IN" dirty="0"/>
              <a:t>a</a:t>
            </a:r>
          </a:p>
        </p:txBody>
      </p:sp>
      <p:sp>
        <p:nvSpPr>
          <p:cNvPr id="4" name="Rectangle 1">
            <a:extLst>
              <a:ext uri="{FF2B5EF4-FFF2-40B4-BE49-F238E27FC236}">
                <a16:creationId xmlns:a16="http://schemas.microsoft.com/office/drawing/2014/main" id="{9D290898-118F-5C83-5CF3-8D079B26069B}"/>
              </a:ext>
            </a:extLst>
          </p:cNvPr>
          <p:cNvSpPr>
            <a:spLocks noGrp="1" noChangeArrowheads="1"/>
          </p:cNvSpPr>
          <p:nvPr>
            <p:ph idx="1"/>
          </p:nvPr>
        </p:nvSpPr>
        <p:spPr bwMode="auto">
          <a:xfrm>
            <a:off x="838200" y="2440276"/>
            <a:ext cx="8696093" cy="2685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5395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effectLst/>
                <a:latin typeface="var(--font-secondary)"/>
              </a:rPr>
              <a:t>Explanation</a:t>
            </a:r>
            <a:endParaRPr kumimoji="0" lang="en-US" altLang="en-US"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effectLst/>
                <a:latin typeface="var(--font-secondary)"/>
              </a:rPr>
              <a:t>Explanation: Name of the function is actually a pointer variable to the function and prints the address of the function. Symbol table is implemented like this.</a:t>
            </a:r>
            <a:endParaRPr kumimoji="0" lang="en-US" altLang="en-US" b="0" i="0" u="none" strike="noStrike" cap="none" normalizeH="0" baseline="0" dirty="0">
              <a:ln>
                <a:noFill/>
              </a:ln>
              <a:effectLst/>
              <a:latin typeface="var(--nextui-fonts-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effectLst/>
                <a:latin typeface="var(--nextui-fonts-mono)"/>
              </a:rPr>
              <a:t>struct { char *name; int (*</a:t>
            </a:r>
            <a:r>
              <a:rPr kumimoji="0" lang="en-US" altLang="en-US" b="0" i="0" u="none" strike="noStrike" cap="none" normalizeH="0" baseline="0" dirty="0" err="1">
                <a:ln>
                  <a:noFill/>
                </a:ln>
                <a:effectLst/>
                <a:latin typeface="var(--nextui-fonts-mono)"/>
              </a:rPr>
              <a:t>funcptr</a:t>
            </a:r>
            <a:r>
              <a:rPr kumimoji="0" lang="en-US" altLang="en-US" b="0" i="0" u="none" strike="noStrike" cap="none" normalizeH="0" baseline="0" dirty="0">
                <a:ln>
                  <a:noFill/>
                </a:ln>
                <a:effectLst/>
                <a:latin typeface="var(--nextui-fonts-mono)"/>
              </a:rPr>
              <a:t>)(); } </a:t>
            </a:r>
            <a:r>
              <a:rPr kumimoji="0" lang="en-US" altLang="en-US" b="0" i="0" u="none" strike="noStrike" cap="none" normalizeH="0" baseline="0" dirty="0" err="1">
                <a:ln>
                  <a:noFill/>
                </a:ln>
                <a:effectLst/>
                <a:latin typeface="var(--nextui-fonts-mono)"/>
              </a:rPr>
              <a:t>symtab</a:t>
            </a:r>
            <a:r>
              <a:rPr kumimoji="0" lang="en-US" altLang="en-US" b="0" i="0" u="none" strike="noStrike" cap="none" normalizeH="0" baseline="0" dirty="0">
                <a:ln>
                  <a:noFill/>
                </a:ln>
                <a:effectLst/>
                <a:latin typeface="var(--nextui-fonts-mono)"/>
              </a:rPr>
              <a:t>[] = { "</a:t>
            </a:r>
            <a:r>
              <a:rPr kumimoji="0" lang="en-US" altLang="en-US" b="0" i="0" u="none" strike="noStrike" cap="none" normalizeH="0" baseline="0" dirty="0" err="1">
                <a:ln>
                  <a:noFill/>
                </a:ln>
                <a:effectLst/>
                <a:latin typeface="var(--nextui-fonts-mono)"/>
              </a:rPr>
              <a:t>func</a:t>
            </a:r>
            <a:r>
              <a:rPr kumimoji="0" lang="en-US" altLang="en-US" b="0" i="0" u="none" strike="noStrike" cap="none" normalizeH="0" baseline="0" dirty="0">
                <a:ln>
                  <a:noFill/>
                </a:ln>
                <a:effectLst/>
                <a:latin typeface="var(--nextui-fonts-mono)"/>
              </a:rPr>
              <a:t>", </a:t>
            </a:r>
            <a:r>
              <a:rPr kumimoji="0" lang="en-US" altLang="en-US" b="0" i="0" u="none" strike="noStrike" cap="none" normalizeH="0" baseline="0" dirty="0" err="1">
                <a:ln>
                  <a:noFill/>
                </a:ln>
                <a:effectLst/>
                <a:latin typeface="var(--nextui-fonts-mono)"/>
              </a:rPr>
              <a:t>func</a:t>
            </a:r>
            <a:r>
              <a:rPr kumimoji="0" lang="en-US" altLang="en-US" b="0" i="0" u="none" strike="noStrike" cap="none" normalizeH="0" baseline="0" dirty="0">
                <a:ln>
                  <a:noFill/>
                </a:ln>
                <a:effectLst/>
                <a:latin typeface="var(--nextui-fonts-mono)"/>
              </a:rPr>
              <a:t>, "</a:t>
            </a:r>
            <a:r>
              <a:rPr kumimoji="0" lang="en-US" altLang="en-US" b="0" i="0" u="none" strike="noStrike" cap="none" normalizeH="0" baseline="0" dirty="0" err="1">
                <a:ln>
                  <a:noFill/>
                </a:ln>
                <a:effectLst/>
                <a:latin typeface="var(--nextui-fonts-mono)"/>
              </a:rPr>
              <a:t>anotherfunc</a:t>
            </a:r>
            <a:r>
              <a:rPr kumimoji="0" lang="en-US" altLang="en-US" b="0" i="0" u="none" strike="noStrike" cap="none" normalizeH="0" baseline="0" dirty="0">
                <a:ln>
                  <a:noFill/>
                </a:ln>
                <a:effectLst/>
                <a:latin typeface="var(--nextui-fonts-mono)"/>
              </a:rPr>
              <a:t>", </a:t>
            </a:r>
            <a:r>
              <a:rPr kumimoji="0" lang="en-US" altLang="en-US" b="0" i="0" u="none" strike="noStrike" cap="none" normalizeH="0" baseline="0" dirty="0" err="1">
                <a:ln>
                  <a:noFill/>
                </a:ln>
                <a:effectLst/>
                <a:latin typeface="var(--nextui-fonts-mono)"/>
              </a:rPr>
              <a:t>anotherfunc</a:t>
            </a:r>
            <a:r>
              <a:rPr kumimoji="0" lang="en-US" altLang="en-US" b="0" i="0" u="none" strike="noStrike" cap="none" normalizeH="0" baseline="0" dirty="0">
                <a:ln>
                  <a:noFill/>
                </a:ln>
                <a:effectLst/>
                <a:latin typeface="var(--nextui-fonts-mono)"/>
              </a:rPr>
              <a:t>, };</a:t>
            </a:r>
            <a:endParaRPr kumimoji="0" lang="en-US" altLang="en-US" b="0" i="0" u="none" strike="noStrike" cap="none" normalizeH="0" baseline="0" dirty="0">
              <a:ln>
                <a:noFill/>
              </a:ln>
              <a:effectLst/>
            </a:endParaRPr>
          </a:p>
        </p:txBody>
      </p:sp>
    </p:spTree>
    <p:extLst>
      <p:ext uri="{BB962C8B-B14F-4D97-AF65-F5344CB8AC3E}">
        <p14:creationId xmlns:p14="http://schemas.microsoft.com/office/powerpoint/2010/main" val="10261178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68C5B-DFED-A069-480E-25D35C216E4E}"/>
              </a:ext>
            </a:extLst>
          </p:cNvPr>
          <p:cNvSpPr>
            <a:spLocks noGrp="1"/>
          </p:cNvSpPr>
          <p:nvPr>
            <p:ph type="title"/>
          </p:nvPr>
        </p:nvSpPr>
        <p:spPr/>
        <p:txBody>
          <a:bodyPr/>
          <a:lstStyle/>
          <a:p>
            <a:r>
              <a:rPr lang="en-IN" b="0" i="0" dirty="0">
                <a:solidFill>
                  <a:srgbClr val="DCDCDC"/>
                </a:solidFill>
                <a:effectLst/>
                <a:highlight>
                  <a:srgbClr val="292929"/>
                </a:highlight>
                <a:latin typeface="-apple-system"/>
              </a:rPr>
              <a:t>Output?</a:t>
            </a:r>
            <a:endParaRPr lang="en-IN" dirty="0"/>
          </a:p>
        </p:txBody>
      </p:sp>
      <p:sp>
        <p:nvSpPr>
          <p:cNvPr id="3" name="Content Placeholder 2">
            <a:extLst>
              <a:ext uri="{FF2B5EF4-FFF2-40B4-BE49-F238E27FC236}">
                <a16:creationId xmlns:a16="http://schemas.microsoft.com/office/drawing/2014/main" id="{C77F9546-BB70-9EBF-9C9E-D73B6F107E84}"/>
              </a:ext>
            </a:extLst>
          </p:cNvPr>
          <p:cNvSpPr>
            <a:spLocks noGrp="1"/>
          </p:cNvSpPr>
          <p:nvPr>
            <p:ph idx="1"/>
          </p:nvPr>
        </p:nvSpPr>
        <p:spPr/>
        <p:txBody>
          <a:bodyPr numCol="2">
            <a:normAutofit fontScale="92500" lnSpcReduction="20000"/>
          </a:bodyPr>
          <a:lstStyle/>
          <a:p>
            <a:pPr marL="0" indent="0">
              <a:buNone/>
            </a:pPr>
            <a:r>
              <a:rPr lang="en-IN" dirty="0"/>
              <a:t>#include &lt;</a:t>
            </a:r>
            <a:r>
              <a:rPr lang="en-IN" dirty="0" err="1"/>
              <a:t>stdio.h</a:t>
            </a:r>
            <a:r>
              <a:rPr lang="en-IN" dirty="0"/>
              <a:t>&gt;</a:t>
            </a:r>
          </a:p>
          <a:p>
            <a:pPr marL="0" indent="0">
              <a:buNone/>
            </a:pPr>
            <a:endParaRPr lang="en-IN" dirty="0"/>
          </a:p>
          <a:p>
            <a:pPr marL="0" indent="0">
              <a:buNone/>
            </a:pPr>
            <a:r>
              <a:rPr lang="en-IN" dirty="0"/>
              <a:t>int main()</a:t>
            </a:r>
          </a:p>
          <a:p>
            <a:pPr marL="0" indent="0">
              <a:buNone/>
            </a:pPr>
            <a:r>
              <a:rPr lang="en-IN" dirty="0"/>
              <a:t>{</a:t>
            </a:r>
          </a:p>
          <a:p>
            <a:pPr marL="0" indent="0">
              <a:buNone/>
            </a:pPr>
            <a:r>
              <a:rPr lang="en-IN" dirty="0"/>
              <a:t>    int (*</a:t>
            </a:r>
            <a:r>
              <a:rPr lang="en-IN" dirty="0" err="1"/>
              <a:t>ptr</a:t>
            </a:r>
            <a:r>
              <a:rPr lang="en-IN" dirty="0"/>
              <a:t>)(int ) = fun;</a:t>
            </a:r>
          </a:p>
          <a:p>
            <a:pPr marL="0" indent="0">
              <a:buNone/>
            </a:pPr>
            <a:r>
              <a:rPr lang="en-IN" dirty="0"/>
              <a:t>    (*</a:t>
            </a:r>
            <a:r>
              <a:rPr lang="en-IN" dirty="0" err="1"/>
              <a:t>ptr</a:t>
            </a:r>
            <a:r>
              <a:rPr lang="en-IN" dirty="0"/>
              <a:t>)(3);</a:t>
            </a:r>
          </a:p>
          <a:p>
            <a:pPr marL="0" indent="0">
              <a:buNone/>
            </a:pPr>
            <a:r>
              <a:rPr lang="en-IN" dirty="0"/>
              <a:t>    return 0;</a:t>
            </a:r>
          </a:p>
          <a:p>
            <a:pPr marL="0" indent="0">
              <a:buNone/>
            </a:pPr>
            <a:r>
              <a:rPr lang="en-IN" dirty="0"/>
              <a:t>}</a:t>
            </a:r>
          </a:p>
          <a:p>
            <a:pPr marL="0" indent="0">
              <a:buNone/>
            </a:pPr>
            <a:endParaRPr lang="en-IN" dirty="0"/>
          </a:p>
          <a:p>
            <a:pPr marL="0" indent="0">
              <a:buNone/>
            </a:pPr>
            <a:r>
              <a:rPr lang="en-IN" dirty="0"/>
              <a:t>int fun(int n)</a:t>
            </a:r>
          </a:p>
          <a:p>
            <a:pPr marL="0" indent="0">
              <a:buNone/>
            </a:pPr>
            <a:r>
              <a:rPr lang="en-IN" dirty="0"/>
              <a:t>{</a:t>
            </a:r>
          </a:p>
          <a:p>
            <a:pPr marL="0" indent="0">
              <a:buNone/>
            </a:pPr>
            <a:r>
              <a:rPr lang="en-IN" dirty="0"/>
              <a:t>  for(;n &gt; 0; n--)</a:t>
            </a:r>
          </a:p>
          <a:p>
            <a:pPr marL="0" indent="0">
              <a:buNone/>
            </a:pPr>
            <a:r>
              <a:rPr lang="en-IN" dirty="0"/>
              <a:t>    </a:t>
            </a:r>
            <a:r>
              <a:rPr lang="en-IN" dirty="0" err="1"/>
              <a:t>printf</a:t>
            </a:r>
            <a:r>
              <a:rPr lang="en-IN" dirty="0"/>
              <a:t>(\"</a:t>
            </a:r>
            <a:r>
              <a:rPr lang="en-IN" dirty="0" err="1"/>
              <a:t>GeeksQuiz</a:t>
            </a:r>
            <a:r>
              <a:rPr lang="en-IN" dirty="0"/>
              <a:t> \");</a:t>
            </a:r>
          </a:p>
          <a:p>
            <a:pPr marL="0" indent="0">
              <a:buNone/>
            </a:pPr>
            <a:r>
              <a:rPr lang="en-IN" dirty="0"/>
              <a:t>  return 0;</a:t>
            </a:r>
          </a:p>
          <a:p>
            <a:pPr marL="0" indent="0">
              <a:buNone/>
            </a:pPr>
            <a:r>
              <a:rPr lang="en-IN" dirty="0"/>
              <a:t>}</a:t>
            </a:r>
          </a:p>
          <a:p>
            <a:pPr marL="0" indent="0">
              <a:buNone/>
            </a:pPr>
            <a:endParaRPr lang="en-IN" dirty="0"/>
          </a:p>
          <a:p>
            <a:pPr marL="514350" indent="-514350">
              <a:buFont typeface="+mj-lt"/>
              <a:buAutoNum type="alphaLcParenR"/>
            </a:pPr>
            <a:r>
              <a:rPr lang="en-IN" dirty="0" err="1"/>
              <a:t>GeeksQuiz</a:t>
            </a:r>
            <a:r>
              <a:rPr lang="en-IN" dirty="0"/>
              <a:t> </a:t>
            </a:r>
            <a:r>
              <a:rPr lang="en-IN" dirty="0" err="1"/>
              <a:t>GeeksQuiz</a:t>
            </a:r>
            <a:r>
              <a:rPr lang="en-IN" dirty="0"/>
              <a:t> </a:t>
            </a:r>
            <a:r>
              <a:rPr lang="en-IN" dirty="0" err="1"/>
              <a:t>GeeksQuiz</a:t>
            </a:r>
            <a:endParaRPr lang="en-IN" dirty="0"/>
          </a:p>
          <a:p>
            <a:pPr marL="514350" indent="-514350">
              <a:buFont typeface="+mj-lt"/>
              <a:buAutoNum type="alphaLcParenR"/>
            </a:pPr>
            <a:r>
              <a:rPr lang="en-IN" dirty="0" err="1"/>
              <a:t>GeeksQuiz</a:t>
            </a:r>
            <a:r>
              <a:rPr lang="en-IN" dirty="0"/>
              <a:t> </a:t>
            </a:r>
            <a:r>
              <a:rPr lang="en-IN" dirty="0" err="1"/>
              <a:t>GeeksQuiz</a:t>
            </a:r>
            <a:endParaRPr lang="en-IN" dirty="0"/>
          </a:p>
          <a:p>
            <a:pPr marL="514350" indent="-514350">
              <a:buFont typeface="+mj-lt"/>
              <a:buAutoNum type="alphaLcParenR"/>
            </a:pPr>
            <a:r>
              <a:rPr lang="en-IN" dirty="0"/>
              <a:t>Compiler Error</a:t>
            </a:r>
          </a:p>
          <a:p>
            <a:pPr marL="514350" indent="-514350">
              <a:buFont typeface="+mj-lt"/>
              <a:buAutoNum type="alphaLcParenR"/>
            </a:pPr>
            <a:r>
              <a:rPr lang="en-IN" dirty="0"/>
              <a:t>Runtime Error</a:t>
            </a:r>
          </a:p>
        </p:txBody>
      </p:sp>
    </p:spTree>
    <p:extLst>
      <p:ext uri="{BB962C8B-B14F-4D97-AF65-F5344CB8AC3E}">
        <p14:creationId xmlns:p14="http://schemas.microsoft.com/office/powerpoint/2010/main" val="32237393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68C5B-DFED-A069-480E-25D35C216E4E}"/>
              </a:ext>
            </a:extLst>
          </p:cNvPr>
          <p:cNvSpPr>
            <a:spLocks noGrp="1"/>
          </p:cNvSpPr>
          <p:nvPr>
            <p:ph type="title"/>
          </p:nvPr>
        </p:nvSpPr>
        <p:spPr/>
        <p:txBody>
          <a:bodyPr/>
          <a:lstStyle/>
          <a:p>
            <a:r>
              <a:rPr lang="en-IN" dirty="0"/>
              <a:t>c</a:t>
            </a:r>
          </a:p>
        </p:txBody>
      </p:sp>
      <p:sp>
        <p:nvSpPr>
          <p:cNvPr id="3" name="Content Placeholder 2">
            <a:extLst>
              <a:ext uri="{FF2B5EF4-FFF2-40B4-BE49-F238E27FC236}">
                <a16:creationId xmlns:a16="http://schemas.microsoft.com/office/drawing/2014/main" id="{C77F9546-BB70-9EBF-9C9E-D73B6F107E84}"/>
              </a:ext>
            </a:extLst>
          </p:cNvPr>
          <p:cNvSpPr>
            <a:spLocks noGrp="1"/>
          </p:cNvSpPr>
          <p:nvPr>
            <p:ph idx="1"/>
          </p:nvPr>
        </p:nvSpPr>
        <p:spPr/>
        <p:txBody>
          <a:bodyPr numCol="2"/>
          <a:lstStyle/>
          <a:p>
            <a:pPr marL="0" indent="0">
              <a:buNone/>
            </a:pPr>
            <a:r>
              <a:rPr lang="en-US" b="0" i="0" dirty="0">
                <a:solidFill>
                  <a:srgbClr val="DCDCDC"/>
                </a:solidFill>
                <a:effectLst/>
                <a:highlight>
                  <a:srgbClr val="292929"/>
                </a:highlight>
                <a:latin typeface="-apple-system"/>
              </a:rPr>
              <a:t>The only problem with program is </a:t>
            </a:r>
            <a:r>
              <a:rPr lang="en-US" b="1" i="1" dirty="0">
                <a:solidFill>
                  <a:srgbClr val="DCDCDC"/>
                </a:solidFill>
                <a:effectLst/>
                <a:highlight>
                  <a:srgbClr val="292929"/>
                </a:highlight>
                <a:latin typeface="-apple-system"/>
              </a:rPr>
              <a:t>fun </a:t>
            </a:r>
            <a:r>
              <a:rPr lang="en-US" b="0" i="0" dirty="0">
                <a:solidFill>
                  <a:srgbClr val="DCDCDC"/>
                </a:solidFill>
                <a:effectLst/>
                <a:highlight>
                  <a:srgbClr val="292929"/>
                </a:highlight>
                <a:latin typeface="-apple-system"/>
              </a:rPr>
              <a:t>is not declared/defined before it is assigned to </a:t>
            </a:r>
            <a:r>
              <a:rPr lang="en-US" b="0" i="0" dirty="0" err="1">
                <a:solidFill>
                  <a:srgbClr val="DCDCDC"/>
                </a:solidFill>
                <a:effectLst/>
                <a:highlight>
                  <a:srgbClr val="292929"/>
                </a:highlight>
                <a:latin typeface="-apple-system"/>
              </a:rPr>
              <a:t>ptr</a:t>
            </a:r>
            <a:r>
              <a:rPr lang="en-US" b="0" i="0" dirty="0">
                <a:solidFill>
                  <a:srgbClr val="DCDCDC"/>
                </a:solidFill>
                <a:effectLst/>
                <a:highlight>
                  <a:srgbClr val="292929"/>
                </a:highlight>
                <a:latin typeface="-apple-system"/>
              </a:rPr>
              <a:t>. </a:t>
            </a:r>
            <a:endParaRPr lang="en-IN" dirty="0"/>
          </a:p>
        </p:txBody>
      </p:sp>
    </p:spTree>
    <p:extLst>
      <p:ext uri="{BB962C8B-B14F-4D97-AF65-F5344CB8AC3E}">
        <p14:creationId xmlns:p14="http://schemas.microsoft.com/office/powerpoint/2010/main" val="14147030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68C5B-DFED-A069-480E-25D35C216E4E}"/>
              </a:ext>
            </a:extLst>
          </p:cNvPr>
          <p:cNvSpPr>
            <a:spLocks noGrp="1"/>
          </p:cNvSpPr>
          <p:nvPr>
            <p:ph type="title"/>
          </p:nvPr>
        </p:nvSpPr>
        <p:spPr/>
        <p:txBody>
          <a:bodyPr/>
          <a:lstStyle/>
          <a:p>
            <a:r>
              <a:rPr lang="en-US" b="0" i="0" dirty="0">
                <a:solidFill>
                  <a:srgbClr val="DCDCDC"/>
                </a:solidFill>
                <a:effectLst/>
                <a:highlight>
                  <a:srgbClr val="292929"/>
                </a:highlight>
                <a:latin typeface="-apple-system"/>
              </a:rPr>
              <a:t>How many times will Hi be printed in the above program?</a:t>
            </a:r>
            <a:endParaRPr lang="en-IN" dirty="0"/>
          </a:p>
        </p:txBody>
      </p:sp>
      <p:sp>
        <p:nvSpPr>
          <p:cNvPr id="3" name="Content Placeholder 2">
            <a:extLst>
              <a:ext uri="{FF2B5EF4-FFF2-40B4-BE49-F238E27FC236}">
                <a16:creationId xmlns:a16="http://schemas.microsoft.com/office/drawing/2014/main" id="{C77F9546-BB70-9EBF-9C9E-D73B6F107E84}"/>
              </a:ext>
            </a:extLst>
          </p:cNvPr>
          <p:cNvSpPr>
            <a:spLocks noGrp="1"/>
          </p:cNvSpPr>
          <p:nvPr>
            <p:ph idx="1"/>
          </p:nvPr>
        </p:nvSpPr>
        <p:spPr/>
        <p:txBody>
          <a:bodyPr numCol="2"/>
          <a:lstStyle/>
          <a:p>
            <a:pPr marL="0" indent="0">
              <a:buNone/>
            </a:pPr>
            <a:r>
              <a:rPr lang="en-IN" dirty="0"/>
              <a:t>#include &lt;</a:t>
            </a:r>
            <a:r>
              <a:rPr lang="en-IN" dirty="0" err="1"/>
              <a:t>stdio.h</a:t>
            </a:r>
            <a:r>
              <a:rPr lang="en-IN" dirty="0"/>
              <a:t>&gt;</a:t>
            </a:r>
          </a:p>
          <a:p>
            <a:pPr marL="0" indent="0">
              <a:buNone/>
            </a:pPr>
            <a:endParaRPr lang="en-IN" dirty="0"/>
          </a:p>
          <a:p>
            <a:pPr marL="0" indent="0">
              <a:buNone/>
            </a:pPr>
            <a:r>
              <a:rPr lang="en-IN" dirty="0"/>
              <a:t>int main()</a:t>
            </a:r>
          </a:p>
          <a:p>
            <a:pPr marL="0" indent="0">
              <a:buNone/>
            </a:pPr>
            <a:r>
              <a:rPr lang="en-IN" dirty="0"/>
              <a:t>{</a:t>
            </a:r>
          </a:p>
          <a:p>
            <a:pPr marL="0" indent="0">
              <a:buNone/>
            </a:pPr>
            <a:r>
              <a:rPr lang="en-IN" dirty="0"/>
              <a:t>    int </a:t>
            </a:r>
            <a:r>
              <a:rPr lang="en-IN" dirty="0" err="1"/>
              <a:t>i</a:t>
            </a:r>
            <a:r>
              <a:rPr lang="en-IN" dirty="0"/>
              <a:t> = 1024;</a:t>
            </a:r>
          </a:p>
          <a:p>
            <a:pPr marL="0" indent="0">
              <a:buNone/>
            </a:pPr>
            <a:r>
              <a:rPr lang="en-IN" dirty="0"/>
              <a:t>    for (; </a:t>
            </a:r>
            <a:r>
              <a:rPr lang="en-IN" dirty="0" err="1"/>
              <a:t>i</a:t>
            </a:r>
            <a:r>
              <a:rPr lang="en-IN" dirty="0"/>
              <a:t>; </a:t>
            </a:r>
            <a:r>
              <a:rPr lang="en-IN" dirty="0" err="1"/>
              <a:t>i</a:t>
            </a:r>
            <a:r>
              <a:rPr lang="en-IN" dirty="0"/>
              <a:t> &gt;&gt;= 1)</a:t>
            </a:r>
          </a:p>
          <a:p>
            <a:pPr marL="0" indent="0">
              <a:buNone/>
            </a:pPr>
            <a:r>
              <a:rPr lang="en-IN" dirty="0"/>
              <a:t>        </a:t>
            </a:r>
            <a:r>
              <a:rPr lang="en-IN" dirty="0" err="1"/>
              <a:t>printf</a:t>
            </a:r>
            <a:r>
              <a:rPr lang="en-IN" dirty="0"/>
              <a:t>(\“Hi\");</a:t>
            </a:r>
          </a:p>
          <a:p>
            <a:pPr marL="0" indent="0">
              <a:buNone/>
            </a:pPr>
            <a:r>
              <a:rPr lang="en-IN" dirty="0"/>
              <a:t>    return 0;</a:t>
            </a:r>
          </a:p>
          <a:p>
            <a:pPr marL="0" indent="0">
              <a:buNone/>
            </a:pPr>
            <a:r>
              <a:rPr lang="en-IN" dirty="0"/>
              <a:t>}</a:t>
            </a:r>
          </a:p>
          <a:p>
            <a:pPr marL="0" indent="0">
              <a:buNone/>
            </a:pPr>
            <a:endParaRPr lang="en-IN" dirty="0"/>
          </a:p>
          <a:p>
            <a:pPr marL="514350" indent="-514350">
              <a:buFont typeface="+mj-lt"/>
              <a:buAutoNum type="alphaLcParenR"/>
            </a:pPr>
            <a:r>
              <a:rPr lang="en-US" dirty="0"/>
              <a:t>10</a:t>
            </a:r>
          </a:p>
          <a:p>
            <a:pPr marL="514350" indent="-514350">
              <a:buFont typeface="+mj-lt"/>
              <a:buAutoNum type="alphaLcParenR"/>
            </a:pPr>
            <a:r>
              <a:rPr lang="en-US" dirty="0"/>
              <a:t>11</a:t>
            </a:r>
          </a:p>
          <a:p>
            <a:pPr marL="514350" indent="-514350">
              <a:buFont typeface="+mj-lt"/>
              <a:buAutoNum type="alphaLcParenR"/>
            </a:pPr>
            <a:r>
              <a:rPr lang="en-US" dirty="0"/>
              <a:t>Infinite</a:t>
            </a:r>
          </a:p>
          <a:p>
            <a:pPr marL="514350" indent="-514350">
              <a:buFont typeface="+mj-lt"/>
              <a:buAutoNum type="alphaLcParenR"/>
            </a:pPr>
            <a:r>
              <a:rPr lang="en-US" dirty="0"/>
              <a:t>The program will show compile-time error</a:t>
            </a:r>
            <a:endParaRPr lang="en-IN" dirty="0"/>
          </a:p>
        </p:txBody>
      </p:sp>
    </p:spTree>
    <p:extLst>
      <p:ext uri="{BB962C8B-B14F-4D97-AF65-F5344CB8AC3E}">
        <p14:creationId xmlns:p14="http://schemas.microsoft.com/office/powerpoint/2010/main" val="14184076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68C5B-DFED-A069-480E-25D35C216E4E}"/>
              </a:ext>
            </a:extLst>
          </p:cNvPr>
          <p:cNvSpPr>
            <a:spLocks noGrp="1"/>
          </p:cNvSpPr>
          <p:nvPr>
            <p:ph type="title"/>
          </p:nvPr>
        </p:nvSpPr>
        <p:spPr/>
        <p:txBody>
          <a:bodyPr/>
          <a:lstStyle/>
          <a:p>
            <a:r>
              <a:rPr lang="en-IN" dirty="0"/>
              <a:t>b</a:t>
            </a:r>
          </a:p>
        </p:txBody>
      </p:sp>
      <p:sp>
        <p:nvSpPr>
          <p:cNvPr id="3" name="Content Placeholder 2">
            <a:extLst>
              <a:ext uri="{FF2B5EF4-FFF2-40B4-BE49-F238E27FC236}">
                <a16:creationId xmlns:a16="http://schemas.microsoft.com/office/drawing/2014/main" id="{C77F9546-BB70-9EBF-9C9E-D73B6F107E84}"/>
              </a:ext>
            </a:extLst>
          </p:cNvPr>
          <p:cNvSpPr>
            <a:spLocks noGrp="1"/>
          </p:cNvSpPr>
          <p:nvPr>
            <p:ph idx="1"/>
          </p:nvPr>
        </p:nvSpPr>
        <p:spPr>
          <a:xfrm>
            <a:off x="838200" y="1825625"/>
            <a:ext cx="10413380" cy="4039916"/>
          </a:xfrm>
        </p:spPr>
        <p:txBody>
          <a:bodyPr numCol="2"/>
          <a:lstStyle/>
          <a:p>
            <a:pPr algn="l"/>
            <a:r>
              <a:rPr lang="en-US" b="1" i="0" dirty="0">
                <a:effectLst/>
                <a:latin typeface="var(--font-secondary)"/>
              </a:rPr>
              <a:t>Explanation</a:t>
            </a:r>
            <a:endParaRPr lang="en-US" b="0" i="0" dirty="0">
              <a:effectLst/>
              <a:latin typeface="var(--font-secondary)"/>
            </a:endParaRPr>
          </a:p>
          <a:p>
            <a:pPr algn="l" latinLnBrk="1"/>
            <a:r>
              <a:rPr lang="en-US" b="0" i="0" dirty="0">
                <a:effectLst/>
                <a:latin typeface="-apple-system"/>
              </a:rPr>
              <a:t>In for loop, mentioning expression is optional. </a:t>
            </a:r>
            <a:r>
              <a:rPr lang="en-US" b="1" i="0" dirty="0">
                <a:effectLst/>
                <a:latin typeface="-apple-system"/>
              </a:rPr>
              <a:t>&gt;&gt;= </a:t>
            </a:r>
            <a:r>
              <a:rPr lang="en-US" b="0" i="0" dirty="0">
                <a:effectLst/>
                <a:latin typeface="-apple-system"/>
              </a:rPr>
              <a:t>is a composite operator. It shifts the binary representation of the value by 1 to the right and assigns the resulting value to the same variable. The for loop is executed until value of variable </a:t>
            </a:r>
            <a:r>
              <a:rPr lang="en-US" b="1" i="0" dirty="0" err="1">
                <a:effectLst/>
                <a:latin typeface="-apple-system"/>
              </a:rPr>
              <a:t>i</a:t>
            </a:r>
            <a:r>
              <a:rPr lang="en-US" b="0" i="0" dirty="0">
                <a:effectLst/>
                <a:latin typeface="-apple-system"/>
              </a:rPr>
              <a:t> </a:t>
            </a:r>
            <a:r>
              <a:rPr lang="en-US" b="0" i="0" dirty="0" err="1">
                <a:effectLst/>
                <a:latin typeface="-apple-system"/>
              </a:rPr>
              <a:t>doesn</a:t>
            </a:r>
            <a:r>
              <a:rPr lang="en-US" b="0" i="0" dirty="0">
                <a:effectLst/>
                <a:latin typeface="-apple-system"/>
              </a:rPr>
              <a:t>\'t drop to 0.</a:t>
            </a:r>
          </a:p>
          <a:p>
            <a:pPr marL="0" indent="0">
              <a:buNone/>
            </a:pPr>
            <a:endParaRPr lang="en-IN" dirty="0"/>
          </a:p>
        </p:txBody>
      </p:sp>
    </p:spTree>
    <p:extLst>
      <p:ext uri="{BB962C8B-B14F-4D97-AF65-F5344CB8AC3E}">
        <p14:creationId xmlns:p14="http://schemas.microsoft.com/office/powerpoint/2010/main" val="86034343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2013 - 2022 Theme</Template>
  <TotalTime>387</TotalTime>
  <Words>1799</Words>
  <Application>Microsoft Office PowerPoint</Application>
  <PresentationFormat>Widescreen</PresentationFormat>
  <Paragraphs>369</Paragraphs>
  <Slides>43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43</vt:i4>
      </vt:variant>
    </vt:vector>
  </HeadingPairs>
  <TitlesOfParts>
    <vt:vector size="52" baseType="lpstr">
      <vt:lpstr>-apple-system</vt:lpstr>
      <vt:lpstr>Arial</vt:lpstr>
      <vt:lpstr>Calibri</vt:lpstr>
      <vt:lpstr>Calibri Light</vt:lpstr>
      <vt:lpstr>Nunito</vt:lpstr>
      <vt:lpstr>var(--font-primary)</vt:lpstr>
      <vt:lpstr>var(--font-secondary)</vt:lpstr>
      <vt:lpstr>var(--nextui-fonts-mono)</vt:lpstr>
      <vt:lpstr>Office Theme</vt:lpstr>
      <vt:lpstr>Loop and basics</vt:lpstr>
      <vt:lpstr>1. Output of following program?</vt:lpstr>
      <vt:lpstr>d</vt:lpstr>
      <vt:lpstr>What is the output of this program?</vt:lpstr>
      <vt:lpstr>a</vt:lpstr>
      <vt:lpstr>Output?</vt:lpstr>
      <vt:lpstr>c</vt:lpstr>
      <vt:lpstr>How many times will Hi be printed in the above program?</vt:lpstr>
      <vt:lpstr>b</vt:lpstr>
      <vt:lpstr>PowerPoint Presentation</vt:lpstr>
      <vt:lpstr>c</vt:lpstr>
      <vt:lpstr>PowerPoint Presentation</vt:lpstr>
      <vt:lpstr>b</vt:lpstr>
      <vt:lpstr>PowerPoint Presentation</vt:lpstr>
      <vt:lpstr>b</vt:lpstr>
      <vt:lpstr>PowerPoint Presentation</vt:lpstr>
      <vt:lpstr>c</vt:lpstr>
      <vt:lpstr>PowerPoint Presentation</vt:lpstr>
      <vt:lpstr>b</vt:lpstr>
      <vt:lpstr>What is the output?</vt:lpstr>
      <vt:lpstr>c</vt:lpstr>
      <vt:lpstr>Output?</vt:lpstr>
      <vt:lpstr>b</vt:lpstr>
      <vt:lpstr>PowerPoint Presentation</vt:lpstr>
      <vt:lpstr>c</vt:lpstr>
      <vt:lpstr>PowerPoint Presentation</vt:lpstr>
      <vt:lpstr>b</vt:lpstr>
      <vt:lpstr>PowerPoint Presentation</vt:lpstr>
      <vt:lpstr>c</vt:lpstr>
      <vt:lpstr>How many times hii is printed</vt:lpstr>
      <vt:lpstr>d</vt:lpstr>
      <vt:lpstr>PowerPoint Presentation</vt:lpstr>
      <vt:lpstr>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Aman Singh</dc:creator>
  <cp:lastModifiedBy>Aman Singh</cp:lastModifiedBy>
  <cp:revision>10</cp:revision>
  <dcterms:created xsi:type="dcterms:W3CDTF">2024-07-08T05:11:02Z</dcterms:created>
  <dcterms:modified xsi:type="dcterms:W3CDTF">2024-07-11T07:19:59Z</dcterms:modified>
</cp:coreProperties>
</file>