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82" r:id="rId28"/>
    <p:sldId id="283" r:id="rId29"/>
    <p:sldId id="284" r:id="rId30"/>
    <p:sldId id="285" r:id="rId31"/>
    <p:sldId id="291" r:id="rId32"/>
    <p:sldId id="287" r:id="rId33"/>
    <p:sldId id="286"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2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A8F1-DC6A-2FBE-82BB-B81052DAC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9420B2-0BFE-7B04-1DD6-56AF4175C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39B537-369D-1240-67C9-FE8305C233A7}"/>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86B54E1D-88BD-D814-7C41-74C5A5AC1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6605E-B842-7495-71FC-AF246D7835BF}"/>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319152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3D62-DEC7-E246-A5C9-B362DF419C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3538D3-F527-704F-E79E-34F66C34F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E6D09-0827-B3F7-81DF-B90A987FA5C1}"/>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53CEC15A-385E-38F3-147C-36BACB0B2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16E7C-329E-845C-3B71-EBE8548EF055}"/>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64332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73973-D614-A43F-7FAC-0FE81506F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BD508-BFD5-D6DC-9A27-E31CA4A01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26E27-450F-5A5D-4BDC-9A896C19BA4A}"/>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38CA67F3-383B-5220-4F78-BD6F167A0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C9462-B70C-71F6-6F75-5F21F4200AB2}"/>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224355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626D-3569-108D-20B4-DCA6FF64DD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9077B-21B4-6E96-CC59-3B19352F1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E7B89-D4C9-99C6-33E2-CD2B1B4CC445}"/>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DD2A1F82-6A1D-74D8-ADA8-5009271AA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4BBE3-8A34-97DD-4D01-29D4BCA5111D}"/>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34072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A3F9-5BCE-5EF4-8863-6B833D1F2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DC0E6E-FE31-BE1C-8908-F61B65947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034FB-D602-96C3-A63C-4584B989463D}"/>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9A7B76EB-3FE0-4DA1-73DF-A299D2996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3C1ED-E182-C7F9-1161-86E514587CCC}"/>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27949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5F23-52E0-B331-0FC5-54E86C041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85D39-503B-0E8B-63B8-DE58B35E3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C7130B-0D5A-1236-0D2F-26707DAFA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E0C8B2-35E4-991B-F2F3-C0F3A0002166}"/>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6" name="Footer Placeholder 5">
            <a:extLst>
              <a:ext uri="{FF2B5EF4-FFF2-40B4-BE49-F238E27FC236}">
                <a16:creationId xmlns:a16="http://schemas.microsoft.com/office/drawing/2014/main" id="{BAC34157-590B-551F-B3FC-ED3B82166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0E1D7-534F-2433-E943-E73271C90147}"/>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408690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3A72-41C4-C3C6-F605-FF0CD27F9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922975-086D-4F23-F9A0-712159960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57AB3-B1D3-3D2F-9F0B-814BAF059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8FD21-CB5B-D74D-F3C0-A2CEC1084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14A70-6E44-D7E5-8F39-8EB989D3F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C2E8C0-5008-7BC3-80AD-D55F714198A7}"/>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8" name="Footer Placeholder 7">
            <a:extLst>
              <a:ext uri="{FF2B5EF4-FFF2-40B4-BE49-F238E27FC236}">
                <a16:creationId xmlns:a16="http://schemas.microsoft.com/office/drawing/2014/main" id="{9FE79628-0C48-AF94-E17F-A042A9353B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D07EAB-C9D3-4649-E59E-A905C305B6B7}"/>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74724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D452-14DB-AAC3-95A9-4680AEFB5F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1DF5F4-E715-8E10-03A2-389C5B17DB11}"/>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4" name="Footer Placeholder 3">
            <a:extLst>
              <a:ext uri="{FF2B5EF4-FFF2-40B4-BE49-F238E27FC236}">
                <a16:creationId xmlns:a16="http://schemas.microsoft.com/office/drawing/2014/main" id="{DF9369FD-937A-4053-399C-DF727EE5B2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F80AD3-B7AA-0E11-388D-7A4CB65E0B95}"/>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294455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A5403-04DB-6F81-5B8D-C60431DCFE81}"/>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3" name="Footer Placeholder 2">
            <a:extLst>
              <a:ext uri="{FF2B5EF4-FFF2-40B4-BE49-F238E27FC236}">
                <a16:creationId xmlns:a16="http://schemas.microsoft.com/office/drawing/2014/main" id="{F795D37F-C892-E087-848E-252779801E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A2E24A-DAA9-BA6B-3CB1-1CD90BE8B65E}"/>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259140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B4B-354C-BF42-C8A7-1D5389418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EF119-11FD-36D2-BB7F-EAD9D3884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84D1A0-7241-76D1-5C72-6F573C138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520FD-7CEF-4E82-8016-923FD356CA46}"/>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6" name="Footer Placeholder 5">
            <a:extLst>
              <a:ext uri="{FF2B5EF4-FFF2-40B4-BE49-F238E27FC236}">
                <a16:creationId xmlns:a16="http://schemas.microsoft.com/office/drawing/2014/main" id="{37CB6584-20A1-3AAC-5501-3A2F20477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245FD-91DB-4BFB-E42B-316A3BEB891C}"/>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37949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5091-B476-9EA4-AE2D-785B26EB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BB5C02-E219-A6F8-9756-D06390000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1903C-50B5-6F5A-A46C-837170679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404D1-BEA4-51E5-B27E-5B721D66E5E1}"/>
              </a:ext>
            </a:extLst>
          </p:cNvPr>
          <p:cNvSpPr>
            <a:spLocks noGrp="1"/>
          </p:cNvSpPr>
          <p:nvPr>
            <p:ph type="dt" sz="half" idx="10"/>
          </p:nvPr>
        </p:nvSpPr>
        <p:spPr/>
        <p:txBody>
          <a:bodyPr/>
          <a:lstStyle/>
          <a:p>
            <a:fld id="{EFAADC99-FAA0-4F98-B9EB-3C3404C4F333}" type="datetimeFigureOut">
              <a:rPr lang="en-IN" smtClean="0"/>
              <a:t>15-07-2024</a:t>
            </a:fld>
            <a:endParaRPr lang="en-IN"/>
          </a:p>
        </p:txBody>
      </p:sp>
      <p:sp>
        <p:nvSpPr>
          <p:cNvPr id="6" name="Footer Placeholder 5">
            <a:extLst>
              <a:ext uri="{FF2B5EF4-FFF2-40B4-BE49-F238E27FC236}">
                <a16:creationId xmlns:a16="http://schemas.microsoft.com/office/drawing/2014/main" id="{2B4A6EAA-7A06-55FB-917A-B9F981572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5A7EB-7AD6-081E-A87A-D994BD5D692F}"/>
              </a:ext>
            </a:extLst>
          </p:cNvPr>
          <p:cNvSpPr>
            <a:spLocks noGrp="1"/>
          </p:cNvSpPr>
          <p:nvPr>
            <p:ph type="sldNum" sz="quarter" idx="12"/>
          </p:nvPr>
        </p:nvSpPr>
        <p:spPr/>
        <p:txBody>
          <a:bodyPr/>
          <a:lstStyle/>
          <a:p>
            <a:fld id="{4B42F8E9-C747-41E9-AA6C-FD0EF9AB9D83}" type="slidenum">
              <a:rPr lang="en-IN" smtClean="0"/>
              <a:t>‹#›</a:t>
            </a:fld>
            <a:endParaRPr lang="en-IN"/>
          </a:p>
        </p:txBody>
      </p:sp>
    </p:spTree>
    <p:extLst>
      <p:ext uri="{BB962C8B-B14F-4D97-AF65-F5344CB8AC3E}">
        <p14:creationId xmlns:p14="http://schemas.microsoft.com/office/powerpoint/2010/main" val="67341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A57F2-EECA-4871-991E-DC0111919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F21BD6-EFB9-71CC-B7C1-E364835DA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1F8DA-45C8-445E-8343-210A4CEDC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DC99-FAA0-4F98-B9EB-3C3404C4F333}" type="datetimeFigureOut">
              <a:rPr lang="en-IN" smtClean="0"/>
              <a:t>15-07-2024</a:t>
            </a:fld>
            <a:endParaRPr lang="en-IN"/>
          </a:p>
        </p:txBody>
      </p:sp>
      <p:sp>
        <p:nvSpPr>
          <p:cNvPr id="5" name="Footer Placeholder 4">
            <a:extLst>
              <a:ext uri="{FF2B5EF4-FFF2-40B4-BE49-F238E27FC236}">
                <a16:creationId xmlns:a16="http://schemas.microsoft.com/office/drawing/2014/main" id="{7F03EE3E-9DA6-650E-0FB6-8EF69D120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C0D5B3-91E5-E78A-A81C-CE3139A53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2F8E9-C747-41E9-AA6C-FD0EF9AB9D83}" type="slidenum">
              <a:rPr lang="en-IN" smtClean="0"/>
              <a:t>‹#›</a:t>
            </a:fld>
            <a:endParaRPr lang="en-IN"/>
          </a:p>
        </p:txBody>
      </p:sp>
    </p:spTree>
    <p:extLst>
      <p:ext uri="{BB962C8B-B14F-4D97-AF65-F5344CB8AC3E}">
        <p14:creationId xmlns:p14="http://schemas.microsoft.com/office/powerpoint/2010/main" val="2206900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Default_construc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deone.com/l7APkK" TargetMode="External"/><Relationship Id="rId2" Type="http://schemas.openxmlformats.org/officeDocument/2006/relationships/hyperlink" Target="http://www.geeksforgeeks.org/malloc-vs-n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E0CA-94FC-2BAE-F07A-413C1B1AD97F}"/>
              </a:ext>
            </a:extLst>
          </p:cNvPr>
          <p:cNvSpPr>
            <a:spLocks noGrp="1"/>
          </p:cNvSpPr>
          <p:nvPr>
            <p:ph type="ctrTitle"/>
          </p:nvPr>
        </p:nvSpPr>
        <p:spPr/>
        <p:txBody>
          <a:bodyPr/>
          <a:lstStyle/>
          <a:p>
            <a:r>
              <a:rPr lang="en-IN" dirty="0"/>
              <a:t>Constructor destructor</a:t>
            </a:r>
          </a:p>
        </p:txBody>
      </p:sp>
      <p:sp>
        <p:nvSpPr>
          <p:cNvPr id="3" name="Subtitle 2">
            <a:extLst>
              <a:ext uri="{FF2B5EF4-FFF2-40B4-BE49-F238E27FC236}">
                <a16:creationId xmlns:a16="http://schemas.microsoft.com/office/drawing/2014/main" id="{35DD8AB7-61EC-1D2D-826C-9BEF869269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7525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buNone/>
            </a:pPr>
            <a:r>
              <a:rPr lang="en-US" dirty="0"/>
              <a:t>A destructor takes __________ arguments.</a:t>
            </a:r>
          </a:p>
          <a:p>
            <a:pPr marL="0" indent="0">
              <a:buNone/>
            </a:pPr>
            <a:endParaRPr lang="en-US" dirty="0"/>
          </a:p>
          <a:p>
            <a:pPr marL="514350" indent="-514350">
              <a:buFont typeface="+mj-lt"/>
              <a:buAutoNum type="alphaLcParenR"/>
            </a:pPr>
            <a:r>
              <a:rPr lang="en-US" dirty="0"/>
              <a:t>one</a:t>
            </a:r>
          </a:p>
          <a:p>
            <a:pPr marL="514350" indent="-514350">
              <a:buFont typeface="+mj-lt"/>
              <a:buAutoNum type="alphaLcParenR"/>
            </a:pPr>
            <a:r>
              <a:rPr lang="en-US" dirty="0"/>
              <a:t>two</a:t>
            </a:r>
          </a:p>
          <a:p>
            <a:pPr marL="514350" indent="-514350">
              <a:buFont typeface="+mj-lt"/>
              <a:buAutoNum type="alphaLcParenR"/>
            </a:pPr>
            <a:r>
              <a:rPr lang="en-US" dirty="0"/>
              <a:t>three</a:t>
            </a:r>
          </a:p>
          <a:p>
            <a:pPr marL="514350" indent="-514350">
              <a:buFont typeface="+mj-lt"/>
              <a:buAutoNum type="alphaLcParenR"/>
            </a:pPr>
            <a:r>
              <a:rPr lang="en-US" dirty="0"/>
              <a:t>no</a:t>
            </a:r>
            <a:endParaRPr lang="en-IN" dirty="0"/>
          </a:p>
        </p:txBody>
      </p:sp>
    </p:spTree>
    <p:extLst>
      <p:ext uri="{BB962C8B-B14F-4D97-AF65-F5344CB8AC3E}">
        <p14:creationId xmlns:p14="http://schemas.microsoft.com/office/powerpoint/2010/main" val="210467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302054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l">
              <a:buNone/>
            </a:pPr>
            <a:r>
              <a:rPr lang="en-US" b="0" i="0" dirty="0">
                <a:effectLst/>
                <a:latin typeface="Poppins" panose="00000500000000000000" pitchFamily="2" charset="0"/>
              </a:rPr>
              <a:t>If the programmer does not explicitly provide a destructor, then which of the following creates an empty destructor?</a:t>
            </a:r>
          </a:p>
          <a:p>
            <a:pPr marL="0" indent="0" algn="l">
              <a:buNone/>
            </a:pPr>
            <a:endParaRPr lang="en-US" b="0" i="0" dirty="0">
              <a:effectLst/>
              <a:latin typeface="Poppins" panose="00000500000000000000" pitchFamily="2" charset="0"/>
            </a:endParaRPr>
          </a:p>
          <a:p>
            <a:pPr marL="514350" indent="-514350" algn="l">
              <a:buFont typeface="+mj-lt"/>
              <a:buAutoNum type="alphaLcParenR"/>
            </a:pPr>
            <a:r>
              <a:rPr lang="en-US" b="0" i="0" u="none" strike="noStrike" dirty="0">
                <a:effectLst/>
                <a:latin typeface="Poppins" panose="00000500000000000000" pitchFamily="2" charset="0"/>
              </a:rPr>
              <a:t>Preprocessor</a:t>
            </a:r>
          </a:p>
          <a:p>
            <a:pPr marL="514350" indent="-514350" algn="l">
              <a:buFont typeface="+mj-lt"/>
              <a:buAutoNum type="alphaLcParenR"/>
            </a:pPr>
            <a:r>
              <a:rPr lang="en-US" b="0" i="0" u="none" strike="noStrike" dirty="0">
                <a:effectLst/>
                <a:latin typeface="Poppins" panose="00000500000000000000" pitchFamily="2" charset="0"/>
              </a:rPr>
              <a:t>Compiler</a:t>
            </a:r>
          </a:p>
          <a:p>
            <a:pPr marL="514350" indent="-514350" algn="l">
              <a:buFont typeface="+mj-lt"/>
              <a:buAutoNum type="alphaLcParenR"/>
            </a:pPr>
            <a:r>
              <a:rPr lang="en-US" b="0" i="0" u="none" strike="noStrike" dirty="0">
                <a:effectLst/>
                <a:latin typeface="Poppins" panose="00000500000000000000" pitchFamily="2" charset="0"/>
              </a:rPr>
              <a:t>Linker</a:t>
            </a:r>
          </a:p>
          <a:p>
            <a:pPr marL="514350" indent="-514350" algn="l">
              <a:buFont typeface="+mj-lt"/>
              <a:buAutoNum type="alphaLcParenR"/>
            </a:pPr>
            <a:r>
              <a:rPr lang="en-US" b="0" i="1" u="none" strike="noStrike" dirty="0">
                <a:effectLst/>
                <a:latin typeface="Poppins" panose="00000500000000000000" pitchFamily="2" charset="0"/>
              </a:rPr>
              <a:t>main()</a:t>
            </a:r>
            <a:r>
              <a:rPr lang="en-US" b="0" i="0" u="none" strike="noStrike" dirty="0">
                <a:effectLst/>
                <a:latin typeface="Poppins" panose="00000500000000000000" pitchFamily="2" charset="0"/>
              </a:rPr>
              <a:t>function</a:t>
            </a:r>
          </a:p>
          <a:p>
            <a:pPr marL="0" indent="0">
              <a:buNone/>
            </a:pPr>
            <a:endParaRPr lang="en-IN" dirty="0"/>
          </a:p>
        </p:txBody>
      </p:sp>
    </p:spTree>
    <p:extLst>
      <p:ext uri="{BB962C8B-B14F-4D97-AF65-F5344CB8AC3E}">
        <p14:creationId xmlns:p14="http://schemas.microsoft.com/office/powerpoint/2010/main" val="320041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106720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838199" y="231913"/>
            <a:ext cx="11090295" cy="5945050"/>
          </a:xfrm>
        </p:spPr>
        <p:txBody>
          <a:bodyPr numCol="2">
            <a:normAutofit fontScale="92500" lnSpcReduction="10000"/>
          </a:bodyPr>
          <a:lstStyle/>
          <a:p>
            <a:pPr marL="0" indent="0">
              <a:buNone/>
            </a:pPr>
            <a:r>
              <a:rPr lang="en-IN" dirty="0"/>
              <a:t>#include &lt;iostream&gt;</a:t>
            </a:r>
          </a:p>
          <a:p>
            <a:pPr marL="0" indent="0">
              <a:buNone/>
            </a:pPr>
            <a:r>
              <a:rPr lang="en-IN" dirty="0"/>
              <a:t>using namespace std;</a:t>
            </a:r>
          </a:p>
          <a:p>
            <a:pPr marL="0" indent="0">
              <a:buNone/>
            </a:pPr>
            <a:endParaRPr lang="en-IN" dirty="0"/>
          </a:p>
          <a:p>
            <a:pPr marL="0" indent="0">
              <a:buNone/>
            </a:pPr>
            <a:r>
              <a:rPr lang="en-IN" dirty="0"/>
              <a:t>class Point</a:t>
            </a:r>
          </a:p>
          <a:p>
            <a:pPr marL="0" indent="0">
              <a:buNone/>
            </a:pPr>
            <a:r>
              <a:rPr lang="en-IN" dirty="0"/>
              <a:t>{</a:t>
            </a:r>
          </a:p>
          <a:p>
            <a:pPr marL="0" indent="0">
              <a:buNone/>
            </a:pPr>
            <a:r>
              <a:rPr lang="en-IN" dirty="0"/>
              <a:t>    int x, y;</a:t>
            </a:r>
          </a:p>
          <a:p>
            <a:pPr marL="0" indent="0">
              <a:buNone/>
            </a:pPr>
            <a:r>
              <a:rPr lang="en-IN" dirty="0"/>
              <a:t>public:</a:t>
            </a:r>
          </a:p>
          <a:p>
            <a:pPr marL="0" indent="0">
              <a:buNone/>
            </a:pPr>
            <a:r>
              <a:rPr lang="en-IN" dirty="0">
                <a:effectLst>
                  <a:outerShdw blurRad="38100" dist="38100" dir="2700000" algn="tl">
                    <a:srgbClr val="000000">
                      <a:alpha val="43137"/>
                    </a:srgbClr>
                  </a:outerShdw>
                </a:effectLst>
              </a:rPr>
              <a:t>   Point(</a:t>
            </a:r>
            <a:r>
              <a:rPr lang="en-IN" dirty="0" err="1">
                <a:effectLst>
                  <a:outerShdw blurRad="38100" dist="38100" dir="2700000" algn="tl">
                    <a:srgbClr val="000000">
                      <a:alpha val="43137"/>
                    </a:srgbClr>
                  </a:outerShdw>
                </a:effectLst>
              </a:rPr>
              <a:t>const</a:t>
            </a:r>
            <a:r>
              <a:rPr lang="en-IN" dirty="0">
                <a:effectLst>
                  <a:outerShdw blurRad="38100" dist="38100" dir="2700000" algn="tl">
                    <a:srgbClr val="000000">
                      <a:alpha val="43137"/>
                    </a:srgbClr>
                  </a:outerShdw>
                </a:effectLst>
              </a:rPr>
              <a:t> Point &amp;p) </a:t>
            </a:r>
          </a:p>
          <a:p>
            <a:pPr marL="0" indent="0">
              <a:buNone/>
            </a:pPr>
            <a:r>
              <a:rPr lang="en-IN" dirty="0">
                <a:effectLst>
                  <a:outerShdw blurRad="38100" dist="38100" dir="2700000" algn="tl">
                    <a:srgbClr val="000000">
                      <a:alpha val="43137"/>
                    </a:srgbClr>
                  </a:outerShdw>
                </a:effectLst>
              </a:rPr>
              <a:t>{ x = </a:t>
            </a:r>
            <a:r>
              <a:rPr lang="en-IN" dirty="0" err="1">
                <a:effectLst>
                  <a:outerShdw blurRad="38100" dist="38100" dir="2700000" algn="tl">
                    <a:srgbClr val="000000">
                      <a:alpha val="43137"/>
                    </a:srgbClr>
                  </a:outerShdw>
                </a:effectLst>
              </a:rPr>
              <a:t>p.x</a:t>
            </a:r>
            <a:r>
              <a:rPr lang="en-IN" dirty="0">
                <a:effectLst>
                  <a:outerShdw blurRad="38100" dist="38100" dir="2700000" algn="tl">
                    <a:srgbClr val="000000">
                      <a:alpha val="43137"/>
                    </a:srgbClr>
                  </a:outerShdw>
                </a:effectLst>
              </a:rPr>
              <a:t>; y = </a:t>
            </a:r>
            <a:r>
              <a:rPr lang="en-IN" dirty="0" err="1">
                <a:effectLst>
                  <a:outerShdw blurRad="38100" dist="38100" dir="2700000" algn="tl">
                    <a:srgbClr val="000000">
                      <a:alpha val="43137"/>
                    </a:srgbClr>
                  </a:outerShdw>
                </a:effectLst>
              </a:rPr>
              <a:t>p.y</a:t>
            </a:r>
            <a:r>
              <a:rPr lang="en-IN" dirty="0">
                <a:effectLst>
                  <a:outerShdw blurRad="38100" dist="38100" dir="2700000" algn="tl">
                    <a:srgbClr val="000000">
                      <a:alpha val="43137"/>
                    </a:srgbClr>
                  </a:outerShdw>
                </a:effectLst>
              </a:rPr>
              <a:t>; }</a:t>
            </a:r>
          </a:p>
          <a:p>
            <a:pPr marL="0" indent="0">
              <a:buNone/>
            </a:pPr>
            <a:r>
              <a:rPr lang="en-IN" dirty="0"/>
              <a:t>   int </a:t>
            </a:r>
            <a:r>
              <a:rPr lang="en-IN" dirty="0" err="1"/>
              <a:t>getX</a:t>
            </a:r>
            <a:r>
              <a:rPr lang="en-IN" dirty="0"/>
              <a:t>() { return x; }</a:t>
            </a:r>
          </a:p>
          <a:p>
            <a:pPr marL="0" indent="0">
              <a:buNone/>
            </a:pPr>
            <a:r>
              <a:rPr lang="en-IN" dirty="0"/>
              <a:t>   int </a:t>
            </a:r>
            <a:r>
              <a:rPr lang="en-IN" dirty="0" err="1"/>
              <a:t>getY</a:t>
            </a:r>
            <a:r>
              <a:rPr lang="en-IN" dirty="0"/>
              <a:t>() { return y; }</a:t>
            </a:r>
          </a:p>
          <a:p>
            <a:pPr marL="0" indent="0">
              <a:buNone/>
            </a:pPr>
            <a:r>
              <a:rPr lang="en-IN" dirty="0"/>
              <a: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effectLst>
                  <a:outerShdw blurRad="38100" dist="38100" dir="2700000" algn="tl">
                    <a:srgbClr val="000000">
                      <a:alpha val="43137"/>
                    </a:srgbClr>
                  </a:outerShdw>
                </a:effectLst>
              </a:rPr>
              <a:t>    Point p1;</a:t>
            </a:r>
          </a:p>
          <a:p>
            <a:pPr marL="0" indent="0">
              <a:buNone/>
            </a:pPr>
            <a:r>
              <a:rPr lang="en-IN" dirty="0"/>
              <a:t>    Point p2 = p1;</a:t>
            </a:r>
          </a:p>
          <a:p>
            <a:pPr marL="0" indent="0">
              <a:buNone/>
            </a:pPr>
            <a:r>
              <a:rPr lang="en-IN" dirty="0"/>
              <a:t>    </a:t>
            </a:r>
            <a:r>
              <a:rPr lang="en-IN" dirty="0" err="1"/>
              <a:t>cout</a:t>
            </a:r>
            <a:r>
              <a:rPr lang="en-IN" dirty="0"/>
              <a:t> &lt;&lt; "x = " &lt;&lt; p2.getX() &lt;&lt; " y = " &lt;&lt; p2.getY();</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a:t>x = garbage value y = garbage value</a:t>
            </a:r>
          </a:p>
          <a:p>
            <a:pPr marL="514350" indent="-514350">
              <a:buFont typeface="+mj-lt"/>
              <a:buAutoNum type="alphaLcParenR"/>
            </a:pPr>
            <a:r>
              <a:rPr lang="en-IN" dirty="0"/>
              <a:t>x = 0 y = 0</a:t>
            </a:r>
          </a:p>
          <a:p>
            <a:pPr marL="514350" indent="-514350">
              <a:buFont typeface="+mj-lt"/>
              <a:buAutoNum type="alphaLcParenR"/>
            </a:pPr>
            <a:r>
              <a:rPr lang="en-IN" dirty="0"/>
              <a:t>Compiler Error</a:t>
            </a:r>
          </a:p>
          <a:p>
            <a:pPr marL="514350" indent="-514350">
              <a:buFont typeface="+mj-lt"/>
              <a:buAutoNum type="alphaLcParenR"/>
            </a:pPr>
            <a:r>
              <a:rPr lang="en-IN" dirty="0"/>
              <a:t>Run time error</a:t>
            </a:r>
          </a:p>
        </p:txBody>
      </p:sp>
    </p:spTree>
    <p:extLst>
      <p:ext uri="{BB962C8B-B14F-4D97-AF65-F5344CB8AC3E}">
        <p14:creationId xmlns:p14="http://schemas.microsoft.com/office/powerpoint/2010/main" val="374880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442451" y="1825625"/>
            <a:ext cx="11456547" cy="4351338"/>
          </a:xfrm>
        </p:spPr>
        <p:txBody>
          <a:bodyPr numCol="1">
            <a:normAutofit/>
          </a:bodyPr>
          <a:lstStyle/>
          <a:p>
            <a:pPr algn="just"/>
            <a:r>
              <a:rPr lang="en-US" b="1" i="0" dirty="0">
                <a:effectLst/>
                <a:latin typeface="var(--font-secondary)"/>
              </a:rPr>
              <a:t>Explanation</a:t>
            </a:r>
            <a:endParaRPr lang="en-US" b="0" i="0" dirty="0">
              <a:effectLst/>
              <a:latin typeface="var(--font-secondary)"/>
            </a:endParaRPr>
          </a:p>
          <a:p>
            <a:pPr algn="just" latinLnBrk="1"/>
            <a:r>
              <a:rPr lang="en-US" b="0" i="0" dirty="0">
                <a:effectLst/>
                <a:latin typeface="-apple-system"/>
              </a:rPr>
              <a:t>There is compiler error in line "Point p1;". </a:t>
            </a:r>
          </a:p>
          <a:p>
            <a:pPr algn="just" latinLnBrk="1"/>
            <a:r>
              <a:rPr lang="en-US" b="0" i="0" dirty="0">
                <a:effectLst/>
                <a:latin typeface="-apple-system"/>
              </a:rPr>
              <a:t>The class Point </a:t>
            </a:r>
            <a:r>
              <a:rPr lang="en-US" b="0" i="0" dirty="0" err="1">
                <a:effectLst/>
                <a:latin typeface="-apple-system"/>
              </a:rPr>
              <a:t>doesn</a:t>
            </a:r>
            <a:r>
              <a:rPr lang="en-US" b="0" i="0" dirty="0">
                <a:effectLst/>
                <a:latin typeface="-apple-system"/>
              </a:rPr>
              <a:t>\'t have a constructor without any parameter. </a:t>
            </a:r>
          </a:p>
          <a:p>
            <a:pPr algn="just" latinLnBrk="1"/>
            <a:r>
              <a:rPr lang="en-US" b="0" i="0" dirty="0">
                <a:effectLst/>
                <a:latin typeface="-apple-system"/>
              </a:rPr>
              <a:t>If we write any constructor, then compiler </a:t>
            </a:r>
            <a:r>
              <a:rPr lang="en-US" b="0" i="0" dirty="0" err="1">
                <a:effectLst/>
                <a:latin typeface="-apple-system"/>
              </a:rPr>
              <a:t>doesn</a:t>
            </a:r>
            <a:r>
              <a:rPr lang="en-US" b="0" i="0" dirty="0">
                <a:effectLst/>
                <a:latin typeface="-apple-system"/>
              </a:rPr>
              <a:t>\'t create the </a:t>
            </a:r>
            <a:r>
              <a:rPr lang="en-US" b="0" i="0" u="none" strike="noStrike" dirty="0">
                <a:effectLst/>
                <a:latin typeface="-apple-system"/>
                <a:hlinkClick r:id="rId2">
                  <a:extLst>
                    <a:ext uri="{A12FA001-AC4F-418D-AE19-62706E023703}">
                      <ahyp:hlinkClr xmlns:ahyp="http://schemas.microsoft.com/office/drawing/2018/hyperlinkcolor" val="tx"/>
                    </a:ext>
                  </a:extLst>
                </a:hlinkClick>
              </a:rPr>
              <a:t>default constructor</a:t>
            </a:r>
            <a:r>
              <a:rPr lang="en-US" b="0" i="0" dirty="0">
                <a:effectLst/>
                <a:latin typeface="-apple-system"/>
              </a:rPr>
              <a:t>. </a:t>
            </a:r>
          </a:p>
          <a:p>
            <a:pPr algn="just" latinLnBrk="1"/>
            <a:r>
              <a:rPr lang="en-US" b="0" i="0" dirty="0">
                <a:effectLst/>
                <a:latin typeface="-apple-system"/>
              </a:rPr>
              <a:t>It is not true other way, i.e., if we write a default or parameterized constructor, then compiler creates a copy constructor. </a:t>
            </a:r>
          </a:p>
        </p:txBody>
      </p:sp>
    </p:spTree>
    <p:extLst>
      <p:ext uri="{BB962C8B-B14F-4D97-AF65-F5344CB8AC3E}">
        <p14:creationId xmlns:p14="http://schemas.microsoft.com/office/powerpoint/2010/main" val="92829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0" y="212035"/>
            <a:ext cx="12123173" cy="5964928"/>
          </a:xfrm>
        </p:spPr>
        <p:txBody>
          <a:bodyPr numCol="2">
            <a:normAutofit lnSpcReduction="10000"/>
          </a:bodyPr>
          <a:lstStyle/>
          <a:p>
            <a:pPr marL="0" indent="0">
              <a:buNone/>
            </a:pPr>
            <a:r>
              <a:rPr lang="en-IN" dirty="0"/>
              <a:t>#include &lt;iostream&gt;</a:t>
            </a:r>
          </a:p>
          <a:p>
            <a:pPr marL="0" indent="0">
              <a:buNone/>
            </a:pPr>
            <a:r>
              <a:rPr lang="en-IN" dirty="0"/>
              <a:t>using namespace std;</a:t>
            </a:r>
          </a:p>
          <a:p>
            <a:pPr marL="0" indent="0">
              <a:buNone/>
            </a:pPr>
            <a:r>
              <a:rPr lang="en-IN" dirty="0"/>
              <a:t>class Point</a:t>
            </a:r>
          </a:p>
          <a:p>
            <a:pPr marL="0" indent="0">
              <a:buNone/>
            </a:pPr>
            <a:r>
              <a:rPr lang="en-IN" dirty="0"/>
              <a:t>{</a:t>
            </a:r>
          </a:p>
          <a:p>
            <a:pPr marL="0" indent="0">
              <a:buNone/>
            </a:pPr>
            <a:r>
              <a:rPr lang="en-IN" dirty="0"/>
              <a:t>    int x, y;</a:t>
            </a:r>
          </a:p>
          <a:p>
            <a:pPr marL="0" indent="0">
              <a:buNone/>
            </a:pPr>
            <a:r>
              <a:rPr lang="en-IN" dirty="0"/>
              <a:t>public:</a:t>
            </a:r>
          </a:p>
          <a:p>
            <a:pPr marL="0" indent="0">
              <a:buNone/>
            </a:pPr>
            <a:r>
              <a:rPr lang="en-IN" dirty="0">
                <a:effectLst>
                  <a:outerShdw blurRad="38100" dist="38100" dir="2700000" algn="tl">
                    <a:srgbClr val="000000">
                      <a:alpha val="43137"/>
                    </a:srgbClr>
                  </a:outerShdw>
                </a:effectLst>
              </a:rPr>
              <a:t>   Point(int </a:t>
            </a:r>
            <a:r>
              <a:rPr lang="en-IN" dirty="0" err="1">
                <a:effectLst>
                  <a:outerShdw blurRad="38100" dist="38100" dir="2700000" algn="tl">
                    <a:srgbClr val="000000">
                      <a:alpha val="43137"/>
                    </a:srgbClr>
                  </a:outerShdw>
                </a:effectLst>
              </a:rPr>
              <a:t>i</a:t>
            </a:r>
            <a:r>
              <a:rPr lang="en-IN" dirty="0">
                <a:effectLst>
                  <a:outerShdw blurRad="38100" dist="38100" dir="2700000" algn="tl">
                    <a:srgbClr val="000000">
                      <a:alpha val="43137"/>
                    </a:srgbClr>
                  </a:outerShdw>
                </a:effectLst>
              </a:rPr>
              <a:t> = 0, int j = 0) { x = </a:t>
            </a:r>
            <a:r>
              <a:rPr lang="en-IN" dirty="0" err="1">
                <a:effectLst>
                  <a:outerShdw blurRad="38100" dist="38100" dir="2700000" algn="tl">
                    <a:srgbClr val="000000">
                      <a:alpha val="43137"/>
                    </a:srgbClr>
                  </a:outerShdw>
                </a:effectLst>
              </a:rPr>
              <a:t>i</a:t>
            </a:r>
            <a:r>
              <a:rPr lang="en-IN" dirty="0">
                <a:effectLst>
                  <a:outerShdw blurRad="38100" dist="38100" dir="2700000" algn="tl">
                    <a:srgbClr val="000000">
                      <a:alpha val="43137"/>
                    </a:srgbClr>
                  </a:outerShdw>
                </a:effectLst>
              </a:rPr>
              <a:t>; y = j; }</a:t>
            </a:r>
          </a:p>
          <a:p>
            <a:pPr marL="0" indent="0">
              <a:buNone/>
            </a:pPr>
            <a:r>
              <a:rPr lang="en-IN" dirty="0"/>
              <a:t>   int </a:t>
            </a:r>
            <a:r>
              <a:rPr lang="en-IN" dirty="0" err="1"/>
              <a:t>getX</a:t>
            </a:r>
            <a:r>
              <a:rPr lang="en-IN" dirty="0"/>
              <a:t>() { return x; }</a:t>
            </a:r>
          </a:p>
          <a:p>
            <a:pPr marL="0" indent="0">
              <a:buNone/>
            </a:pPr>
            <a:r>
              <a:rPr lang="en-IN" dirty="0"/>
              <a:t>   int </a:t>
            </a:r>
            <a:r>
              <a:rPr lang="en-IN" dirty="0" err="1"/>
              <a:t>getY</a:t>
            </a:r>
            <a:r>
              <a:rPr lang="en-IN" dirty="0"/>
              <a:t>() { return y; }</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Point p1;</a:t>
            </a:r>
          </a:p>
          <a:p>
            <a:pPr marL="0" indent="0">
              <a:buNone/>
            </a:pPr>
            <a:r>
              <a:rPr lang="en-IN" dirty="0"/>
              <a:t>    Point p2 = p1;</a:t>
            </a:r>
          </a:p>
          <a:p>
            <a:pPr marL="0" indent="0">
              <a:buNone/>
            </a:pPr>
            <a:r>
              <a:rPr lang="en-IN" dirty="0"/>
              <a:t>    </a:t>
            </a:r>
            <a:r>
              <a:rPr lang="en-IN" dirty="0" err="1"/>
              <a:t>cout</a:t>
            </a:r>
            <a:r>
              <a:rPr lang="en-IN" dirty="0"/>
              <a:t> &lt;&lt; "x = " &lt;&lt; p2.getX() &lt;&lt; " y = “;</a:t>
            </a:r>
          </a:p>
          <a:p>
            <a:pPr marL="0" indent="0">
              <a:buNone/>
            </a:pPr>
            <a:r>
              <a:rPr lang="en-IN" dirty="0"/>
              <a:t>    </a:t>
            </a:r>
            <a:r>
              <a:rPr lang="en-IN" dirty="0" err="1"/>
              <a:t>cout</a:t>
            </a:r>
            <a:r>
              <a:rPr lang="en-IN" dirty="0"/>
              <a:t> &lt;&lt; p2.getY();</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s-ES" dirty="0" err="1"/>
              <a:t>Compiler</a:t>
            </a:r>
            <a:r>
              <a:rPr lang="es-ES" dirty="0"/>
              <a:t> Error</a:t>
            </a:r>
          </a:p>
          <a:p>
            <a:pPr marL="514350" indent="-514350">
              <a:buFont typeface="+mj-lt"/>
              <a:buAutoNum type="alphaLcParenR"/>
            </a:pPr>
            <a:r>
              <a:rPr lang="es-ES" dirty="0"/>
              <a:t>x = 0 y = 0</a:t>
            </a:r>
          </a:p>
          <a:p>
            <a:pPr marL="514350" indent="-514350">
              <a:buFont typeface="+mj-lt"/>
              <a:buAutoNum type="alphaLcParenR"/>
            </a:pPr>
            <a:r>
              <a:rPr lang="es-ES" dirty="0"/>
              <a:t>x = </a:t>
            </a:r>
            <a:r>
              <a:rPr lang="es-ES" dirty="0" err="1"/>
              <a:t>garbage</a:t>
            </a:r>
            <a:r>
              <a:rPr lang="es-ES" dirty="0"/>
              <a:t> </a:t>
            </a:r>
            <a:r>
              <a:rPr lang="es-ES" dirty="0" err="1"/>
              <a:t>value</a:t>
            </a:r>
            <a:r>
              <a:rPr lang="es-ES" dirty="0"/>
              <a:t> y = </a:t>
            </a:r>
            <a:r>
              <a:rPr lang="es-ES" dirty="0" err="1"/>
              <a:t>garbage</a:t>
            </a:r>
            <a:r>
              <a:rPr lang="es-ES" dirty="0"/>
              <a:t> </a:t>
            </a:r>
            <a:r>
              <a:rPr lang="es-ES" dirty="0" err="1"/>
              <a:t>value</a:t>
            </a:r>
            <a:endParaRPr lang="es-ES" dirty="0"/>
          </a:p>
          <a:p>
            <a:pPr marL="514350" indent="-514350">
              <a:buFont typeface="+mj-lt"/>
              <a:buAutoNum type="alphaLcParenR"/>
            </a:pPr>
            <a:r>
              <a:rPr lang="es-ES" dirty="0"/>
              <a:t>Run time error</a:t>
            </a:r>
            <a:endParaRPr lang="en-IN" dirty="0"/>
          </a:p>
          <a:p>
            <a:pPr marL="0" indent="0">
              <a:buNone/>
            </a:pPr>
            <a:endParaRPr lang="en-IN" dirty="0"/>
          </a:p>
        </p:txBody>
      </p:sp>
    </p:spTree>
    <p:extLst>
      <p:ext uri="{BB962C8B-B14F-4D97-AF65-F5344CB8AC3E}">
        <p14:creationId xmlns:p14="http://schemas.microsoft.com/office/powerpoint/2010/main" val="309413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Compiler creates a copy constructor if we don\'t write our own. </a:t>
            </a:r>
          </a:p>
          <a:p>
            <a:pPr algn="l" latinLnBrk="1"/>
            <a:r>
              <a:rPr lang="en-US" b="0" i="0" dirty="0">
                <a:effectLst/>
                <a:latin typeface="-apple-system"/>
              </a:rPr>
              <a:t>Compiler writes it even if we have written other constructors in class. So the above program works fine. Since we have default arguments, the values assigned to x and y are 0 and 0.</a:t>
            </a:r>
          </a:p>
          <a:p>
            <a:pPr marL="0" indent="0">
              <a:buNone/>
            </a:pPr>
            <a:endParaRPr lang="en-IN" dirty="0"/>
          </a:p>
        </p:txBody>
      </p:sp>
    </p:spTree>
    <p:extLst>
      <p:ext uri="{BB962C8B-B14F-4D97-AF65-F5344CB8AC3E}">
        <p14:creationId xmlns:p14="http://schemas.microsoft.com/office/powerpoint/2010/main" val="75884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200578" y="585454"/>
            <a:ext cx="11798710" cy="5811838"/>
          </a:xfrm>
        </p:spPr>
        <p:txBody>
          <a:bodyPr numCol="2">
            <a:normAutofit/>
          </a:bodyPr>
          <a:lstStyle/>
          <a:p>
            <a:pPr marL="0" indent="0">
              <a:buNone/>
            </a:pPr>
            <a:r>
              <a:rPr lang="en-US" dirty="0"/>
              <a:t>#include&lt;iostream&gt;</a:t>
            </a:r>
          </a:p>
          <a:p>
            <a:pPr marL="0" indent="0">
              <a:buNone/>
            </a:pPr>
            <a:r>
              <a:rPr lang="en-US" dirty="0"/>
              <a:t>#include&lt;stdlib.h&gt;</a:t>
            </a:r>
          </a:p>
          <a:p>
            <a:pPr marL="0" indent="0">
              <a:buNone/>
            </a:pPr>
            <a:r>
              <a:rPr lang="en-US" dirty="0"/>
              <a:t>using namespace std;</a:t>
            </a:r>
          </a:p>
          <a:p>
            <a:pPr marL="0" indent="0">
              <a:buNone/>
            </a:pPr>
            <a:endParaRPr lang="en-US" dirty="0"/>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   </a:t>
            </a:r>
            <a:r>
              <a:rPr lang="en-US" dirty="0">
                <a:effectLst>
                  <a:outerShdw blurRad="38100" dist="38100" dir="2700000" algn="tl">
                    <a:srgbClr val="000000">
                      <a:alpha val="43137"/>
                    </a:srgbClr>
                  </a:outerShdw>
                </a:effectLst>
              </a:rPr>
              <a:t>Test()</a:t>
            </a:r>
          </a:p>
          <a:p>
            <a:pPr marL="0" indent="0">
              <a:buNone/>
            </a:pPr>
            <a:r>
              <a:rPr lang="en-US" dirty="0">
                <a:effectLst>
                  <a:outerShdw blurRad="38100" dist="38100" dir="2700000" algn="tl">
                    <a:srgbClr val="000000">
                      <a:alpha val="43137"/>
                    </a:srgbClr>
                  </a:outerShdw>
                </a:effectLst>
              </a:rPr>
              <a:t>   { </a:t>
            </a:r>
            <a:r>
              <a:rPr lang="en-US" dirty="0" err="1">
                <a:effectLst>
                  <a:outerShdw blurRad="38100" dist="38100" dir="2700000" algn="tl">
                    <a:srgbClr val="000000">
                      <a:alpha val="43137"/>
                    </a:srgbClr>
                  </a:outerShdw>
                </a:effectLst>
              </a:rPr>
              <a:t>cout</a:t>
            </a:r>
            <a:r>
              <a:rPr lang="en-US" dirty="0">
                <a:effectLst>
                  <a:outerShdw blurRad="38100" dist="38100" dir="2700000" algn="tl">
                    <a:srgbClr val="000000">
                      <a:alpha val="43137"/>
                    </a:srgbClr>
                  </a:outerShdw>
                </a:effectLst>
              </a:rPr>
              <a:t> &lt;&lt; \"Constructor called\"; }</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Test *t = (Test *) malloc(</a:t>
            </a:r>
            <a:r>
              <a:rPr lang="en-US" dirty="0" err="1"/>
              <a:t>sizeof</a:t>
            </a:r>
            <a:r>
              <a:rPr lang="en-US" dirty="0"/>
              <a:t>(Test));</a:t>
            </a:r>
          </a:p>
          <a:p>
            <a:pPr marL="0" indent="0">
              <a:buNone/>
            </a:pPr>
            <a:r>
              <a:rPr lang="en-US" dirty="0"/>
              <a:t>    return 0;</a:t>
            </a:r>
          </a:p>
          <a:p>
            <a:pPr marL="0" indent="0">
              <a:buNone/>
            </a:pPr>
            <a:r>
              <a:rPr lang="en-US" dirty="0"/>
              <a:t>}</a:t>
            </a:r>
          </a:p>
          <a:p>
            <a:pPr marL="0" indent="0">
              <a:buNone/>
            </a:pPr>
            <a:endParaRPr lang="en-IN" dirty="0"/>
          </a:p>
          <a:p>
            <a:pPr marL="514350" indent="-514350">
              <a:buFont typeface="+mj-lt"/>
              <a:buAutoNum type="alphaLcParenR"/>
            </a:pPr>
            <a:r>
              <a:rPr lang="en-IN" dirty="0"/>
              <a:t>Constructor called</a:t>
            </a:r>
          </a:p>
          <a:p>
            <a:pPr marL="514350" indent="-514350">
              <a:buFont typeface="+mj-lt"/>
              <a:buAutoNum type="alphaLcParenR"/>
            </a:pPr>
            <a:r>
              <a:rPr lang="en-IN" dirty="0"/>
              <a:t>Empty</a:t>
            </a:r>
          </a:p>
          <a:p>
            <a:pPr marL="514350" indent="-514350">
              <a:buFont typeface="+mj-lt"/>
              <a:buAutoNum type="alphaLcParenR"/>
            </a:pPr>
            <a:r>
              <a:rPr lang="en-IN" dirty="0"/>
              <a:t>Compiler Error</a:t>
            </a:r>
          </a:p>
          <a:p>
            <a:pPr marL="514350" indent="-514350">
              <a:buFont typeface="+mj-lt"/>
              <a:buAutoNum type="alphaLcParenR"/>
            </a:pPr>
            <a:r>
              <a:rPr lang="en-IN" dirty="0"/>
              <a:t>Runtime error</a:t>
            </a:r>
          </a:p>
        </p:txBody>
      </p:sp>
    </p:spTree>
    <p:extLst>
      <p:ext uri="{BB962C8B-B14F-4D97-AF65-F5344CB8AC3E}">
        <p14:creationId xmlns:p14="http://schemas.microsoft.com/office/powerpoint/2010/main" val="37027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Unlike new, malloc() </a:t>
            </a:r>
            <a:r>
              <a:rPr lang="en-US" b="0" i="0" dirty="0" err="1">
                <a:effectLst/>
                <a:latin typeface="-apple-system"/>
              </a:rPr>
              <a:t>doesn</a:t>
            </a:r>
            <a:r>
              <a:rPr lang="en-US" b="0" i="0" dirty="0">
                <a:effectLst/>
                <a:latin typeface="-apple-system"/>
              </a:rPr>
              <a:t>\'t call constructor (See </a:t>
            </a:r>
            <a:r>
              <a:rPr lang="en-US" b="0" i="0" u="none" strike="noStrike" dirty="0">
                <a:effectLst/>
                <a:latin typeface="-apple-system"/>
                <a:hlinkClick r:id="rId2">
                  <a:extLst>
                    <a:ext uri="{A12FA001-AC4F-418D-AE19-62706E023703}">
                      <ahyp:hlinkClr xmlns:ahyp="http://schemas.microsoft.com/office/drawing/2018/hyperlinkcolor" val="tx"/>
                    </a:ext>
                  </a:extLst>
                </a:hlinkClick>
              </a:rPr>
              <a:t>this</a:t>
            </a:r>
            <a:r>
              <a:rPr lang="en-US" b="0" i="0" dirty="0">
                <a:effectLst/>
                <a:latin typeface="-apple-system"/>
              </a:rPr>
              <a:t>) If we replace malloc() with new, the constructor is called, see </a:t>
            </a:r>
            <a:r>
              <a:rPr lang="en-US" b="0" i="0" u="none" strike="noStrike" dirty="0">
                <a:effectLst/>
                <a:latin typeface="-apple-system"/>
                <a:hlinkClick r:id="rId3">
                  <a:extLst>
                    <a:ext uri="{A12FA001-AC4F-418D-AE19-62706E023703}">
                      <ahyp:hlinkClr xmlns:ahyp="http://schemas.microsoft.com/office/drawing/2018/hyperlinkcolor" val="tx"/>
                    </a:ext>
                  </a:extLst>
                </a:hlinkClick>
              </a:rPr>
              <a:t>this</a:t>
            </a:r>
            <a:r>
              <a:rPr lang="en-US" b="0" i="0" dirty="0">
                <a:effectLst/>
                <a:latin typeface="-apple-system"/>
              </a:rPr>
              <a:t>.</a:t>
            </a:r>
          </a:p>
          <a:p>
            <a:pPr marL="0" indent="0">
              <a:buNone/>
            </a:pPr>
            <a:endParaRPr lang="en-IN" dirty="0"/>
          </a:p>
        </p:txBody>
      </p:sp>
    </p:spTree>
    <p:extLst>
      <p:ext uri="{BB962C8B-B14F-4D97-AF65-F5344CB8AC3E}">
        <p14:creationId xmlns:p14="http://schemas.microsoft.com/office/powerpoint/2010/main" val="193584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r>
              <a:rPr lang="en-US" dirty="0"/>
              <a:t>It is a __________ error to pass arguments to a destructor.</a:t>
            </a:r>
          </a:p>
          <a:p>
            <a:pPr marL="0" indent="0">
              <a:buNone/>
            </a:pPr>
            <a:endParaRPr lang="en-US" dirty="0"/>
          </a:p>
          <a:p>
            <a:pPr marL="514350" indent="-514350">
              <a:buFont typeface="+mj-lt"/>
              <a:buAutoNum type="alphaLcParenR"/>
            </a:pPr>
            <a:r>
              <a:rPr lang="en-US" dirty="0"/>
              <a:t>logical</a:t>
            </a:r>
          </a:p>
          <a:p>
            <a:pPr marL="514350" indent="-514350">
              <a:buFont typeface="+mj-lt"/>
              <a:buAutoNum type="alphaLcParenR"/>
            </a:pPr>
            <a:r>
              <a:rPr lang="en-US" dirty="0"/>
              <a:t>virtual</a:t>
            </a:r>
          </a:p>
          <a:p>
            <a:pPr marL="514350" indent="-514350">
              <a:buFont typeface="+mj-lt"/>
              <a:buAutoNum type="alphaLcParenR"/>
            </a:pPr>
            <a:r>
              <a:rPr lang="en-US" dirty="0"/>
              <a:t>syntax</a:t>
            </a:r>
          </a:p>
          <a:p>
            <a:pPr marL="514350" indent="-514350">
              <a:buFont typeface="+mj-lt"/>
              <a:buAutoNum type="alphaLcParenR"/>
            </a:pPr>
            <a:r>
              <a:rPr lang="en-US" dirty="0"/>
              <a:t>linker</a:t>
            </a:r>
            <a:endParaRPr lang="en-IN" dirty="0"/>
          </a:p>
        </p:txBody>
      </p:sp>
    </p:spTree>
    <p:extLst>
      <p:ext uri="{BB962C8B-B14F-4D97-AF65-F5344CB8AC3E}">
        <p14:creationId xmlns:p14="http://schemas.microsoft.com/office/powerpoint/2010/main" val="412172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648929" y="165182"/>
            <a:ext cx="10704871" cy="6512888"/>
          </a:xfrm>
        </p:spPr>
        <p:txBody>
          <a:bodyPr numCol="2">
            <a:normAutofit/>
          </a:bodyPr>
          <a:lstStyle/>
          <a:p>
            <a:pPr marL="0" indent="0">
              <a:buNone/>
            </a:pPr>
            <a:r>
              <a:rPr lang="en-US" dirty="0"/>
              <a:t>#include &lt; iostream &gt;</a:t>
            </a:r>
          </a:p>
          <a:p>
            <a:pPr marL="0" indent="0">
              <a:buNone/>
            </a:pPr>
            <a:r>
              <a:rPr lang="en-US" dirty="0"/>
              <a:t>using namespace std;</a:t>
            </a:r>
          </a:p>
          <a:p>
            <a:pPr marL="0" indent="0">
              <a:buNone/>
            </a:pPr>
            <a:endParaRPr lang="en-US" dirty="0"/>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 { </a:t>
            </a:r>
          </a:p>
          <a:p>
            <a:pPr marL="0" indent="0">
              <a:buNone/>
            </a:pPr>
            <a:r>
              <a:rPr lang="en-US" dirty="0" err="1"/>
              <a:t>cout</a:t>
            </a:r>
            <a:r>
              <a:rPr lang="en-US" dirty="0"/>
              <a:t> &lt;&lt; "Hello from Test() "; }</a:t>
            </a:r>
          </a:p>
          <a:p>
            <a:pPr marL="0" indent="0">
              <a:buNone/>
            </a:pPr>
            <a:r>
              <a:rPr lang="en-US" dirty="0"/>
              <a:t>}</a:t>
            </a:r>
            <a:r>
              <a:rPr lang="en-US" dirty="0">
                <a:effectLst>
                  <a:outerShdw blurRad="38100" dist="38100" dir="2700000" algn="tl">
                    <a:srgbClr val="000000">
                      <a:alpha val="43137"/>
                    </a:srgbClr>
                  </a:outerShdw>
                </a:effectLst>
              </a:rPr>
              <a:t> a;</a:t>
            </a:r>
          </a:p>
          <a:p>
            <a:pPr marL="0" indent="0">
              <a:buNone/>
            </a:pPr>
            <a:endParaRPr lang="en-US" dirty="0"/>
          </a:p>
          <a:p>
            <a:pPr marL="0" indent="0">
              <a:buNone/>
            </a:pPr>
            <a:endParaRPr lang="en-US" dirty="0"/>
          </a:p>
          <a:p>
            <a:pPr marL="0" indent="0">
              <a:buNone/>
            </a:pPr>
            <a:endParaRPr lang="en-US" dirty="0"/>
          </a:p>
          <a:p>
            <a:pPr marL="0" indent="0">
              <a:buNone/>
            </a:pPr>
            <a:r>
              <a:rPr lang="en-US" dirty="0"/>
              <a:t>int main()</a:t>
            </a:r>
          </a:p>
          <a:p>
            <a:pPr marL="0" indent="0">
              <a:buNone/>
            </a:pPr>
            <a:r>
              <a:rPr lang="en-US" dirty="0"/>
              <a:t>{</a:t>
            </a:r>
          </a:p>
          <a:p>
            <a:pPr marL="0" indent="0">
              <a:buNone/>
            </a:pPr>
            <a:r>
              <a:rPr lang="en-US" dirty="0" err="1"/>
              <a:t>cout</a:t>
            </a:r>
            <a:r>
              <a:rPr lang="en-US" dirty="0"/>
              <a:t> &lt;&lt; "Main Started ";</a:t>
            </a:r>
          </a:p>
          <a:p>
            <a:pPr marL="0" indent="0">
              <a:buNone/>
            </a:pPr>
            <a:r>
              <a:rPr lang="en-US" dirty="0"/>
              <a:t>return 0;</a:t>
            </a:r>
          </a:p>
          <a:p>
            <a:pPr marL="0" indent="0">
              <a:buNone/>
            </a:pPr>
            <a:r>
              <a:rPr lang="en-US" dirty="0"/>
              <a:t>}</a:t>
            </a:r>
          </a:p>
          <a:p>
            <a:pPr marL="0" indent="0">
              <a:buNone/>
            </a:pPr>
            <a:endParaRPr lang="en-US" dirty="0"/>
          </a:p>
          <a:p>
            <a:pPr marL="0" indent="0">
              <a:buNone/>
            </a:pPr>
            <a:endParaRPr lang="en-US" dirty="0"/>
          </a:p>
          <a:p>
            <a:pPr marL="514350" indent="-514350">
              <a:buFont typeface="+mj-lt"/>
              <a:buAutoNum type="alphaLcParenR"/>
            </a:pPr>
            <a:r>
              <a:rPr lang="en-US" dirty="0"/>
              <a:t>Main Started</a:t>
            </a:r>
          </a:p>
          <a:p>
            <a:pPr marL="514350" indent="-514350">
              <a:buFont typeface="+mj-lt"/>
              <a:buAutoNum type="alphaLcParenR"/>
            </a:pPr>
            <a:r>
              <a:rPr lang="en-US" dirty="0"/>
              <a:t>Main Started Hello from Test()</a:t>
            </a:r>
          </a:p>
          <a:p>
            <a:pPr marL="514350" indent="-514350">
              <a:buFont typeface="+mj-lt"/>
              <a:buAutoNum type="alphaLcParenR"/>
            </a:pPr>
            <a:r>
              <a:rPr lang="en-US" dirty="0"/>
              <a:t>Hello from Test() Main Started</a:t>
            </a:r>
          </a:p>
          <a:p>
            <a:pPr marL="514350" indent="-514350">
              <a:buFont typeface="+mj-lt"/>
              <a:buAutoNum type="alphaLcParenR"/>
            </a:pPr>
            <a:r>
              <a:rPr lang="en-US" dirty="0"/>
              <a:t>Compiler Error: Global objects are not allowed</a:t>
            </a:r>
          </a:p>
          <a:p>
            <a:pPr marL="0" indent="0">
              <a:buNone/>
            </a:pPr>
            <a:endParaRPr lang="en-IN" dirty="0"/>
          </a:p>
        </p:txBody>
      </p:sp>
    </p:spTree>
    <p:extLst>
      <p:ext uri="{BB962C8B-B14F-4D97-AF65-F5344CB8AC3E}">
        <p14:creationId xmlns:p14="http://schemas.microsoft.com/office/powerpoint/2010/main" val="174381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buNone/>
            </a:pPr>
            <a:r>
              <a:rPr lang="en-US" dirty="0"/>
              <a:t>Explanation</a:t>
            </a:r>
          </a:p>
          <a:p>
            <a:pPr marL="0" indent="0">
              <a:buNone/>
            </a:pPr>
            <a:endParaRPr lang="en-US" dirty="0"/>
          </a:p>
          <a:p>
            <a:pPr marL="0" indent="0">
              <a:buNone/>
            </a:pPr>
            <a:r>
              <a:rPr lang="en-US" dirty="0"/>
              <a:t>Output is</a:t>
            </a:r>
          </a:p>
          <a:p>
            <a:pPr marL="0" indent="0">
              <a:buNone/>
            </a:pPr>
            <a:r>
              <a:rPr lang="en-US" dirty="0"/>
              <a:t>Hello from Test() Main Started</a:t>
            </a:r>
          </a:p>
          <a:p>
            <a:r>
              <a:rPr lang="en-US" dirty="0"/>
              <a:t>There is a global object 'a' which is constructed before the main functions starts, so the constructor for a is called first, then main() execution begins.</a:t>
            </a:r>
            <a:endParaRPr lang="en-IN" dirty="0"/>
          </a:p>
        </p:txBody>
      </p:sp>
    </p:spTree>
    <p:extLst>
      <p:ext uri="{BB962C8B-B14F-4D97-AF65-F5344CB8AC3E}">
        <p14:creationId xmlns:p14="http://schemas.microsoft.com/office/powerpoint/2010/main" val="268470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365760" y="318565"/>
            <a:ext cx="11763314" cy="6489290"/>
          </a:xfrm>
        </p:spPr>
        <p:txBody>
          <a:bodyPr numCol="2">
            <a:normAutofit fontScale="85000" lnSpcReduction="20000"/>
          </a:bodyPr>
          <a:lstStyle/>
          <a:p>
            <a:pPr marL="0" indent="0">
              <a:buNone/>
            </a:pPr>
            <a:r>
              <a:rPr lang="en-IN" dirty="0"/>
              <a:t>#include&lt;iostream&gt;</a:t>
            </a:r>
          </a:p>
          <a:p>
            <a:pPr marL="0" indent="0">
              <a:buNone/>
            </a:pPr>
            <a:r>
              <a:rPr lang="en-IN" dirty="0"/>
              <a:t>#include&lt;string.h&gt;</a:t>
            </a:r>
          </a:p>
          <a:p>
            <a:pPr marL="0" indent="0">
              <a:buNone/>
            </a:pPr>
            <a:r>
              <a:rPr lang="en-IN" dirty="0"/>
              <a:t>using namespace std;</a:t>
            </a:r>
          </a:p>
          <a:p>
            <a:pPr marL="0" indent="0">
              <a:buNone/>
            </a:pPr>
            <a:r>
              <a:rPr lang="en-IN" dirty="0"/>
              <a:t>class String</a:t>
            </a:r>
          </a:p>
          <a:p>
            <a:pPr marL="0" indent="0">
              <a:buNone/>
            </a:pPr>
            <a:r>
              <a:rPr lang="en-IN" dirty="0"/>
              <a:t>{</a:t>
            </a:r>
          </a:p>
          <a:p>
            <a:pPr marL="0" indent="0">
              <a:buNone/>
            </a:pPr>
            <a:r>
              <a:rPr lang="en-IN" dirty="0"/>
              <a:t>    char *str;</a:t>
            </a:r>
          </a:p>
          <a:p>
            <a:pPr marL="0" indent="0">
              <a:buNone/>
            </a:pPr>
            <a:r>
              <a:rPr lang="en-IN" dirty="0"/>
              <a:t>public:</a:t>
            </a:r>
          </a:p>
          <a:p>
            <a:pPr marL="0" indent="0">
              <a:buNone/>
            </a:pPr>
            <a:r>
              <a:rPr lang="en-IN" dirty="0"/>
              <a:t>     String(</a:t>
            </a:r>
            <a:r>
              <a:rPr lang="en-IN" dirty="0" err="1"/>
              <a:t>const</a:t>
            </a:r>
            <a:r>
              <a:rPr lang="en-IN" dirty="0"/>
              <a:t> char *s);</a:t>
            </a:r>
          </a:p>
          <a:p>
            <a:pPr marL="0" indent="0">
              <a:buNone/>
            </a:pPr>
            <a:r>
              <a:rPr lang="en-IN" dirty="0"/>
              <a:t>  void change(int index, char c) </a:t>
            </a:r>
          </a:p>
          <a:p>
            <a:pPr marL="0" indent="0">
              <a:buNone/>
            </a:pPr>
            <a:r>
              <a:rPr lang="en-IN" dirty="0"/>
              <a:t>      { str[index] = c; }</a:t>
            </a:r>
          </a:p>
          <a:p>
            <a:pPr marL="0" indent="0">
              <a:buNone/>
            </a:pPr>
            <a:r>
              <a:rPr lang="en-IN" dirty="0"/>
              <a:t>     char *get() </a:t>
            </a:r>
          </a:p>
          <a:p>
            <a:pPr marL="0" indent="0">
              <a:buNone/>
            </a:pPr>
            <a:r>
              <a:rPr lang="en-IN" dirty="0"/>
              <a:t>      { return str; }</a:t>
            </a:r>
          </a:p>
          <a:p>
            <a:pPr marL="0" indent="0">
              <a:buNone/>
            </a:pPr>
            <a:r>
              <a:rPr lang="en-IN" dirty="0"/>
              <a:t>};</a:t>
            </a:r>
          </a:p>
          <a:p>
            <a:pPr marL="0" indent="0">
              <a:buNone/>
            </a:pPr>
            <a:r>
              <a:rPr lang="en-IN" dirty="0">
                <a:effectLst>
                  <a:outerShdw blurRad="38100" dist="38100" dir="2700000" algn="tl">
                    <a:srgbClr val="000000">
                      <a:alpha val="43137"/>
                    </a:srgbClr>
                  </a:outerShdw>
                </a:effectLst>
              </a:rPr>
              <a:t>String::String(</a:t>
            </a:r>
            <a:r>
              <a:rPr lang="en-IN" dirty="0" err="1">
                <a:effectLst>
                  <a:outerShdw blurRad="38100" dist="38100" dir="2700000" algn="tl">
                    <a:srgbClr val="000000">
                      <a:alpha val="43137"/>
                    </a:srgbClr>
                  </a:outerShdw>
                </a:effectLst>
              </a:rPr>
              <a:t>const</a:t>
            </a:r>
            <a:r>
              <a:rPr lang="en-IN" dirty="0">
                <a:effectLst>
                  <a:outerShdw blurRad="38100" dist="38100" dir="2700000" algn="tl">
                    <a:srgbClr val="000000">
                      <a:alpha val="43137"/>
                    </a:srgbClr>
                  </a:outerShdw>
                </a:effectLst>
              </a:rPr>
              <a:t> char *s)</a:t>
            </a:r>
          </a:p>
          <a:p>
            <a:pPr marL="0" indent="0">
              <a:buNone/>
            </a:pPr>
            <a:r>
              <a:rPr lang="en-IN" dirty="0">
                <a:effectLst>
                  <a:outerShdw blurRad="38100" dist="38100" dir="2700000" algn="tl">
                    <a:srgbClr val="000000">
                      <a:alpha val="43137"/>
                    </a:srgbClr>
                  </a:outerShdw>
                </a:effectLst>
              </a:rPr>
              <a:t>{</a:t>
            </a:r>
          </a:p>
          <a:p>
            <a:pPr marL="0" indent="0">
              <a:buNone/>
            </a:pPr>
            <a:r>
              <a:rPr lang="en-IN" dirty="0">
                <a:effectLst>
                  <a:outerShdw blurRad="38100" dist="38100" dir="2700000" algn="tl">
                    <a:srgbClr val="000000">
                      <a:alpha val="43137"/>
                    </a:srgbClr>
                  </a:outerShdw>
                </a:effectLst>
              </a:rPr>
              <a:t>    int l = </a:t>
            </a:r>
            <a:r>
              <a:rPr lang="en-IN" dirty="0" err="1">
                <a:effectLst>
                  <a:outerShdw blurRad="38100" dist="38100" dir="2700000" algn="tl">
                    <a:srgbClr val="000000">
                      <a:alpha val="43137"/>
                    </a:srgbClr>
                  </a:outerShdw>
                </a:effectLst>
              </a:rPr>
              <a:t>strlen</a:t>
            </a:r>
            <a:r>
              <a:rPr lang="en-IN" dirty="0">
                <a:effectLst>
                  <a:outerShdw blurRad="38100" dist="38100" dir="2700000" algn="tl">
                    <a:srgbClr val="000000">
                      <a:alpha val="43137"/>
                    </a:srgbClr>
                  </a:outerShdw>
                </a:effectLst>
              </a:rPr>
              <a:t>(s);</a:t>
            </a:r>
          </a:p>
          <a:p>
            <a:pPr marL="0" indent="0">
              <a:buNone/>
            </a:pPr>
            <a:r>
              <a:rPr lang="en-IN" dirty="0">
                <a:effectLst>
                  <a:outerShdw blurRad="38100" dist="38100" dir="2700000" algn="tl">
                    <a:srgbClr val="000000">
                      <a:alpha val="43137"/>
                    </a:srgbClr>
                  </a:outerShdw>
                </a:effectLst>
              </a:rPr>
              <a:t>    str = new char[l+1];</a:t>
            </a:r>
          </a:p>
          <a:p>
            <a:pPr marL="0" indent="0">
              <a:buNone/>
            </a:pP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strcpy</a:t>
            </a:r>
            <a:r>
              <a:rPr lang="en-IN" dirty="0">
                <a:effectLst>
                  <a:outerShdw blurRad="38100" dist="38100" dir="2700000" algn="tl">
                    <a:srgbClr val="000000">
                      <a:alpha val="43137"/>
                    </a:srgbClr>
                  </a:outerShdw>
                </a:effectLst>
              </a:rPr>
              <a:t>(str, s);</a:t>
            </a:r>
          </a:p>
          <a:p>
            <a:pPr marL="0" indent="0">
              <a:buNone/>
            </a:pPr>
            <a:r>
              <a:rPr lang="en-IN" dirty="0">
                <a:effectLst>
                  <a:outerShdw blurRad="38100" dist="38100" dir="2700000" algn="tl">
                    <a:srgbClr val="000000">
                      <a:alpha val="43137"/>
                    </a:srgbClr>
                  </a:outerShdw>
                </a:effectLst>
              </a:rPr>
              <a:t>}</a:t>
            </a:r>
          </a:p>
          <a:p>
            <a:pPr marL="0" indent="0">
              <a:buNone/>
            </a:pPr>
            <a:r>
              <a:rPr lang="en-IN" dirty="0"/>
              <a:t>int main()</a:t>
            </a:r>
          </a:p>
          <a:p>
            <a:pPr marL="0" indent="0">
              <a:buNone/>
            </a:pPr>
            <a:r>
              <a:rPr lang="en-IN" dirty="0"/>
              <a:t>{</a:t>
            </a:r>
          </a:p>
          <a:p>
            <a:pPr marL="0" indent="0">
              <a:buNone/>
            </a:pPr>
            <a:r>
              <a:rPr lang="en-IN" dirty="0"/>
              <a:t>   String s1("geeks");</a:t>
            </a:r>
          </a:p>
          <a:p>
            <a:pPr marL="0" indent="0">
              <a:buNone/>
            </a:pPr>
            <a:r>
              <a:rPr lang="en-IN" dirty="0"/>
              <a:t>   </a:t>
            </a:r>
            <a:r>
              <a:rPr lang="en-IN" dirty="0">
                <a:effectLst>
                  <a:outerShdw blurRad="38100" dist="38100" dir="2700000" algn="tl">
                    <a:srgbClr val="000000">
                      <a:alpha val="43137"/>
                    </a:srgbClr>
                  </a:outerShdw>
                </a:effectLst>
              </a:rPr>
              <a:t>String s2 = s1;</a:t>
            </a:r>
          </a:p>
          <a:p>
            <a:pPr marL="0" indent="0">
              <a:buNone/>
            </a:pPr>
            <a:r>
              <a:rPr lang="en-IN" dirty="0"/>
              <a:t>   s1.change(0, 'G');</a:t>
            </a:r>
          </a:p>
          <a:p>
            <a:pPr marL="0" indent="0">
              <a:buNone/>
            </a:pPr>
            <a:r>
              <a:rPr lang="en-IN" dirty="0"/>
              <a:t>   </a:t>
            </a:r>
            <a:r>
              <a:rPr lang="en-IN" dirty="0" err="1"/>
              <a:t>cout</a:t>
            </a:r>
            <a:r>
              <a:rPr lang="en-IN" dirty="0"/>
              <a:t> &lt;&lt; s1.get() &lt;&lt; "</a:t>
            </a:r>
            <a:r>
              <a:rPr lang="en-IN" dirty="0">
                <a:highlight>
                  <a:srgbClr val="FFFF00"/>
                </a:highlight>
              </a:rPr>
              <a:t> </a:t>
            </a:r>
            <a:r>
              <a:rPr lang="en-IN" dirty="0"/>
              <a:t>";</a:t>
            </a:r>
          </a:p>
          <a:p>
            <a:pPr marL="0" indent="0">
              <a:buNone/>
            </a:pPr>
            <a:r>
              <a:rPr lang="en-IN" dirty="0"/>
              <a:t>   </a:t>
            </a:r>
            <a:r>
              <a:rPr lang="en-IN" dirty="0" err="1"/>
              <a:t>cout</a:t>
            </a:r>
            <a:r>
              <a:rPr lang="en-IN" dirty="0"/>
              <a:t> &lt;&lt; s2.get();</a:t>
            </a:r>
          </a:p>
          <a:p>
            <a:pPr marL="0" indent="0">
              <a:buNone/>
            </a:pPr>
            <a:r>
              <a:rPr lang="en-IN" dirty="0"/>
              <a:t>}</a:t>
            </a:r>
          </a:p>
          <a:p>
            <a:pPr marL="0" indent="0">
              <a:buNone/>
            </a:pPr>
            <a:endParaRPr lang="en-IN" dirty="0"/>
          </a:p>
          <a:p>
            <a:pPr marL="514350" indent="-514350">
              <a:buFont typeface="+mj-lt"/>
              <a:buAutoNum type="alphaLcParenR"/>
            </a:pPr>
            <a:r>
              <a:rPr lang="en-IN" dirty="0"/>
              <a:t>Geeks </a:t>
            </a:r>
            <a:r>
              <a:rPr lang="en-IN" dirty="0" err="1"/>
              <a:t>geeks</a:t>
            </a:r>
            <a:endParaRPr lang="en-IN" dirty="0"/>
          </a:p>
          <a:p>
            <a:pPr marL="514350" indent="-514350">
              <a:buFont typeface="+mj-lt"/>
              <a:buAutoNum type="alphaLcParenR"/>
            </a:pPr>
            <a:r>
              <a:rPr lang="en-IN" dirty="0"/>
              <a:t>Geeks </a:t>
            </a:r>
            <a:r>
              <a:rPr lang="en-IN" dirty="0" err="1"/>
              <a:t>Geeks</a:t>
            </a:r>
            <a:endParaRPr lang="en-IN" dirty="0"/>
          </a:p>
          <a:p>
            <a:pPr marL="514350" indent="-514350">
              <a:buFont typeface="+mj-lt"/>
              <a:buAutoNum type="alphaLcParenR"/>
            </a:pPr>
            <a:r>
              <a:rPr lang="en-IN" dirty="0"/>
              <a:t>geeks </a:t>
            </a:r>
            <a:r>
              <a:rPr lang="en-IN" dirty="0" err="1"/>
              <a:t>geeks</a:t>
            </a:r>
            <a:endParaRPr lang="en-IN" dirty="0"/>
          </a:p>
          <a:p>
            <a:pPr marL="514350" indent="-514350">
              <a:buFont typeface="+mj-lt"/>
              <a:buAutoNum type="alphaLcParenR"/>
            </a:pPr>
            <a:r>
              <a:rPr lang="en-IN" dirty="0"/>
              <a:t>geeks </a:t>
            </a:r>
            <a:r>
              <a:rPr lang="en-IN" dirty="0" err="1"/>
              <a:t>Geeks</a:t>
            </a:r>
            <a:endParaRPr lang="en-IN" dirty="0"/>
          </a:p>
        </p:txBody>
      </p:sp>
    </p:spTree>
    <p:extLst>
      <p:ext uri="{BB962C8B-B14F-4D97-AF65-F5344CB8AC3E}">
        <p14:creationId xmlns:p14="http://schemas.microsoft.com/office/powerpoint/2010/main" val="284622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838200" y="1368650"/>
            <a:ext cx="10515600" cy="4808313"/>
          </a:xfrm>
        </p:spPr>
        <p:txBody>
          <a:bodyPr numCol="1">
            <a:normAutofit/>
          </a:bodyPr>
          <a:lstStyle/>
          <a:p>
            <a:pPr algn="just"/>
            <a:r>
              <a:rPr lang="en-US" b="0" i="0" dirty="0">
                <a:effectLst/>
                <a:latin typeface="var(--font-secondary)"/>
              </a:rPr>
              <a:t> </a:t>
            </a:r>
            <a:r>
              <a:rPr lang="en-US" b="1" i="0" dirty="0">
                <a:effectLst/>
                <a:latin typeface="var(--font-secondary)"/>
              </a:rPr>
              <a:t>Explanation</a:t>
            </a:r>
            <a:endParaRPr lang="en-US" b="0" i="0" dirty="0">
              <a:effectLst/>
              <a:latin typeface="var(--font-secondary)"/>
            </a:endParaRPr>
          </a:p>
          <a:p>
            <a:pPr algn="just" latinLnBrk="1"/>
            <a:r>
              <a:rPr lang="en-US" b="0" i="0" dirty="0">
                <a:effectLst/>
                <a:latin typeface="-apple-system"/>
              </a:rPr>
              <a:t>Since there is no copy constructor, the compiler creates a copy constructor. </a:t>
            </a:r>
          </a:p>
          <a:p>
            <a:pPr algn="just" latinLnBrk="1"/>
            <a:r>
              <a:rPr lang="en-US" b="0" i="0" dirty="0">
                <a:effectLst/>
                <a:latin typeface="-apple-system"/>
              </a:rPr>
              <a:t>The compiler created copy constructor does shallow copy in line </a:t>
            </a:r>
          </a:p>
          <a:p>
            <a:pPr algn="just" latinLnBrk="1"/>
            <a:r>
              <a:rPr lang="en-US" b="0" i="0" dirty="0">
                <a:effectLst/>
                <a:latin typeface="-apple-system"/>
              </a:rPr>
              <a:t>" String s2 = s1;" </a:t>
            </a:r>
          </a:p>
          <a:p>
            <a:pPr algn="just" latinLnBrk="1"/>
            <a:r>
              <a:rPr lang="en-US" b="0" i="0" dirty="0">
                <a:effectLst/>
                <a:latin typeface="-apple-system"/>
              </a:rPr>
              <a:t>So str pointers of both s1 and s2 point to the same location. </a:t>
            </a:r>
          </a:p>
          <a:p>
            <a:pPr algn="just" latinLnBrk="1"/>
            <a:r>
              <a:rPr lang="en-US" b="0" i="0" dirty="0">
                <a:effectLst/>
                <a:latin typeface="-apple-system"/>
              </a:rPr>
              <a:t>There must be a user defined copy constructor in classes with pointers to dynamic memory allocation</a:t>
            </a:r>
          </a:p>
          <a:p>
            <a:pPr algn="just" latinLnBrk="1"/>
            <a:r>
              <a:rPr lang="en-US" b="0" i="0" dirty="0">
                <a:solidFill>
                  <a:srgbClr val="111111"/>
                </a:solidFill>
                <a:effectLst/>
                <a:highlight>
                  <a:srgbClr val="ECECEC"/>
                </a:highlight>
                <a:latin typeface="-apple-system"/>
              </a:rPr>
              <a:t>C++ compiler implicitly creates a copy constructor and overloads the assignment operator to perform shallow copy at compile time.</a:t>
            </a:r>
          </a:p>
          <a:p>
            <a:pPr algn="just" latinLnBrk="1"/>
            <a:endParaRPr lang="en-US" b="0" i="0" dirty="0">
              <a:effectLst/>
              <a:latin typeface="-apple-system"/>
            </a:endParaRPr>
          </a:p>
          <a:p>
            <a:pPr marL="0" indent="0" algn="just">
              <a:buNone/>
            </a:pPr>
            <a:endParaRPr lang="en-IN" dirty="0"/>
          </a:p>
        </p:txBody>
      </p:sp>
    </p:spTree>
    <p:extLst>
      <p:ext uri="{BB962C8B-B14F-4D97-AF65-F5344CB8AC3E}">
        <p14:creationId xmlns:p14="http://schemas.microsoft.com/office/powerpoint/2010/main" val="218112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838200" y="814111"/>
            <a:ext cx="10515600" cy="5362852"/>
          </a:xfrm>
        </p:spPr>
        <p:txBody>
          <a:bodyPr numCol="2">
            <a:normAutofit/>
          </a:bodyPr>
          <a:lstStyle/>
          <a:p>
            <a:pPr algn="just"/>
            <a:r>
              <a:rPr lang="en-US" sz="2400" b="0" i="0" dirty="0">
                <a:effectLst/>
                <a:latin typeface="Nunito" pitchFamily="2" charset="0"/>
              </a:rPr>
              <a:t>If we don’t define our own copy constructor, the C++ compiler creates a default copy constructor for each class which does a member-wise copy between objects. </a:t>
            </a:r>
          </a:p>
          <a:p>
            <a:pPr algn="just"/>
            <a:r>
              <a:rPr lang="en-US" sz="2400" b="1" i="1" dirty="0">
                <a:effectLst/>
                <a:latin typeface="Nunito" pitchFamily="2" charset="0"/>
              </a:rPr>
              <a:t>Deep copy is possible only with a user-defined copy constructor.</a:t>
            </a:r>
            <a:r>
              <a:rPr lang="en-US" sz="2400" b="0" i="0" dirty="0">
                <a:effectLst/>
                <a:latin typeface="Nunito" pitchFamily="2" charset="0"/>
              </a:rPr>
              <a:t> </a:t>
            </a:r>
          </a:p>
          <a:p>
            <a:pPr algn="just"/>
            <a:r>
              <a:rPr lang="en-US" sz="2400" b="0" i="0" dirty="0">
                <a:effectLst/>
                <a:latin typeface="Nunito" pitchFamily="2" charset="0"/>
              </a:rPr>
              <a:t>In a user-defined copy constructor, we make sure that pointers (or references) of copied objects point to new memory locations. </a:t>
            </a:r>
            <a:endParaRPr lang="en-IN" sz="2400" dirty="0"/>
          </a:p>
        </p:txBody>
      </p:sp>
      <p:pic>
        <p:nvPicPr>
          <p:cNvPr id="5122" name="Picture 2" descr="shallow copy in C++">
            <a:extLst>
              <a:ext uri="{FF2B5EF4-FFF2-40B4-BE49-F238E27FC236}">
                <a16:creationId xmlns:a16="http://schemas.microsoft.com/office/drawing/2014/main" id="{7CB1266D-B17B-241E-7A17-BF52213D9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218" y="1109808"/>
            <a:ext cx="3255273" cy="27695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eep Copy in C++">
            <a:extLst>
              <a:ext uri="{FF2B5EF4-FFF2-40B4-BE49-F238E27FC236}">
                <a16:creationId xmlns:a16="http://schemas.microsoft.com/office/drawing/2014/main" id="{97D1113C-3D8C-1FD1-C6C9-ABDDB79A1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264" y="4014265"/>
            <a:ext cx="3826312" cy="216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407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US" b="0" i="0" dirty="0">
                <a:solidFill>
                  <a:srgbClr val="DCDCDC"/>
                </a:solidFill>
                <a:effectLst/>
                <a:highlight>
                  <a:srgbClr val="131417"/>
                </a:highlight>
                <a:latin typeface="-apple-system"/>
              </a:rPr>
              <a:t>Predict the output of following program.</a:t>
            </a:r>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838200" y="1825624"/>
            <a:ext cx="10515600" cy="5032375"/>
          </a:xfrm>
        </p:spPr>
        <p:txBody>
          <a:bodyPr numCol="2">
            <a:normAutofit fontScale="92500" lnSpcReduction="20000"/>
          </a:bodyPr>
          <a:lstStyle/>
          <a:p>
            <a:pPr marL="0" indent="0">
              <a:buNone/>
            </a:pPr>
            <a:r>
              <a:rPr lang="en-IN" dirty="0"/>
              <a:t>#include&lt;iostream&gt;</a:t>
            </a:r>
          </a:p>
          <a:p>
            <a:pPr marL="0" indent="0">
              <a:buNone/>
            </a:pPr>
            <a:r>
              <a:rPr lang="en-IN" dirty="0"/>
              <a:t>using namespace std;</a:t>
            </a:r>
          </a:p>
          <a:p>
            <a:pPr marL="0" indent="0">
              <a:buNone/>
            </a:pPr>
            <a:r>
              <a:rPr lang="en-IN" dirty="0"/>
              <a:t>class Point {</a:t>
            </a:r>
          </a:p>
          <a:p>
            <a:pPr marL="0" indent="0">
              <a:buNone/>
            </a:pPr>
            <a:r>
              <a:rPr lang="en-IN" dirty="0"/>
              <a:t>    int x;</a:t>
            </a:r>
          </a:p>
          <a:p>
            <a:pPr marL="0" indent="0">
              <a:buNone/>
            </a:pPr>
            <a:r>
              <a:rPr lang="en-IN" dirty="0"/>
              <a:t>public:</a:t>
            </a:r>
          </a:p>
          <a:p>
            <a:pPr marL="0" indent="0">
              <a:buNone/>
            </a:pPr>
            <a:r>
              <a:rPr lang="en-IN" dirty="0"/>
              <a:t>    Point(int x) { this-&gt;x = x; }</a:t>
            </a:r>
          </a:p>
          <a:p>
            <a:pPr marL="0" indent="0">
              <a:buNone/>
            </a:pPr>
            <a:r>
              <a:rPr lang="en-IN" dirty="0"/>
              <a:t>    Point(</a:t>
            </a:r>
            <a:r>
              <a:rPr lang="en-IN" dirty="0" err="1"/>
              <a:t>const</a:t>
            </a:r>
            <a:r>
              <a:rPr lang="en-IN" dirty="0"/>
              <a:t> Point p) { x = </a:t>
            </a:r>
            <a:r>
              <a:rPr lang="en-IN" dirty="0" err="1"/>
              <a:t>p.x</a:t>
            </a:r>
            <a:r>
              <a:rPr lang="en-IN" dirty="0"/>
              <a:t>;}</a:t>
            </a:r>
          </a:p>
          <a:p>
            <a:pPr marL="0" indent="0">
              <a:buNone/>
            </a:pPr>
            <a:r>
              <a:rPr lang="en-IN" dirty="0"/>
              <a:t>    int </a:t>
            </a:r>
            <a:r>
              <a:rPr lang="en-IN" dirty="0" err="1"/>
              <a:t>getX</a:t>
            </a:r>
            <a:r>
              <a:rPr lang="en-IN" dirty="0"/>
              <a:t>() { return x; }</a:t>
            </a:r>
          </a:p>
          <a:p>
            <a:pPr marL="0" indent="0">
              <a:buNone/>
            </a:pPr>
            <a:r>
              <a:rPr lang="en-IN" dirty="0"/>
              <a: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Point p1(10);</a:t>
            </a:r>
          </a:p>
          <a:p>
            <a:pPr marL="0" indent="0">
              <a:buNone/>
            </a:pPr>
            <a:r>
              <a:rPr lang="en-IN" dirty="0"/>
              <a:t>   Point p2 = p1;</a:t>
            </a:r>
          </a:p>
          <a:p>
            <a:pPr marL="0" indent="0">
              <a:buNone/>
            </a:pPr>
            <a:r>
              <a:rPr lang="en-IN" dirty="0"/>
              <a:t>   </a:t>
            </a:r>
            <a:r>
              <a:rPr lang="en-IN" dirty="0" err="1"/>
              <a:t>cout</a:t>
            </a:r>
            <a:r>
              <a:rPr lang="en-IN" dirty="0"/>
              <a:t> &lt;&lt; p2.getX();</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US" dirty="0"/>
              <a:t>10</a:t>
            </a:r>
          </a:p>
          <a:p>
            <a:pPr marL="514350" indent="-514350">
              <a:buFont typeface="+mj-lt"/>
              <a:buAutoNum type="alphaLcParenR"/>
            </a:pPr>
            <a:r>
              <a:rPr lang="en-US" dirty="0"/>
              <a:t>Compiler Error: p must be passed by reference</a:t>
            </a:r>
          </a:p>
          <a:p>
            <a:pPr marL="514350" indent="-514350">
              <a:buFont typeface="+mj-lt"/>
              <a:buAutoNum type="alphaLcParenR"/>
            </a:pPr>
            <a:r>
              <a:rPr lang="en-US" dirty="0"/>
              <a:t>Garbage value</a:t>
            </a:r>
          </a:p>
          <a:p>
            <a:pPr marL="514350" indent="-514350">
              <a:buFont typeface="+mj-lt"/>
              <a:buAutoNum type="alphaLcParenR"/>
            </a:pPr>
            <a:r>
              <a:rPr lang="en-US" dirty="0"/>
              <a:t>None of the above</a:t>
            </a:r>
            <a:endParaRPr lang="en-IN" dirty="0"/>
          </a:p>
          <a:p>
            <a:pPr marL="0" indent="0">
              <a:buNone/>
            </a:pPr>
            <a:endParaRPr lang="en-IN" dirty="0"/>
          </a:p>
        </p:txBody>
      </p:sp>
    </p:spTree>
    <p:extLst>
      <p:ext uri="{BB962C8B-B14F-4D97-AF65-F5344CB8AC3E}">
        <p14:creationId xmlns:p14="http://schemas.microsoft.com/office/powerpoint/2010/main" val="330303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206477" y="1545631"/>
            <a:ext cx="11828207" cy="4631332"/>
          </a:xfrm>
        </p:spPr>
        <p:txBody>
          <a:bodyPr numCol="1">
            <a:normAutofit lnSpcReduction="10000"/>
          </a:bodyPr>
          <a:lstStyle/>
          <a:p>
            <a:pPr marL="0" indent="0">
              <a:buNone/>
            </a:pPr>
            <a:r>
              <a:rPr lang="en-US" dirty="0"/>
              <a:t>Explanation</a:t>
            </a:r>
          </a:p>
          <a:p>
            <a:r>
              <a:rPr lang="en-US" dirty="0"/>
              <a:t>Objects must be passed by reference in copy constructors. </a:t>
            </a:r>
          </a:p>
          <a:p>
            <a:r>
              <a:rPr lang="en-US" dirty="0"/>
              <a:t>Compiler checks for this and produces compiler error if not passed by reference. </a:t>
            </a:r>
          </a:p>
          <a:p>
            <a:r>
              <a:rPr lang="en-US" dirty="0"/>
              <a:t>The following program compiles fine and produces output as 10.</a:t>
            </a:r>
          </a:p>
          <a:p>
            <a:pPr marL="0" indent="0">
              <a:buNone/>
            </a:pPr>
            <a:r>
              <a:rPr lang="en-US" dirty="0">
                <a:effectLst>
                  <a:outerShdw blurRad="38100" dist="38100" dir="2700000" algn="tl">
                    <a:srgbClr val="000000">
                      <a:alpha val="43137"/>
                    </a:srgbClr>
                  </a:outerShdw>
                </a:effectLst>
              </a:rPr>
              <a:t>Point(const Point &amp;p) { x = </a:t>
            </a:r>
            <a:r>
              <a:rPr lang="en-US" dirty="0" err="1">
                <a:effectLst>
                  <a:outerShdw blurRad="38100" dist="38100" dir="2700000" algn="tl">
                    <a:srgbClr val="000000">
                      <a:alpha val="43137"/>
                    </a:srgbClr>
                  </a:outerShdw>
                </a:effectLst>
              </a:rPr>
              <a:t>p.x</a:t>
            </a:r>
            <a:r>
              <a:rPr lang="en-US" dirty="0">
                <a:effectLst>
                  <a:outerShdw blurRad="38100" dist="38100" dir="2700000" algn="tl">
                    <a:srgbClr val="000000">
                      <a:alpha val="43137"/>
                    </a:srgbClr>
                  </a:outerShdw>
                </a:effectLst>
              </a:rPr>
              <a:t>;}</a:t>
            </a:r>
          </a:p>
          <a:p>
            <a:r>
              <a:rPr lang="en-US" dirty="0"/>
              <a:t>The reason is simple, if we don't pass by reference, then argument p1 will be copied to p. </a:t>
            </a:r>
          </a:p>
          <a:p>
            <a:r>
              <a:rPr lang="en-US" dirty="0"/>
              <a:t>So there will be a copy constructor call to call the copy constructor, which is not possible.</a:t>
            </a:r>
            <a:endParaRPr lang="en-IN" dirty="0"/>
          </a:p>
        </p:txBody>
      </p:sp>
    </p:spTree>
    <p:extLst>
      <p:ext uri="{BB962C8B-B14F-4D97-AF65-F5344CB8AC3E}">
        <p14:creationId xmlns:p14="http://schemas.microsoft.com/office/powerpoint/2010/main" val="1340624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838200" y="365125"/>
            <a:ext cx="10515600" cy="5811838"/>
          </a:xfrm>
        </p:spPr>
        <p:txBody>
          <a:bodyPr numCol="2">
            <a:normAutofit fontScale="85000" lnSpcReduction="20000"/>
          </a:bodyPr>
          <a:lstStyle/>
          <a:p>
            <a:pPr marL="0" indent="0">
              <a:buNone/>
            </a:pPr>
            <a:r>
              <a:rPr lang="en-IN" sz="2400" dirty="0"/>
              <a:t>#include &lt;iostream&gt;</a:t>
            </a:r>
          </a:p>
          <a:p>
            <a:pPr marL="0" indent="0">
              <a:buNone/>
            </a:pPr>
            <a:r>
              <a:rPr lang="en-IN" sz="2400" dirty="0"/>
              <a:t>using namespace std;</a:t>
            </a:r>
          </a:p>
          <a:p>
            <a:pPr marL="0" indent="0">
              <a:buNone/>
            </a:pPr>
            <a:r>
              <a:rPr lang="en-IN" sz="2400" dirty="0"/>
              <a:t> </a:t>
            </a:r>
          </a:p>
          <a:p>
            <a:pPr marL="0" indent="0">
              <a:buNone/>
            </a:pPr>
            <a:r>
              <a:rPr lang="en-IN" sz="2400" dirty="0"/>
              <a:t>int </a:t>
            </a:r>
            <a:r>
              <a:rPr lang="en-IN" sz="2400" dirty="0" err="1"/>
              <a:t>i</a:t>
            </a:r>
            <a:r>
              <a:rPr lang="en-IN" sz="2400" dirty="0"/>
              <a:t>;</a:t>
            </a:r>
          </a:p>
          <a:p>
            <a:pPr marL="0" indent="0">
              <a:buNone/>
            </a:pPr>
            <a:r>
              <a:rPr lang="en-IN" sz="2400" dirty="0"/>
              <a:t> </a:t>
            </a:r>
          </a:p>
          <a:p>
            <a:pPr marL="0" indent="0">
              <a:buNone/>
            </a:pPr>
            <a:r>
              <a:rPr lang="en-IN" sz="2400" dirty="0"/>
              <a:t>class A</a:t>
            </a:r>
          </a:p>
          <a:p>
            <a:pPr marL="0" indent="0">
              <a:buNone/>
            </a:pPr>
            <a:r>
              <a:rPr lang="en-IN" sz="2400" dirty="0"/>
              <a:t>{</a:t>
            </a:r>
          </a:p>
          <a:p>
            <a:pPr marL="0" indent="0">
              <a:buNone/>
            </a:pPr>
            <a:r>
              <a:rPr lang="en-IN" sz="2400" dirty="0"/>
              <a:t>public:</a:t>
            </a:r>
          </a:p>
          <a:p>
            <a:pPr marL="0" indent="0">
              <a:buNone/>
            </a:pPr>
            <a:r>
              <a:rPr lang="en-IN" sz="2400" dirty="0"/>
              <a:t>    ~A()</a:t>
            </a:r>
          </a:p>
          <a:p>
            <a:pPr marL="0" indent="0">
              <a:buNone/>
            </a:pPr>
            <a:r>
              <a:rPr lang="en-IN" sz="2400" dirty="0"/>
              <a:t>    {</a:t>
            </a:r>
          </a:p>
          <a:p>
            <a:pPr marL="0" indent="0">
              <a:buNone/>
            </a:pPr>
            <a:r>
              <a:rPr lang="en-IN" sz="2400" dirty="0"/>
              <a:t>        </a:t>
            </a:r>
            <a:r>
              <a:rPr lang="en-IN" sz="2400" dirty="0" err="1"/>
              <a:t>i</a:t>
            </a:r>
            <a:r>
              <a:rPr lang="en-IN" sz="2400" dirty="0"/>
              <a:t>=10;</a:t>
            </a:r>
          </a:p>
          <a:p>
            <a:pPr marL="0" indent="0">
              <a:buNone/>
            </a:pPr>
            <a:r>
              <a:rPr lang="en-IN" sz="2400" dirty="0"/>
              <a:t>    }</a:t>
            </a:r>
          </a:p>
          <a:p>
            <a:pPr marL="0" indent="0">
              <a:buNone/>
            </a:pPr>
            <a:r>
              <a:rPr lang="en-IN" sz="2400" dirty="0"/>
              <a:t>};</a:t>
            </a:r>
          </a:p>
          <a:p>
            <a:pPr marL="0" indent="0">
              <a:buNone/>
            </a:pPr>
            <a:r>
              <a:rPr lang="en-IN" sz="2400" dirty="0"/>
              <a:t> </a:t>
            </a:r>
          </a:p>
          <a:p>
            <a:pPr marL="0" indent="0">
              <a:buNone/>
            </a:pPr>
            <a:r>
              <a:rPr lang="en-IN" sz="2400" dirty="0"/>
              <a:t>int foo()</a:t>
            </a:r>
          </a:p>
          <a:p>
            <a:pPr marL="0" indent="0">
              <a:buNone/>
            </a:pPr>
            <a:r>
              <a:rPr lang="en-IN" sz="2400" dirty="0"/>
              <a:t>{</a:t>
            </a:r>
          </a:p>
          <a:p>
            <a:pPr marL="0" indent="0">
              <a:buNone/>
            </a:pPr>
            <a:r>
              <a:rPr lang="en-IN" sz="2400" dirty="0"/>
              <a:t>    </a:t>
            </a:r>
            <a:r>
              <a:rPr lang="en-IN" sz="2400" dirty="0" err="1"/>
              <a:t>i</a:t>
            </a:r>
            <a:r>
              <a:rPr lang="en-IN" sz="2400" dirty="0"/>
              <a:t>=3;</a:t>
            </a:r>
          </a:p>
          <a:p>
            <a:pPr marL="0" indent="0">
              <a:buNone/>
            </a:pPr>
            <a:r>
              <a:rPr lang="en-IN" sz="2400" dirty="0"/>
              <a:t>    A </a:t>
            </a:r>
            <a:r>
              <a:rPr lang="en-IN" sz="2400" dirty="0" err="1"/>
              <a:t>ob</a:t>
            </a:r>
            <a:r>
              <a:rPr lang="en-IN" sz="2400" dirty="0"/>
              <a:t>;</a:t>
            </a:r>
          </a:p>
          <a:p>
            <a:pPr marL="0" indent="0">
              <a:buNone/>
            </a:pPr>
            <a:r>
              <a:rPr lang="en-IN" sz="2400" dirty="0"/>
              <a:t>    return </a:t>
            </a:r>
            <a:r>
              <a:rPr lang="en-IN" sz="2400" dirty="0" err="1"/>
              <a:t>i</a:t>
            </a:r>
            <a:r>
              <a:rPr lang="en-IN" sz="2400" dirty="0"/>
              <a:t>;</a:t>
            </a:r>
          </a:p>
          <a:p>
            <a:pPr marL="0" indent="0">
              <a:buNone/>
            </a:pPr>
            <a:r>
              <a:rPr lang="en-IN" sz="2400" dirty="0"/>
              <a:t>}</a:t>
            </a:r>
          </a:p>
          <a:p>
            <a:pPr marL="0" indent="0">
              <a:buNone/>
            </a:pPr>
            <a:r>
              <a:rPr lang="en-IN" sz="2400" dirty="0"/>
              <a:t> </a:t>
            </a:r>
          </a:p>
          <a:p>
            <a:pPr marL="0" indent="0">
              <a:buNone/>
            </a:pPr>
            <a:r>
              <a:rPr lang="en-IN" sz="2400" dirty="0"/>
              <a:t>int main()</a:t>
            </a:r>
          </a:p>
          <a:p>
            <a:pPr marL="0" indent="0">
              <a:buNone/>
            </a:pPr>
            <a:r>
              <a:rPr lang="en-IN" sz="2400" dirty="0"/>
              <a:t>{</a:t>
            </a:r>
          </a:p>
          <a:p>
            <a:pPr marL="0" indent="0">
              <a:buNone/>
            </a:pPr>
            <a:r>
              <a:rPr lang="en-IN" sz="2400" dirty="0"/>
              <a:t>    </a:t>
            </a:r>
            <a:r>
              <a:rPr lang="en-IN" sz="2400" dirty="0" err="1"/>
              <a:t>cout</a:t>
            </a:r>
            <a:r>
              <a:rPr lang="en-IN" sz="2400" dirty="0"/>
              <a:t> &lt;&lt; foo() &lt;&lt; </a:t>
            </a:r>
            <a:r>
              <a:rPr lang="en-IN" sz="2400" dirty="0" err="1"/>
              <a:t>endl</a:t>
            </a:r>
            <a:r>
              <a:rPr lang="en-IN" sz="2400" dirty="0"/>
              <a:t>;</a:t>
            </a:r>
          </a:p>
          <a:p>
            <a:pPr marL="0" indent="0">
              <a:buNone/>
            </a:pPr>
            <a:r>
              <a:rPr lang="en-IN" sz="2400" dirty="0"/>
              <a:t>    return 0;</a:t>
            </a:r>
          </a:p>
          <a:p>
            <a:pPr marL="0" indent="0">
              <a:buNone/>
            </a:pPr>
            <a:r>
              <a:rPr lang="en-IN" sz="2400" dirty="0"/>
              <a:t>}</a:t>
            </a:r>
          </a:p>
          <a:p>
            <a:pPr marL="0" indent="0">
              <a:buNone/>
            </a:pPr>
            <a:endParaRPr lang="en-IN" sz="2400" dirty="0"/>
          </a:p>
          <a:p>
            <a:pPr marL="0" indent="0">
              <a:buNone/>
            </a:pPr>
            <a:endParaRPr lang="en-IN" sz="2400" dirty="0"/>
          </a:p>
          <a:p>
            <a:pPr marL="457200" indent="-457200">
              <a:buFont typeface="+mj-lt"/>
              <a:buAutoNum type="alphaLcParenR"/>
            </a:pPr>
            <a:r>
              <a:rPr lang="en-US" sz="2400" dirty="0"/>
              <a:t>0</a:t>
            </a:r>
          </a:p>
          <a:p>
            <a:pPr marL="457200" indent="-457200">
              <a:buFont typeface="+mj-lt"/>
              <a:buAutoNum type="alphaLcParenR"/>
            </a:pPr>
            <a:r>
              <a:rPr lang="en-US" sz="2400" dirty="0"/>
              <a:t>3</a:t>
            </a:r>
          </a:p>
          <a:p>
            <a:pPr marL="457200" indent="-457200">
              <a:buFont typeface="+mj-lt"/>
              <a:buAutoNum type="alphaLcParenR"/>
            </a:pPr>
            <a:r>
              <a:rPr lang="en-US" sz="2400" dirty="0"/>
              <a:t>10</a:t>
            </a:r>
          </a:p>
          <a:p>
            <a:pPr marL="457200" indent="-457200">
              <a:buFont typeface="+mj-lt"/>
              <a:buAutoNum type="alphaLcParenR"/>
            </a:pPr>
            <a:r>
              <a:rPr lang="en-US" sz="2400" dirty="0"/>
              <a:t>None of the above</a:t>
            </a:r>
            <a:endParaRPr lang="en-IN" sz="2400" dirty="0"/>
          </a:p>
        </p:txBody>
      </p:sp>
    </p:spTree>
    <p:extLst>
      <p:ext uri="{BB962C8B-B14F-4D97-AF65-F5344CB8AC3E}">
        <p14:creationId xmlns:p14="http://schemas.microsoft.com/office/powerpoint/2010/main" val="334920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l">
              <a:buNone/>
            </a:pPr>
            <a:r>
              <a:rPr lang="en-US" b="0" i="0" dirty="0">
                <a:effectLst/>
                <a:latin typeface="var(--font-secondary)"/>
              </a:rPr>
              <a:t> </a:t>
            </a:r>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While returning from a function, destructor is the last method to be executed. The destructor for the object “</a:t>
            </a:r>
            <a:r>
              <a:rPr lang="en-US" b="0" i="0" dirty="0" err="1">
                <a:effectLst/>
                <a:latin typeface="-apple-system"/>
              </a:rPr>
              <a:t>ob</a:t>
            </a:r>
            <a:r>
              <a:rPr lang="en-US" b="0" i="0" dirty="0">
                <a:effectLst/>
                <a:latin typeface="-apple-system"/>
              </a:rPr>
              <a:t>” is called after the value of </a:t>
            </a:r>
            <a:r>
              <a:rPr lang="en-US" b="0" i="0" dirty="0" err="1">
                <a:effectLst/>
                <a:latin typeface="-apple-system"/>
              </a:rPr>
              <a:t>i</a:t>
            </a:r>
            <a:r>
              <a:rPr lang="en-US" b="0" i="0" dirty="0">
                <a:effectLst/>
                <a:latin typeface="-apple-system"/>
              </a:rPr>
              <a:t> is copied to the return value of the function. So, before destructor could change the value of </a:t>
            </a:r>
            <a:r>
              <a:rPr lang="en-US" b="0" i="0" dirty="0" err="1">
                <a:effectLst/>
                <a:latin typeface="-apple-system"/>
              </a:rPr>
              <a:t>i</a:t>
            </a:r>
            <a:r>
              <a:rPr lang="en-US" b="0" i="0" dirty="0">
                <a:effectLst/>
                <a:latin typeface="-apple-system"/>
              </a:rPr>
              <a:t> to 10, the current value of </a:t>
            </a:r>
            <a:r>
              <a:rPr lang="en-US" b="0" i="0" dirty="0" err="1">
                <a:effectLst/>
                <a:latin typeface="-apple-system"/>
              </a:rPr>
              <a:t>i</a:t>
            </a:r>
            <a:r>
              <a:rPr lang="en-US" b="0" i="0" dirty="0">
                <a:effectLst/>
                <a:latin typeface="-apple-system"/>
              </a:rPr>
              <a:t> gets copied &amp; hence the output is </a:t>
            </a:r>
            <a:r>
              <a:rPr lang="en-US" b="0" i="0" dirty="0" err="1">
                <a:effectLst/>
                <a:latin typeface="-apple-system"/>
              </a:rPr>
              <a:t>i</a:t>
            </a:r>
            <a:r>
              <a:rPr lang="en-US" b="0" i="0" dirty="0">
                <a:effectLst/>
                <a:latin typeface="-apple-system"/>
              </a:rPr>
              <a:t> = 3</a:t>
            </a:r>
          </a:p>
          <a:p>
            <a:pPr marL="0" indent="0">
              <a:buNone/>
            </a:pPr>
            <a:endParaRPr lang="en-IN" dirty="0"/>
          </a:p>
        </p:txBody>
      </p:sp>
    </p:spTree>
    <p:extLst>
      <p:ext uri="{BB962C8B-B14F-4D97-AF65-F5344CB8AC3E}">
        <p14:creationId xmlns:p14="http://schemas.microsoft.com/office/powerpoint/2010/main" val="82069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fontScale="62500" lnSpcReduction="20000"/>
          </a:bodyPr>
          <a:lstStyle/>
          <a:p>
            <a:pPr marL="0" indent="0">
              <a:buNone/>
            </a:pPr>
            <a:r>
              <a:rPr lang="en-IN" dirty="0"/>
              <a:t>#include &lt;iostream&gt;</a:t>
            </a:r>
          </a:p>
          <a:p>
            <a:pPr marL="0" indent="0">
              <a:buNone/>
            </a:pPr>
            <a:r>
              <a:rPr lang="en-IN" dirty="0"/>
              <a:t>using namespace std; </a:t>
            </a:r>
          </a:p>
          <a:p>
            <a:pPr marL="0" indent="0">
              <a:buNone/>
            </a:pPr>
            <a:r>
              <a:rPr lang="en-IN" dirty="0"/>
              <a:t>class A</a:t>
            </a:r>
          </a:p>
          <a:p>
            <a:pPr marL="0" indent="0">
              <a:buNone/>
            </a:pPr>
            <a:r>
              <a:rPr lang="en-IN" dirty="0"/>
              <a:t>{</a:t>
            </a:r>
          </a:p>
          <a:p>
            <a:pPr marL="0" indent="0">
              <a:buNone/>
            </a:pPr>
            <a:r>
              <a:rPr lang="en-IN" dirty="0"/>
              <a:t>    int id;</a:t>
            </a:r>
          </a:p>
          <a:p>
            <a:pPr marL="0" indent="0">
              <a:buNone/>
            </a:pPr>
            <a:r>
              <a:rPr lang="en-IN" dirty="0"/>
              <a:t>    static int count;</a:t>
            </a:r>
          </a:p>
          <a:p>
            <a:pPr marL="0" indent="0">
              <a:buNone/>
            </a:pPr>
            <a:r>
              <a:rPr lang="en-IN" dirty="0"/>
              <a:t>public:</a:t>
            </a:r>
          </a:p>
          <a:p>
            <a:pPr marL="0" indent="0">
              <a:buNone/>
            </a:pPr>
            <a:r>
              <a:rPr lang="en-IN" dirty="0"/>
              <a:t>    A() {</a:t>
            </a:r>
          </a:p>
          <a:p>
            <a:pPr marL="0" indent="0">
              <a:buNone/>
            </a:pPr>
            <a:r>
              <a:rPr lang="en-IN" dirty="0"/>
              <a:t>        count++;</a:t>
            </a:r>
          </a:p>
          <a:p>
            <a:pPr marL="0" indent="0">
              <a:buNone/>
            </a:pPr>
            <a:r>
              <a:rPr lang="en-IN" dirty="0"/>
              <a:t>        id = count;</a:t>
            </a:r>
          </a:p>
          <a:p>
            <a:pPr marL="0" indent="0">
              <a:buNone/>
            </a:pPr>
            <a:r>
              <a:rPr lang="en-IN" dirty="0"/>
              <a:t>        </a:t>
            </a:r>
            <a:r>
              <a:rPr lang="en-IN" dirty="0" err="1"/>
              <a:t>cout</a:t>
            </a:r>
            <a:r>
              <a:rPr lang="en-IN" dirty="0"/>
              <a:t> &lt;&lt; \"constructor for id \" &lt;&lt; id &lt;&lt; </a:t>
            </a:r>
            <a:r>
              <a:rPr lang="en-IN" dirty="0" err="1"/>
              <a:t>endl</a:t>
            </a:r>
            <a:r>
              <a:rPr lang="en-IN" dirty="0"/>
              <a:t>;</a:t>
            </a:r>
          </a:p>
          <a:p>
            <a:pPr marL="0" indent="0">
              <a:buNone/>
            </a:pPr>
            <a:r>
              <a:rPr lang="en-IN" dirty="0"/>
              <a:t>    }</a:t>
            </a:r>
          </a:p>
          <a:p>
            <a:pPr marL="0" indent="0">
              <a:buNone/>
            </a:pPr>
            <a:r>
              <a:rPr lang="en-IN" dirty="0"/>
              <a:t>    ~A() {</a:t>
            </a:r>
          </a:p>
          <a:p>
            <a:pPr marL="0" indent="0">
              <a:buNone/>
            </a:pPr>
            <a:r>
              <a:rPr lang="en-IN" dirty="0"/>
              <a:t>        </a:t>
            </a:r>
            <a:r>
              <a:rPr lang="en-IN" dirty="0" err="1"/>
              <a:t>cout</a:t>
            </a:r>
            <a:r>
              <a:rPr lang="en-IN" dirty="0"/>
              <a:t> &lt;&lt; \"destructor for id \" &lt;&lt; id &lt;&lt; </a:t>
            </a:r>
            <a:r>
              <a:rPr lang="en-IN" dirty="0" err="1"/>
              <a:t>endl</a:t>
            </a:r>
            <a:r>
              <a:rPr lang="en-IN" dirty="0"/>
              <a:t>;</a:t>
            </a:r>
          </a:p>
          <a:p>
            <a:pPr marL="0" indent="0">
              <a:buNone/>
            </a:pPr>
            <a:r>
              <a:rPr lang="en-IN" dirty="0"/>
              <a:t>    }</a:t>
            </a:r>
          </a:p>
          <a:p>
            <a:pPr marL="0" indent="0">
              <a:buNone/>
            </a:pPr>
            <a:r>
              <a:rPr lang="en-IN" dirty="0"/>
              <a:t>};</a:t>
            </a:r>
          </a:p>
          <a:p>
            <a:pPr marL="0" indent="0">
              <a:buNone/>
            </a:pPr>
            <a:r>
              <a:rPr lang="en-IN" dirty="0"/>
              <a:t> </a:t>
            </a:r>
          </a:p>
          <a:p>
            <a:pPr marL="0" indent="0">
              <a:buNone/>
            </a:pPr>
            <a:r>
              <a:rPr lang="en-IN" dirty="0"/>
              <a:t>int A::count = 0;</a:t>
            </a:r>
          </a:p>
          <a:p>
            <a:pPr marL="0" indent="0">
              <a:buNone/>
            </a:pPr>
            <a:r>
              <a:rPr lang="en-IN" dirty="0"/>
              <a:t> </a:t>
            </a:r>
          </a:p>
          <a:p>
            <a:pPr marL="0" indent="0">
              <a:buNone/>
            </a:pPr>
            <a:r>
              <a:rPr lang="en-IN" dirty="0"/>
              <a:t>int main() {</a:t>
            </a:r>
          </a:p>
          <a:p>
            <a:pPr marL="0" indent="0">
              <a:buNone/>
            </a:pPr>
            <a:r>
              <a:rPr lang="en-IN" dirty="0"/>
              <a:t>    A a[3];</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9567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r>
              <a:rPr lang="en-US" dirty="0"/>
              <a:t>syntax</a:t>
            </a:r>
          </a:p>
        </p:txBody>
      </p:sp>
    </p:spTree>
    <p:extLst>
      <p:ext uri="{BB962C8B-B14F-4D97-AF65-F5344CB8AC3E}">
        <p14:creationId xmlns:p14="http://schemas.microsoft.com/office/powerpoint/2010/main" val="395815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a:xfrm>
            <a:off x="129787" y="1825625"/>
            <a:ext cx="12062214" cy="4351338"/>
          </a:xfrm>
        </p:spPr>
        <p:txBody>
          <a:bodyPr numCol="4" spcCol="180000">
            <a:normAutofit/>
          </a:bodyPr>
          <a:lstStyle/>
          <a:p>
            <a:pPr marL="0" indent="0">
              <a:buNone/>
            </a:pPr>
            <a:r>
              <a:rPr lang="en-IN" sz="2400" dirty="0"/>
              <a:t>a)</a:t>
            </a:r>
          </a:p>
          <a:p>
            <a:pPr marL="0" indent="0">
              <a:buNone/>
            </a:pPr>
            <a:r>
              <a:rPr lang="en-IN" sz="2400" dirty="0"/>
              <a:t>constructor for id 1</a:t>
            </a:r>
          </a:p>
          <a:p>
            <a:pPr marL="0" indent="0">
              <a:buNone/>
            </a:pPr>
            <a:r>
              <a:rPr lang="en-IN" sz="2400" dirty="0"/>
              <a:t>constructor for id 2</a:t>
            </a:r>
          </a:p>
          <a:p>
            <a:pPr marL="0" indent="0">
              <a:buNone/>
            </a:pPr>
            <a:r>
              <a:rPr lang="en-IN" sz="2400" dirty="0"/>
              <a:t>constructor for id 3</a:t>
            </a:r>
          </a:p>
          <a:p>
            <a:pPr marL="0" indent="0">
              <a:buNone/>
            </a:pPr>
            <a:r>
              <a:rPr lang="en-IN" sz="2400" dirty="0"/>
              <a:t>destructor for id 3</a:t>
            </a:r>
          </a:p>
          <a:p>
            <a:pPr marL="0" indent="0">
              <a:buNone/>
            </a:pPr>
            <a:r>
              <a:rPr lang="en-IN" sz="2400" dirty="0"/>
              <a:t>destructor for id 2</a:t>
            </a:r>
          </a:p>
          <a:p>
            <a:pPr marL="0" indent="0">
              <a:buNone/>
            </a:pPr>
            <a:r>
              <a:rPr lang="en-IN" sz="2400" dirty="0"/>
              <a:t>destructor for id 1</a:t>
            </a:r>
          </a:p>
          <a:p>
            <a:pPr marL="0" indent="0">
              <a:buNone/>
            </a:pPr>
            <a:endParaRPr lang="en-IN" sz="2400" dirty="0"/>
          </a:p>
          <a:p>
            <a:pPr marL="0" indent="0">
              <a:buNone/>
            </a:pPr>
            <a:endParaRPr lang="en-IN" sz="2400" dirty="0"/>
          </a:p>
          <a:p>
            <a:pPr marL="0" indent="0">
              <a:buNone/>
            </a:pPr>
            <a:r>
              <a:rPr lang="en-IN" sz="2400" dirty="0"/>
              <a:t>b)</a:t>
            </a:r>
          </a:p>
          <a:p>
            <a:pPr marL="0" indent="0">
              <a:buNone/>
            </a:pPr>
            <a:r>
              <a:rPr lang="en-IN" sz="2400" dirty="0"/>
              <a:t>constructor for id 1</a:t>
            </a:r>
          </a:p>
          <a:p>
            <a:pPr marL="0" indent="0">
              <a:buNone/>
            </a:pPr>
            <a:r>
              <a:rPr lang="en-IN" sz="2400" dirty="0"/>
              <a:t>constructor for id 2</a:t>
            </a:r>
          </a:p>
          <a:p>
            <a:pPr marL="0" indent="0">
              <a:buNone/>
            </a:pPr>
            <a:r>
              <a:rPr lang="en-IN" sz="2400" dirty="0"/>
              <a:t>constructor for id 3</a:t>
            </a:r>
          </a:p>
          <a:p>
            <a:pPr marL="0" indent="0">
              <a:buNone/>
            </a:pPr>
            <a:r>
              <a:rPr lang="en-IN" sz="2400" dirty="0"/>
              <a:t>destructor for id 1</a:t>
            </a:r>
          </a:p>
          <a:p>
            <a:pPr marL="0" indent="0">
              <a:buNone/>
            </a:pPr>
            <a:r>
              <a:rPr lang="en-IN" sz="2400" dirty="0"/>
              <a:t>destructor for id 2</a:t>
            </a:r>
          </a:p>
          <a:p>
            <a:pPr marL="0" indent="0">
              <a:buNone/>
            </a:pPr>
            <a:r>
              <a:rPr lang="en-IN" sz="2400" dirty="0"/>
              <a:t>destructor for id 3</a:t>
            </a:r>
          </a:p>
          <a:p>
            <a:pPr marL="0" indent="0">
              <a:buNone/>
            </a:pPr>
            <a:endParaRPr lang="en-IN" sz="2400" dirty="0"/>
          </a:p>
          <a:p>
            <a:pPr marL="0" indent="0">
              <a:buNone/>
            </a:pPr>
            <a:endParaRPr lang="en-IN" sz="2400" dirty="0"/>
          </a:p>
          <a:p>
            <a:pPr marL="0" indent="0">
              <a:buNone/>
            </a:pPr>
            <a:r>
              <a:rPr lang="en-IN" sz="2400" dirty="0"/>
              <a:t>c)</a:t>
            </a:r>
          </a:p>
          <a:p>
            <a:pPr marL="0" indent="0">
              <a:buNone/>
            </a:pPr>
            <a:r>
              <a:rPr lang="en-IN" sz="2400" dirty="0"/>
              <a:t>Compiler Dependent.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d)</a:t>
            </a:r>
          </a:p>
          <a:p>
            <a:pPr marL="0" indent="0">
              <a:buNone/>
            </a:pPr>
            <a:r>
              <a:rPr lang="en-IN" sz="2400" dirty="0"/>
              <a:t>constructor for id 1</a:t>
            </a:r>
          </a:p>
          <a:p>
            <a:pPr marL="0" indent="0">
              <a:buNone/>
            </a:pPr>
            <a:r>
              <a:rPr lang="en-IN" sz="2400" dirty="0"/>
              <a:t>destructor for id 1</a:t>
            </a:r>
          </a:p>
        </p:txBody>
      </p:sp>
    </p:spTree>
    <p:extLst>
      <p:ext uri="{BB962C8B-B14F-4D97-AF65-F5344CB8AC3E}">
        <p14:creationId xmlns:p14="http://schemas.microsoft.com/office/powerpoint/2010/main" val="143671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C157-E3D8-9C0F-D200-87D48B5F6F14}"/>
              </a:ext>
            </a:extLst>
          </p:cNvPr>
          <p:cNvSpPr>
            <a:spLocks noGrp="1"/>
          </p:cNvSpPr>
          <p:nvPr>
            <p:ph type="title"/>
          </p:nvPr>
        </p:nvSpPr>
        <p:spPr/>
        <p:txBody>
          <a:bodyPr/>
          <a:lstStyle/>
          <a:p>
            <a:r>
              <a:rPr lang="en-IN" dirty="0"/>
              <a:t>a</a:t>
            </a:r>
          </a:p>
        </p:txBody>
      </p:sp>
      <p:sp>
        <p:nvSpPr>
          <p:cNvPr id="3" name="Content Placeholder 2">
            <a:extLst>
              <a:ext uri="{FF2B5EF4-FFF2-40B4-BE49-F238E27FC236}">
                <a16:creationId xmlns:a16="http://schemas.microsoft.com/office/drawing/2014/main" id="{FB259263-BAC1-3945-BD23-25A8FBA911BA}"/>
              </a:ext>
            </a:extLst>
          </p:cNvPr>
          <p:cNvSpPr>
            <a:spLocks noGrp="1"/>
          </p:cNvSpPr>
          <p:nvPr>
            <p:ph idx="1"/>
          </p:nvPr>
        </p:nvSpPr>
        <p:spPr/>
        <p:txBody>
          <a:bodyPr>
            <a:normAutofit fontScale="92500" lnSpcReduction="20000"/>
          </a:bodyPr>
          <a:lstStyle/>
          <a:p>
            <a:r>
              <a:rPr lang="en-US" dirty="0"/>
              <a:t>Explanation</a:t>
            </a:r>
          </a:p>
          <a:p>
            <a:endParaRPr lang="en-US" dirty="0"/>
          </a:p>
          <a:p>
            <a:pPr algn="just"/>
            <a:r>
              <a:rPr lang="en-US" dirty="0"/>
              <a:t>In the above program, id is a static variable and it is incremented with every object creation. Object a[0] is created first, but the object a[2] is destroyed first. Objects are always destroyed in reverse order of their creation. The reason for reverse order is, an object created later may use the previously created object. For example, consider the following code snippet.</a:t>
            </a:r>
          </a:p>
          <a:p>
            <a:pPr marL="457200" lvl="1" indent="0">
              <a:buNone/>
            </a:pPr>
            <a:r>
              <a:rPr lang="en-US" dirty="0"/>
              <a:t>A </a:t>
            </a:r>
            <a:r>
              <a:rPr lang="en-US" dirty="0" err="1"/>
              <a:t>a</a:t>
            </a:r>
            <a:r>
              <a:rPr lang="en-US" dirty="0"/>
              <a:t>;</a:t>
            </a:r>
          </a:p>
          <a:p>
            <a:pPr marL="457200" lvl="1" indent="0">
              <a:buNone/>
            </a:pPr>
            <a:r>
              <a:rPr lang="en-US" dirty="0"/>
              <a:t>B b(a);</a:t>
            </a:r>
          </a:p>
          <a:p>
            <a:pPr algn="just"/>
            <a:r>
              <a:rPr lang="en-US" dirty="0"/>
              <a:t>In the above code, the object ‘b’ (which is created after ‘a’), may use some members of ‘a’ internally. So destruction of ‘a’ before ‘b’ may create problems. Therefore, object ‘b’ must be destroyed before ‘a’.</a:t>
            </a:r>
            <a:endParaRPr lang="en-IN" dirty="0"/>
          </a:p>
        </p:txBody>
      </p:sp>
    </p:spTree>
    <p:extLst>
      <p:ext uri="{BB962C8B-B14F-4D97-AF65-F5344CB8AC3E}">
        <p14:creationId xmlns:p14="http://schemas.microsoft.com/office/powerpoint/2010/main" val="344449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l">
              <a:buNone/>
            </a:pPr>
            <a:r>
              <a:rPr lang="en-US" b="0" i="0" dirty="0">
                <a:solidFill>
                  <a:srgbClr val="11181C"/>
                </a:solidFill>
                <a:effectLst/>
                <a:latin typeface="-apple-system"/>
              </a:rPr>
              <a:t>What is the right way to declare a copy constructor of a class if the name of the class is </a:t>
            </a:r>
            <a:r>
              <a:rPr lang="en-US" b="0" i="0" dirty="0" err="1">
                <a:solidFill>
                  <a:srgbClr val="11181C"/>
                </a:solidFill>
                <a:effectLst/>
                <a:latin typeface="-apple-system"/>
              </a:rPr>
              <a:t>MyClass</a:t>
            </a:r>
            <a:r>
              <a:rPr lang="en-US" b="0" i="0" dirty="0">
                <a:solidFill>
                  <a:srgbClr val="11181C"/>
                </a:solidFill>
                <a:effectLst/>
                <a:latin typeface="-apple-system"/>
              </a:rPr>
              <a:t>?</a:t>
            </a:r>
          </a:p>
          <a:p>
            <a:pPr marL="0" indent="0" algn="l">
              <a:buNone/>
            </a:pPr>
            <a:endParaRPr lang="en-US" b="0" i="0" dirty="0">
              <a:solidFill>
                <a:srgbClr val="11181C"/>
              </a:solidFill>
              <a:effectLst/>
              <a:latin typeface="-apple-system"/>
            </a:endParaRPr>
          </a:p>
          <a:p>
            <a:pPr marL="514350" indent="-514350" algn="l">
              <a:buFont typeface="+mj-lt"/>
              <a:buAutoNum type="alphaLcParenR"/>
            </a:pPr>
            <a:r>
              <a:rPr lang="en-US" b="0" i="0" dirty="0" err="1">
                <a:effectLst/>
                <a:latin typeface="-apple-system"/>
              </a:rPr>
              <a:t>MyClass</a:t>
            </a:r>
            <a:r>
              <a:rPr lang="en-US" b="0" i="0" dirty="0">
                <a:effectLst/>
                <a:latin typeface="-apple-system"/>
              </a:rPr>
              <a:t> (constant </a:t>
            </a:r>
            <a:r>
              <a:rPr lang="en-US" b="0" i="0" dirty="0" err="1">
                <a:effectLst/>
                <a:latin typeface="-apple-system"/>
              </a:rPr>
              <a:t>MyClass</a:t>
            </a:r>
            <a:r>
              <a:rPr lang="en-US" b="0" i="0" dirty="0">
                <a:effectLst/>
                <a:latin typeface="-apple-system"/>
              </a:rPr>
              <a:t> *</a:t>
            </a:r>
            <a:r>
              <a:rPr lang="en-US" b="0" i="0" dirty="0" err="1">
                <a:effectLst/>
                <a:latin typeface="-apple-system"/>
              </a:rPr>
              <a:t>arg</a:t>
            </a:r>
            <a:r>
              <a:rPr lang="en-US" b="0" i="0" dirty="0">
                <a:effectLst/>
                <a:latin typeface="-apple-system"/>
              </a:rPr>
              <a:t>)</a:t>
            </a:r>
          </a:p>
          <a:p>
            <a:pPr marL="514350" indent="-514350" algn="l">
              <a:buFont typeface="+mj-lt"/>
              <a:buAutoNum type="alphaLcParenR"/>
            </a:pPr>
            <a:r>
              <a:rPr lang="en-US" b="0" i="0" dirty="0" err="1">
                <a:effectLst/>
                <a:latin typeface="-apple-system"/>
              </a:rPr>
              <a:t>MyClass</a:t>
            </a:r>
            <a:r>
              <a:rPr lang="en-US" b="0" i="0" dirty="0">
                <a:effectLst/>
                <a:latin typeface="-apple-system"/>
              </a:rPr>
              <a:t> (constant </a:t>
            </a:r>
            <a:r>
              <a:rPr lang="en-US" b="0" i="0" dirty="0" err="1">
                <a:effectLst/>
                <a:latin typeface="-apple-system"/>
              </a:rPr>
              <a:t>MyClass</a:t>
            </a:r>
            <a:r>
              <a:rPr lang="en-US" b="0" i="0" dirty="0">
                <a:effectLst/>
                <a:latin typeface="-apple-system"/>
              </a:rPr>
              <a:t> &amp;</a:t>
            </a:r>
            <a:r>
              <a:rPr lang="en-US" b="0" i="0" dirty="0" err="1">
                <a:effectLst/>
                <a:latin typeface="-apple-system"/>
              </a:rPr>
              <a:t>arg</a:t>
            </a:r>
            <a:r>
              <a:rPr lang="en-US" b="0" i="0" dirty="0">
                <a:effectLst/>
                <a:latin typeface="-apple-system"/>
              </a:rPr>
              <a:t>)</a:t>
            </a:r>
          </a:p>
          <a:p>
            <a:pPr marL="514350" indent="-514350" algn="l">
              <a:buFont typeface="+mj-lt"/>
              <a:buAutoNum type="alphaLcParenR"/>
            </a:pPr>
            <a:r>
              <a:rPr lang="en-US" b="0" i="0" dirty="0" err="1">
                <a:effectLst/>
                <a:latin typeface="-apple-system"/>
              </a:rPr>
              <a:t>MyClass</a:t>
            </a:r>
            <a:r>
              <a:rPr lang="en-US" b="0" i="0" dirty="0">
                <a:effectLst/>
                <a:latin typeface="-apple-system"/>
              </a:rPr>
              <a:t> (</a:t>
            </a:r>
            <a:r>
              <a:rPr lang="en-US" b="0" i="0" dirty="0" err="1">
                <a:effectLst/>
                <a:latin typeface="-apple-system"/>
              </a:rPr>
              <a:t>MyClass</a:t>
            </a:r>
            <a:r>
              <a:rPr lang="en-US" b="0" i="0" dirty="0">
                <a:effectLst/>
                <a:latin typeface="-apple-system"/>
              </a:rPr>
              <a:t> </a:t>
            </a:r>
            <a:r>
              <a:rPr lang="en-US" b="0" i="0" dirty="0" err="1">
                <a:effectLst/>
                <a:latin typeface="-apple-system"/>
              </a:rPr>
              <a:t>arg</a:t>
            </a:r>
            <a:r>
              <a:rPr lang="en-US" b="0" i="0" dirty="0">
                <a:effectLst/>
                <a:latin typeface="-apple-system"/>
              </a:rPr>
              <a:t>)</a:t>
            </a:r>
          </a:p>
          <a:p>
            <a:pPr marL="514350" indent="-514350" algn="l">
              <a:buFont typeface="+mj-lt"/>
              <a:buAutoNum type="alphaLcParenR"/>
            </a:pPr>
            <a:r>
              <a:rPr lang="en-US" b="0" i="0" dirty="0" err="1">
                <a:effectLst/>
                <a:latin typeface="-apple-system"/>
              </a:rPr>
              <a:t>MyClass</a:t>
            </a:r>
            <a:r>
              <a:rPr lang="en-US" b="0" i="0" dirty="0">
                <a:effectLst/>
                <a:latin typeface="-apple-system"/>
              </a:rPr>
              <a:t> (</a:t>
            </a:r>
            <a:r>
              <a:rPr lang="en-US" b="0" i="0" dirty="0" err="1">
                <a:effectLst/>
                <a:latin typeface="-apple-system"/>
              </a:rPr>
              <a:t>MyClass</a:t>
            </a:r>
            <a:r>
              <a:rPr lang="en-US" b="0" i="0" dirty="0">
                <a:effectLst/>
                <a:latin typeface="-apple-system"/>
              </a:rPr>
              <a:t> *</a:t>
            </a:r>
            <a:r>
              <a:rPr lang="en-US" b="0" i="0" dirty="0" err="1">
                <a:effectLst/>
                <a:latin typeface="-apple-system"/>
              </a:rPr>
              <a:t>arg</a:t>
            </a:r>
            <a:r>
              <a:rPr lang="en-US" b="0" i="0" dirty="0">
                <a:effectLst/>
                <a:latin typeface="-apple-system"/>
              </a:rPr>
              <a:t>)</a:t>
            </a:r>
          </a:p>
          <a:p>
            <a:pPr marL="0" indent="0">
              <a:buNone/>
            </a:pPr>
            <a:endParaRPr lang="en-IN" dirty="0"/>
          </a:p>
        </p:txBody>
      </p:sp>
    </p:spTree>
    <p:extLst>
      <p:ext uri="{BB962C8B-B14F-4D97-AF65-F5344CB8AC3E}">
        <p14:creationId xmlns:p14="http://schemas.microsoft.com/office/powerpoint/2010/main" val="3193180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B (</a:t>
            </a:r>
            <a:r>
              <a:rPr lang="en-IN" dirty="0" err="1"/>
              <a:t>c++</a:t>
            </a:r>
            <a:r>
              <a:rPr lang="en-IN" dirty="0"/>
              <a:t>)</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In this question, language is not specified so there can be multiple options correct. </a:t>
            </a:r>
          </a:p>
          <a:p>
            <a:pPr algn="l" latinLnBrk="1"/>
            <a:endParaRPr lang="en-US" b="0" i="0" dirty="0">
              <a:effectLst/>
              <a:latin typeface="-apple-system"/>
            </a:endParaRPr>
          </a:p>
          <a:p>
            <a:pPr algn="l" latinLnBrk="1"/>
            <a:r>
              <a:rPr lang="en-US" b="0" i="0" dirty="0" err="1">
                <a:effectLst/>
                <a:latin typeface="-apple-system"/>
              </a:rPr>
              <a:t>MyClass</a:t>
            </a:r>
            <a:r>
              <a:rPr lang="en-US" b="0" i="0" dirty="0">
                <a:effectLst/>
                <a:latin typeface="-apple-system"/>
              </a:rPr>
              <a:t> (constant </a:t>
            </a:r>
            <a:r>
              <a:rPr lang="en-US" b="0" i="0" dirty="0" err="1">
                <a:effectLst/>
                <a:latin typeface="-apple-system"/>
              </a:rPr>
              <a:t>MyClass</a:t>
            </a:r>
            <a:r>
              <a:rPr lang="en-US" b="0" i="0" dirty="0">
                <a:effectLst/>
                <a:latin typeface="-apple-system"/>
              </a:rPr>
              <a:t> &amp;</a:t>
            </a:r>
            <a:r>
              <a:rPr lang="en-US" b="0" i="0" dirty="0" err="1">
                <a:effectLst/>
                <a:latin typeface="-apple-system"/>
              </a:rPr>
              <a:t>arg</a:t>
            </a:r>
            <a:r>
              <a:rPr lang="en-US" b="0" i="0" dirty="0">
                <a:effectLst/>
                <a:latin typeface="-apple-system"/>
              </a:rPr>
              <a:t>) // copy constructor in C++ </a:t>
            </a:r>
          </a:p>
          <a:p>
            <a:pPr algn="l" latinLnBrk="1"/>
            <a:endParaRPr lang="en-US" b="0" i="0" dirty="0">
              <a:effectLst/>
              <a:latin typeface="-apple-system"/>
            </a:endParaRPr>
          </a:p>
          <a:p>
            <a:pPr algn="l" latinLnBrk="1"/>
            <a:r>
              <a:rPr lang="en-US" b="0" i="0" dirty="0" err="1">
                <a:effectLst/>
                <a:latin typeface="-apple-system"/>
              </a:rPr>
              <a:t>MyClass</a:t>
            </a:r>
            <a:r>
              <a:rPr lang="en-US" b="0" i="0" dirty="0">
                <a:effectLst/>
                <a:latin typeface="-apple-system"/>
              </a:rPr>
              <a:t> (</a:t>
            </a:r>
            <a:r>
              <a:rPr lang="en-US" b="0" i="0" dirty="0" err="1">
                <a:effectLst/>
                <a:latin typeface="-apple-system"/>
              </a:rPr>
              <a:t>MyClass</a:t>
            </a:r>
            <a:r>
              <a:rPr lang="en-US" b="0" i="0" dirty="0">
                <a:effectLst/>
                <a:latin typeface="-apple-system"/>
              </a:rPr>
              <a:t> </a:t>
            </a:r>
            <a:r>
              <a:rPr lang="en-US" b="0" i="0" dirty="0" err="1">
                <a:effectLst/>
                <a:latin typeface="-apple-system"/>
              </a:rPr>
              <a:t>arg</a:t>
            </a:r>
            <a:r>
              <a:rPr lang="en-US" b="0" i="0" dirty="0">
                <a:effectLst/>
                <a:latin typeface="-apple-system"/>
              </a:rPr>
              <a:t>) // copy constructor in Java </a:t>
            </a:r>
          </a:p>
          <a:p>
            <a:pPr marL="0" indent="0">
              <a:buNone/>
            </a:pPr>
            <a:endParaRPr lang="en-IN" dirty="0"/>
          </a:p>
        </p:txBody>
      </p:sp>
    </p:spTree>
    <p:extLst>
      <p:ext uri="{BB962C8B-B14F-4D97-AF65-F5344CB8AC3E}">
        <p14:creationId xmlns:p14="http://schemas.microsoft.com/office/powerpoint/2010/main" val="344645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l">
              <a:buNone/>
            </a:pPr>
            <a:r>
              <a:rPr lang="en-US" b="0" i="0" dirty="0">
                <a:solidFill>
                  <a:srgbClr val="11181C"/>
                </a:solidFill>
                <a:effectLst/>
                <a:latin typeface="-apple-system"/>
              </a:rPr>
              <a:t>Which of the followings is/are automatically added to every class, if we do not write our own.</a:t>
            </a:r>
          </a:p>
          <a:p>
            <a:pPr algn="l"/>
            <a:endParaRPr lang="en-US" b="0" i="0" dirty="0">
              <a:solidFill>
                <a:srgbClr val="11181C"/>
              </a:solidFill>
              <a:effectLst/>
              <a:latin typeface="-apple-system"/>
            </a:endParaRPr>
          </a:p>
          <a:p>
            <a:pPr marL="514350" indent="-514350" algn="l">
              <a:buFont typeface="+mj-lt"/>
              <a:buAutoNum type="alphaLcParenR"/>
            </a:pPr>
            <a:r>
              <a:rPr lang="en-US" b="0" i="0" dirty="0">
                <a:effectLst/>
                <a:latin typeface="-apple-system"/>
              </a:rPr>
              <a:t>Copy Constructor</a:t>
            </a:r>
          </a:p>
          <a:p>
            <a:pPr marL="514350" indent="-514350" algn="l">
              <a:buFont typeface="+mj-lt"/>
              <a:buAutoNum type="alphaLcParenR"/>
            </a:pPr>
            <a:r>
              <a:rPr lang="en-US" b="0" i="0" dirty="0">
                <a:effectLst/>
                <a:latin typeface="-apple-system"/>
              </a:rPr>
              <a:t>Assignment Operator</a:t>
            </a:r>
          </a:p>
          <a:p>
            <a:pPr marL="514350" indent="-514350" algn="l">
              <a:buFont typeface="+mj-lt"/>
              <a:buAutoNum type="alphaLcParenR"/>
            </a:pPr>
            <a:r>
              <a:rPr lang="en-US" b="0" i="0" dirty="0">
                <a:effectLst/>
                <a:latin typeface="-apple-system"/>
              </a:rPr>
              <a:t>A constructor without any parameter</a:t>
            </a:r>
          </a:p>
          <a:p>
            <a:pPr marL="514350" indent="-514350" algn="l">
              <a:buFont typeface="+mj-lt"/>
              <a:buAutoNum type="alphaLcParenR"/>
            </a:pPr>
            <a:r>
              <a:rPr lang="en-US" b="0" i="0" dirty="0">
                <a:solidFill>
                  <a:srgbClr val="273239"/>
                </a:solidFill>
                <a:effectLst/>
                <a:latin typeface="-apple-system"/>
              </a:rPr>
              <a:t>All of the above</a:t>
            </a:r>
          </a:p>
          <a:p>
            <a:pPr marL="0" indent="0">
              <a:buNone/>
            </a:pPr>
            <a:endParaRPr lang="en-IN" dirty="0"/>
          </a:p>
        </p:txBody>
      </p:sp>
    </p:spTree>
    <p:extLst>
      <p:ext uri="{BB962C8B-B14F-4D97-AF65-F5344CB8AC3E}">
        <p14:creationId xmlns:p14="http://schemas.microsoft.com/office/powerpoint/2010/main" val="739143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just">
              <a:buNone/>
            </a:pPr>
            <a:r>
              <a:rPr lang="en-US" b="0" i="0" dirty="0">
                <a:effectLst/>
                <a:latin typeface="-apple-system"/>
              </a:rPr>
              <a:t>In C++, if we do not write our own, then compiler automatically creates a default constructor, a copy constructor and a assignment operator for every class.</a:t>
            </a:r>
            <a:endParaRPr lang="en-IN" dirty="0"/>
          </a:p>
        </p:txBody>
      </p:sp>
    </p:spTree>
    <p:extLst>
      <p:ext uri="{BB962C8B-B14F-4D97-AF65-F5344CB8AC3E}">
        <p14:creationId xmlns:p14="http://schemas.microsoft.com/office/powerpoint/2010/main" val="994092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388957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r>
              <a:rPr lang="en-US" dirty="0"/>
              <a:t>Which constructor function is designed to copy objects of the same class type?</a:t>
            </a:r>
          </a:p>
          <a:p>
            <a:pPr marL="0" indent="0">
              <a:buNone/>
            </a:pPr>
            <a:endParaRPr lang="en-US" dirty="0"/>
          </a:p>
          <a:p>
            <a:pPr marL="514350" indent="-514350">
              <a:buFont typeface="+mj-lt"/>
              <a:buAutoNum type="alphaLcParenR"/>
            </a:pPr>
            <a:r>
              <a:rPr lang="en-US" dirty="0"/>
              <a:t>Create constructor</a:t>
            </a:r>
          </a:p>
          <a:p>
            <a:pPr marL="514350" indent="-514350">
              <a:buFont typeface="+mj-lt"/>
              <a:buAutoNum type="alphaLcParenR"/>
            </a:pPr>
            <a:r>
              <a:rPr lang="en-US" dirty="0"/>
              <a:t>Object constructor</a:t>
            </a:r>
          </a:p>
          <a:p>
            <a:pPr marL="514350" indent="-514350">
              <a:buFont typeface="+mj-lt"/>
              <a:buAutoNum type="alphaLcParenR"/>
            </a:pPr>
            <a:r>
              <a:rPr lang="en-US" dirty="0"/>
              <a:t>Dynamic constructor</a:t>
            </a:r>
          </a:p>
          <a:p>
            <a:pPr marL="514350" indent="-514350">
              <a:buFont typeface="+mj-lt"/>
              <a:buAutoNum type="alphaLcParenR"/>
            </a:pPr>
            <a:r>
              <a:rPr lang="en-US" dirty="0"/>
              <a:t>Copy constructor</a:t>
            </a:r>
            <a:endParaRPr lang="en-IN" dirty="0"/>
          </a:p>
        </p:txBody>
      </p:sp>
    </p:spTree>
    <p:extLst>
      <p:ext uri="{BB962C8B-B14F-4D97-AF65-F5344CB8AC3E}">
        <p14:creationId xmlns:p14="http://schemas.microsoft.com/office/powerpoint/2010/main" val="388533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207420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l">
              <a:buNone/>
            </a:pPr>
            <a:r>
              <a:rPr lang="en-US" b="0" i="0" dirty="0">
                <a:effectLst/>
                <a:latin typeface="Poppins" panose="020B0502040204020203" pitchFamily="2" charset="0"/>
              </a:rPr>
              <a:t>Which of the following gets called when an object is being created?</a:t>
            </a:r>
          </a:p>
          <a:p>
            <a:pPr marL="0" indent="0" algn="l">
              <a:buNone/>
            </a:pPr>
            <a:endParaRPr lang="en-US" b="0" i="0" dirty="0">
              <a:effectLst/>
              <a:latin typeface="Poppins" panose="020B0502040204020203" pitchFamily="2" charset="0"/>
            </a:endParaRPr>
          </a:p>
          <a:p>
            <a:pPr marL="514350" indent="-514350" algn="l">
              <a:buFont typeface="+mj-lt"/>
              <a:buAutoNum type="alphaLcParenR"/>
            </a:pPr>
            <a:r>
              <a:rPr lang="en-US" b="0" i="0" u="none" strike="noStrike" dirty="0">
                <a:effectLst/>
                <a:latin typeface="Poppins" panose="020B0502040204020203" pitchFamily="2" charset="0"/>
              </a:rPr>
              <a:t>constructor</a:t>
            </a:r>
          </a:p>
          <a:p>
            <a:pPr marL="514350" indent="-514350" algn="l">
              <a:buFont typeface="+mj-lt"/>
              <a:buAutoNum type="alphaLcParenR"/>
            </a:pPr>
            <a:r>
              <a:rPr lang="en-US" b="0" i="0" u="none" strike="noStrike" dirty="0">
                <a:effectLst/>
                <a:latin typeface="Poppins" panose="020B0502040204020203" pitchFamily="2" charset="0"/>
              </a:rPr>
              <a:t>virtual function</a:t>
            </a:r>
          </a:p>
          <a:p>
            <a:pPr marL="514350" indent="-514350" algn="l">
              <a:buFont typeface="+mj-lt"/>
              <a:buAutoNum type="alphaLcParenR"/>
            </a:pPr>
            <a:r>
              <a:rPr lang="en-US" b="0" i="0" u="none" strike="noStrike" dirty="0">
                <a:effectLst/>
                <a:latin typeface="Poppins" panose="020B0502040204020203" pitchFamily="2" charset="0"/>
              </a:rPr>
              <a:t>destructor</a:t>
            </a:r>
          </a:p>
          <a:p>
            <a:pPr marL="514350" indent="-514350" algn="l">
              <a:buFont typeface="+mj-lt"/>
              <a:buAutoNum type="alphaLcParenR"/>
            </a:pPr>
            <a:r>
              <a:rPr lang="en-US" b="0" i="0" u="none" strike="noStrike" dirty="0">
                <a:effectLst/>
                <a:latin typeface="Poppins" panose="020B0502040204020203" pitchFamily="2" charset="0"/>
              </a:rPr>
              <a:t>main</a:t>
            </a:r>
          </a:p>
          <a:p>
            <a:pPr marL="0" indent="0">
              <a:buNone/>
            </a:pPr>
            <a:endParaRPr lang="en-IN" dirty="0"/>
          </a:p>
        </p:txBody>
      </p:sp>
    </p:spTree>
    <p:extLst>
      <p:ext uri="{BB962C8B-B14F-4D97-AF65-F5344CB8AC3E}">
        <p14:creationId xmlns:p14="http://schemas.microsoft.com/office/powerpoint/2010/main" val="363093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a</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272422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1">
            <a:normAutofit/>
          </a:bodyPr>
          <a:lstStyle/>
          <a:p>
            <a:pPr marL="0" indent="0" algn="just">
              <a:buNone/>
            </a:pPr>
            <a:r>
              <a:rPr lang="en-US" b="0" i="0" dirty="0">
                <a:effectLst/>
                <a:latin typeface="Poppins" panose="00000500000000000000" pitchFamily="2" charset="0"/>
              </a:rPr>
              <a:t>Which of the following implicitly creates a default constructor when the programmer does not explicitly define at least one constructor for a class?</a:t>
            </a:r>
          </a:p>
          <a:p>
            <a:pPr marL="0" indent="0" algn="l">
              <a:buNone/>
            </a:pPr>
            <a:endParaRPr lang="en-US" b="0" i="0" dirty="0">
              <a:effectLst/>
              <a:latin typeface="Poppins" panose="00000500000000000000" pitchFamily="2" charset="0"/>
            </a:endParaRPr>
          </a:p>
          <a:p>
            <a:pPr marL="514350" indent="-514350" algn="l">
              <a:buFont typeface="+mj-lt"/>
              <a:buAutoNum type="alphaLcParenR"/>
            </a:pPr>
            <a:r>
              <a:rPr lang="en-US" b="0" i="0" u="none" strike="noStrike" dirty="0">
                <a:effectLst/>
                <a:latin typeface="Poppins" panose="00000500000000000000" pitchFamily="2" charset="0"/>
              </a:rPr>
              <a:t>Preprocessor</a:t>
            </a:r>
          </a:p>
          <a:p>
            <a:pPr marL="514350" indent="-514350" algn="l">
              <a:buFont typeface="+mj-lt"/>
              <a:buAutoNum type="alphaLcParenR"/>
            </a:pPr>
            <a:r>
              <a:rPr lang="en-US" b="0" i="0" u="none" strike="noStrike" dirty="0">
                <a:effectLst/>
                <a:latin typeface="Poppins" panose="00000500000000000000" pitchFamily="2" charset="0"/>
              </a:rPr>
              <a:t>Linker</a:t>
            </a:r>
          </a:p>
          <a:p>
            <a:pPr marL="514350" indent="-514350" algn="l">
              <a:buFont typeface="+mj-lt"/>
              <a:buAutoNum type="alphaLcParenR"/>
            </a:pPr>
            <a:r>
              <a:rPr lang="en-US" b="0" i="0" u="none" strike="noStrike" dirty="0">
                <a:effectLst/>
                <a:latin typeface="Poppins" panose="00000500000000000000" pitchFamily="2" charset="0"/>
              </a:rPr>
              <a:t>Loader</a:t>
            </a:r>
          </a:p>
          <a:p>
            <a:pPr marL="514350" indent="-514350" algn="l">
              <a:buFont typeface="+mj-lt"/>
              <a:buAutoNum type="alphaLcParenR"/>
            </a:pPr>
            <a:r>
              <a:rPr lang="en-US" b="0" i="0" u="none" strike="noStrike" dirty="0">
                <a:effectLst/>
                <a:latin typeface="Poppins" panose="00000500000000000000" pitchFamily="2" charset="0"/>
              </a:rPr>
              <a:t>Compiler</a:t>
            </a:r>
          </a:p>
          <a:p>
            <a:pPr marL="0" indent="0">
              <a:buNone/>
            </a:pPr>
            <a:endParaRPr lang="en-IN" dirty="0"/>
          </a:p>
        </p:txBody>
      </p:sp>
    </p:spTree>
    <p:extLst>
      <p:ext uri="{BB962C8B-B14F-4D97-AF65-F5344CB8AC3E}">
        <p14:creationId xmlns:p14="http://schemas.microsoft.com/office/powerpoint/2010/main" val="221666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8A0-ACD9-D803-50EB-2F48057E78DC}"/>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114D025B-4D14-F149-2CCB-F064D41A2AA6}"/>
              </a:ext>
            </a:extLst>
          </p:cNvPr>
          <p:cNvSpPr>
            <a:spLocks noGrp="1"/>
          </p:cNvSpPr>
          <p:nvPr>
            <p:ph idx="1"/>
          </p:nvPr>
        </p:nvSpPr>
        <p:spPr/>
        <p:txBody>
          <a:bodyPr numCol="2">
            <a:normAutofit/>
          </a:bodyPr>
          <a:lstStyle/>
          <a:p>
            <a:pPr marL="0" indent="0">
              <a:buNone/>
            </a:pPr>
            <a:endParaRPr lang="en-IN" dirty="0"/>
          </a:p>
        </p:txBody>
      </p:sp>
    </p:spTree>
    <p:extLst>
      <p:ext uri="{BB962C8B-B14F-4D97-AF65-F5344CB8AC3E}">
        <p14:creationId xmlns:p14="http://schemas.microsoft.com/office/powerpoint/2010/main" val="246199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1803</Words>
  <Application>Microsoft Office PowerPoint</Application>
  <PresentationFormat>Widescreen</PresentationFormat>
  <Paragraphs>345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Calibri Light</vt:lpstr>
      <vt:lpstr>Nunito</vt:lpstr>
      <vt:lpstr>Poppins</vt:lpstr>
      <vt:lpstr>var(--font-secondary)</vt:lpstr>
      <vt:lpstr>Office Theme</vt:lpstr>
      <vt:lpstr>Constructor destructor</vt:lpstr>
      <vt:lpstr>PowerPoint Presentation</vt:lpstr>
      <vt:lpstr>c</vt:lpstr>
      <vt:lpstr>PowerPoint Presentation</vt:lpstr>
      <vt:lpstr>d</vt:lpstr>
      <vt:lpstr>PowerPoint Presentation</vt:lpstr>
      <vt:lpstr>a</vt:lpstr>
      <vt:lpstr>PowerPoint Presentation</vt:lpstr>
      <vt:lpstr>d</vt:lpstr>
      <vt:lpstr>PowerPoint Presentation</vt:lpstr>
      <vt:lpstr>d</vt:lpstr>
      <vt:lpstr>PowerPoint Presentation</vt:lpstr>
      <vt:lpstr>b</vt:lpstr>
      <vt:lpstr>PowerPoint Presentation</vt:lpstr>
      <vt:lpstr>c</vt:lpstr>
      <vt:lpstr>PowerPoint Presentation</vt:lpstr>
      <vt:lpstr>b</vt:lpstr>
      <vt:lpstr>PowerPoint Presentation</vt:lpstr>
      <vt:lpstr>b</vt:lpstr>
      <vt:lpstr>PowerPoint Presentation</vt:lpstr>
      <vt:lpstr>c</vt:lpstr>
      <vt:lpstr>PowerPoint Presentation</vt:lpstr>
      <vt:lpstr>b</vt:lpstr>
      <vt:lpstr>PowerPoint Presentation</vt:lpstr>
      <vt:lpstr>Predict the output of following program.</vt:lpstr>
      <vt:lpstr>b</vt:lpstr>
      <vt:lpstr>PowerPoint Presentation</vt:lpstr>
      <vt:lpstr>b</vt:lpstr>
      <vt:lpstr>PowerPoint Presentation</vt:lpstr>
      <vt:lpstr>PowerPoint Presentation</vt:lpstr>
      <vt:lpstr>a</vt:lpstr>
      <vt:lpstr>PowerPoint Presentation</vt:lpstr>
      <vt:lpstr>B (c++)</vt:lpstr>
      <vt:lpstr>PowerPoint Presentation</vt:lpstr>
      <vt:lpst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Singh</dc:creator>
  <cp:lastModifiedBy>Aman Singh</cp:lastModifiedBy>
  <cp:revision>12</cp:revision>
  <dcterms:created xsi:type="dcterms:W3CDTF">2024-07-12T04:40:18Z</dcterms:created>
  <dcterms:modified xsi:type="dcterms:W3CDTF">2024-07-16T05:15:49Z</dcterms:modified>
</cp:coreProperties>
</file>