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57" r:id="rId7"/>
    <p:sldId id="258" r:id="rId8"/>
    <p:sldId id="259" r:id="rId9"/>
    <p:sldId id="260" r:id="rId10"/>
    <p:sldId id="261" r:id="rId11"/>
    <p:sldId id="262" r:id="rId12"/>
    <p:sldId id="26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2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378F-C7F1-42EB-D680-DE8277F00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5F6F4A-04BF-5A7E-6FA6-169E609E4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EF310A-F39B-19ED-DE74-8C8BCFE0508F}"/>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841889EF-C307-1BD2-FE86-C106C44AC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F5DB1-08FD-6EC9-340F-BE1BF64BDA75}"/>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357366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E7DE-0A7B-4DAC-1475-7E26FC77FE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8D3840-0116-B747-6B7A-B06EE2956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E9184-BEA7-1DAB-7DE0-DCD7B9194EA2}"/>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78B2048B-3B55-F339-52F6-984DA55C4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57512-11E3-2282-C9E2-851D2E9C2DB3}"/>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61775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589A9-7129-90E6-4765-FEEC9C3D8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4893AA-EB6D-582E-7A3C-FD09DFA2F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917C7-DEEB-F7CD-3B6B-537B7A8A965E}"/>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276ED9E1-4072-707B-ED60-430F03269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D1B40-D4E1-5809-A91F-96CDD4AD4093}"/>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401979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8785-9F74-D9E3-59A3-938990B7C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D5EF79-E705-2F04-01C9-A6759BFFC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B8DEC-7E6C-F930-3E3C-D48F26225231}"/>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A1423251-11A6-E86F-2313-D4E680F2A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48A8-551A-E273-6762-C949718C6F54}"/>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353449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32ED-3F7A-3157-357D-32AF2CC47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D68D39-FEDA-A74D-150D-6529B3C01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10289-FDA5-3478-1BF9-C2F683B107D6}"/>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1613B745-8B37-6C92-7F53-8A94D6BD3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8B1C5-B366-2532-E5C7-5AAF329DE694}"/>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235292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FD03-3E2B-61D8-3562-A8E36F41B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FC50CF-3B49-C79F-6167-A44023A74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20021C-AA2A-F81D-5C47-964B64425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8EB22A-F578-E629-1D7E-8554F5F0A22D}"/>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6" name="Footer Placeholder 5">
            <a:extLst>
              <a:ext uri="{FF2B5EF4-FFF2-40B4-BE49-F238E27FC236}">
                <a16:creationId xmlns:a16="http://schemas.microsoft.com/office/drawing/2014/main" id="{B4944CB9-635B-BE14-438D-7812B39A7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DF38C-2563-E82E-ECA6-C721657F632D}"/>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362394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83FD-9042-B059-33EA-8BFBCFBA67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C82CA-FCEF-2266-71F7-3E9BA2E0F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0AF3D-D1BF-4465-6EF8-5972CFC3A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E65711-7F0A-AD95-B43F-DB9897735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5451B-ECB4-B69A-704C-54E5BB368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AC9CD-0938-23B0-D4B4-4648F4B0E357}"/>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8" name="Footer Placeholder 7">
            <a:extLst>
              <a:ext uri="{FF2B5EF4-FFF2-40B4-BE49-F238E27FC236}">
                <a16:creationId xmlns:a16="http://schemas.microsoft.com/office/drawing/2014/main" id="{F98F56AD-108C-E56D-05A8-79CD7EB305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EBAE2A-6208-C474-52A7-F4E586C744AA}"/>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203812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A959-6EA5-B179-9414-CE927CCAD3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CB83EF-1253-8437-A72A-1160924E1A58}"/>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4" name="Footer Placeholder 3">
            <a:extLst>
              <a:ext uri="{FF2B5EF4-FFF2-40B4-BE49-F238E27FC236}">
                <a16:creationId xmlns:a16="http://schemas.microsoft.com/office/drawing/2014/main" id="{1C99B22A-3256-13C7-756E-3DCE4FFAA5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5C97C8-6F71-FD2E-137C-EF9DD9906E34}"/>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284052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3A7BD-9FBA-4148-92CD-B501502E00BF}"/>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3" name="Footer Placeholder 2">
            <a:extLst>
              <a:ext uri="{FF2B5EF4-FFF2-40B4-BE49-F238E27FC236}">
                <a16:creationId xmlns:a16="http://schemas.microsoft.com/office/drawing/2014/main" id="{8E3DEDE9-8A16-6AC5-65FA-83F8BC266A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45E688-4B3B-37DC-EA0F-6BF3DE1DBF19}"/>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105872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6C7B-F1DA-FCAA-2010-C874F241D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B7732F-181B-E846-598D-2FEC995AB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EDAE8C-8C1C-FF64-AAB4-3C2F41841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F6878-F841-62BC-02EA-22A1AC7340B0}"/>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6" name="Footer Placeholder 5">
            <a:extLst>
              <a:ext uri="{FF2B5EF4-FFF2-40B4-BE49-F238E27FC236}">
                <a16:creationId xmlns:a16="http://schemas.microsoft.com/office/drawing/2014/main" id="{AF8A983B-A0F1-7F1E-2B2D-3553D1D2D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22F0A4-23CD-F0DE-F8AB-054639ACA9D6}"/>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36347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79C1-84CD-A253-11F6-5A4A448FC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E072F3-F78D-DAE4-7420-5C8EFB9B7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DB782-83BC-325E-DCBA-12A8DCFBF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43DE-4588-65FD-FBDF-B90F6C889641}"/>
              </a:ext>
            </a:extLst>
          </p:cNvPr>
          <p:cNvSpPr>
            <a:spLocks noGrp="1"/>
          </p:cNvSpPr>
          <p:nvPr>
            <p:ph type="dt" sz="half" idx="10"/>
          </p:nvPr>
        </p:nvSpPr>
        <p:spPr/>
        <p:txBody>
          <a:bodyPr/>
          <a:lstStyle/>
          <a:p>
            <a:fld id="{9CFCA3E8-6EA5-4A56-A4FB-77E0426B0B0A}" type="datetimeFigureOut">
              <a:rPr lang="en-IN" smtClean="0"/>
              <a:t>08-07-2024</a:t>
            </a:fld>
            <a:endParaRPr lang="en-IN"/>
          </a:p>
        </p:txBody>
      </p:sp>
      <p:sp>
        <p:nvSpPr>
          <p:cNvPr id="6" name="Footer Placeholder 5">
            <a:extLst>
              <a:ext uri="{FF2B5EF4-FFF2-40B4-BE49-F238E27FC236}">
                <a16:creationId xmlns:a16="http://schemas.microsoft.com/office/drawing/2014/main" id="{681A8E73-B350-6E33-14B2-72527BD8C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238A6-0F4E-DB55-9465-4B000FFE0474}"/>
              </a:ext>
            </a:extLst>
          </p:cNvPr>
          <p:cNvSpPr>
            <a:spLocks noGrp="1"/>
          </p:cNvSpPr>
          <p:nvPr>
            <p:ph type="sldNum" sz="quarter" idx="12"/>
          </p:nvPr>
        </p:nvSpPr>
        <p:spPr/>
        <p:txBody>
          <a:bodyPr/>
          <a:lstStyle/>
          <a:p>
            <a:fld id="{1B8309B5-0F23-45B1-8914-5D702B9216A3}" type="slidenum">
              <a:rPr lang="en-IN" smtClean="0"/>
              <a:t>‹#›</a:t>
            </a:fld>
            <a:endParaRPr lang="en-IN"/>
          </a:p>
        </p:txBody>
      </p:sp>
    </p:spTree>
    <p:extLst>
      <p:ext uri="{BB962C8B-B14F-4D97-AF65-F5344CB8AC3E}">
        <p14:creationId xmlns:p14="http://schemas.microsoft.com/office/powerpoint/2010/main" val="425760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ACD8F-6F57-7A86-B7B8-AFC41CAA9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1B9DBB-AFC4-15B3-B4FE-602F08903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66C21-8E6C-792C-6DC9-C6A116791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CA3E8-6EA5-4A56-A4FB-77E0426B0B0A}" type="datetimeFigureOut">
              <a:rPr lang="en-IN" smtClean="0"/>
              <a:t>08-07-2024</a:t>
            </a:fld>
            <a:endParaRPr lang="en-IN"/>
          </a:p>
        </p:txBody>
      </p:sp>
      <p:sp>
        <p:nvSpPr>
          <p:cNvPr id="5" name="Footer Placeholder 4">
            <a:extLst>
              <a:ext uri="{FF2B5EF4-FFF2-40B4-BE49-F238E27FC236}">
                <a16:creationId xmlns:a16="http://schemas.microsoft.com/office/drawing/2014/main" id="{A7D6C0B3-01EE-3A02-37EA-2852B9C5D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4F2A52-F45C-0F92-CC48-9A13F0292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309B5-0F23-45B1-8914-5D702B9216A3}" type="slidenum">
              <a:rPr lang="en-IN" smtClean="0"/>
              <a:t>‹#›</a:t>
            </a:fld>
            <a:endParaRPr lang="en-IN"/>
          </a:p>
        </p:txBody>
      </p:sp>
    </p:spTree>
    <p:extLst>
      <p:ext uri="{BB962C8B-B14F-4D97-AF65-F5344CB8AC3E}">
        <p14:creationId xmlns:p14="http://schemas.microsoft.com/office/powerpoint/2010/main" val="113404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3844-89D6-D2C6-C6B3-F69BD35026A7}"/>
              </a:ext>
            </a:extLst>
          </p:cNvPr>
          <p:cNvSpPr>
            <a:spLocks noGrp="1"/>
          </p:cNvSpPr>
          <p:nvPr>
            <p:ph type="ctrTitle"/>
          </p:nvPr>
        </p:nvSpPr>
        <p:spPr/>
        <p:txBody>
          <a:bodyPr/>
          <a:lstStyle/>
          <a:p>
            <a:r>
              <a:rPr lang="en-IN" b="0" i="0" dirty="0">
                <a:effectLst/>
                <a:latin typeface="var(--font-secondary)"/>
              </a:rPr>
              <a:t>C Input and Output</a:t>
            </a:r>
            <a:br>
              <a:rPr lang="en-IN" b="0" i="0" dirty="0">
                <a:effectLst/>
                <a:latin typeface="var(--font-secondary)"/>
              </a:rPr>
            </a:br>
            <a:endParaRPr lang="en-IN" dirty="0"/>
          </a:p>
        </p:txBody>
      </p:sp>
      <p:sp>
        <p:nvSpPr>
          <p:cNvPr id="3" name="Subtitle 2">
            <a:extLst>
              <a:ext uri="{FF2B5EF4-FFF2-40B4-BE49-F238E27FC236}">
                <a16:creationId xmlns:a16="http://schemas.microsoft.com/office/drawing/2014/main" id="{D483D6B1-1AB3-B827-B8F8-D5DF0ABBE7A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997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AB5C-6F21-4B97-8A80-910FE2113C1B}"/>
              </a:ext>
            </a:extLst>
          </p:cNvPr>
          <p:cNvSpPr>
            <a:spLocks noGrp="1"/>
          </p:cNvSpPr>
          <p:nvPr>
            <p:ph type="title"/>
          </p:nvPr>
        </p:nvSpPr>
        <p:spPr/>
        <p:txBody>
          <a:bodyPr/>
          <a:lstStyle/>
          <a:p>
            <a:r>
              <a:rPr lang="en-US" b="0" i="0" dirty="0">
                <a:solidFill>
                  <a:srgbClr val="273239"/>
                </a:solidFill>
                <a:effectLst/>
                <a:highlight>
                  <a:srgbClr val="FFFFFF"/>
                </a:highlight>
                <a:latin typeface="-apple-system"/>
              </a:rPr>
              <a:t>Predict the output of following program?</a:t>
            </a:r>
            <a:endParaRPr lang="en-IN" dirty="0"/>
          </a:p>
        </p:txBody>
      </p:sp>
      <p:sp>
        <p:nvSpPr>
          <p:cNvPr id="3" name="Content Placeholder 2">
            <a:extLst>
              <a:ext uri="{FF2B5EF4-FFF2-40B4-BE49-F238E27FC236}">
                <a16:creationId xmlns:a16="http://schemas.microsoft.com/office/drawing/2014/main" id="{F26F80EE-1D9E-F54C-E2A6-743D6A08D2DA}"/>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r>
              <a:rPr lang="en-IN" dirty="0"/>
              <a:t>int main(void) </a:t>
            </a:r>
          </a:p>
          <a:p>
            <a:pPr marL="0" indent="0">
              <a:buNone/>
            </a:pPr>
            <a:r>
              <a:rPr lang="en-IN" dirty="0"/>
              <a:t>{</a:t>
            </a:r>
          </a:p>
          <a:p>
            <a:pPr marL="0" indent="0">
              <a:buNone/>
            </a:pPr>
            <a:r>
              <a:rPr lang="en-IN" dirty="0"/>
              <a:t>   int x = </a:t>
            </a:r>
            <a:r>
              <a:rPr lang="en-IN" dirty="0" err="1"/>
              <a:t>printf</a:t>
            </a:r>
            <a:r>
              <a:rPr lang="en-IN" dirty="0"/>
              <a:t>(\“Hello\");</a:t>
            </a:r>
          </a:p>
          <a:p>
            <a:pPr marL="0" indent="0">
              <a:buNone/>
            </a:pPr>
            <a:r>
              <a:rPr lang="en-IN" dirty="0"/>
              <a:t>   </a:t>
            </a:r>
            <a:r>
              <a:rPr lang="en-IN" dirty="0" err="1"/>
              <a:t>printf</a:t>
            </a:r>
            <a:r>
              <a:rPr lang="en-IN" dirty="0"/>
              <a:t>(\"%d\", x);</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a:t>Hello5</a:t>
            </a:r>
          </a:p>
          <a:p>
            <a:pPr marL="514350" indent="-514350">
              <a:buFont typeface="+mj-lt"/>
              <a:buAutoNum type="alphaLcParenR"/>
            </a:pPr>
            <a:r>
              <a:rPr lang="en-IN" dirty="0"/>
              <a:t>Hello 10</a:t>
            </a:r>
          </a:p>
          <a:p>
            <a:pPr marL="514350" indent="-514350">
              <a:buFont typeface="+mj-lt"/>
              <a:buAutoNum type="alphaLcParenR"/>
            </a:pPr>
            <a:r>
              <a:rPr lang="en-IN" dirty="0"/>
              <a:t>Hello </a:t>
            </a:r>
            <a:r>
              <a:rPr lang="en-IN" dirty="0" err="1"/>
              <a:t>Hello</a:t>
            </a:r>
            <a:endParaRPr lang="en-IN" dirty="0"/>
          </a:p>
          <a:p>
            <a:pPr marL="514350" indent="-514350">
              <a:buFont typeface="+mj-lt"/>
              <a:buAutoNum type="alphaLcParenR"/>
            </a:pPr>
            <a:r>
              <a:rPr lang="en-IN" dirty="0"/>
              <a:t>Hello1</a:t>
            </a:r>
          </a:p>
        </p:txBody>
      </p:sp>
    </p:spTree>
    <p:extLst>
      <p:ext uri="{BB962C8B-B14F-4D97-AF65-F5344CB8AC3E}">
        <p14:creationId xmlns:p14="http://schemas.microsoft.com/office/powerpoint/2010/main" val="37150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B1E-98CC-C936-40CC-56F40F37F9F8}"/>
              </a:ext>
            </a:extLst>
          </p:cNvPr>
          <p:cNvSpPr>
            <a:spLocks noGrp="1"/>
          </p:cNvSpPr>
          <p:nvPr>
            <p:ph type="title"/>
          </p:nvPr>
        </p:nvSpPr>
        <p:spPr/>
        <p:txBody>
          <a:bodyPr/>
          <a:lstStyle/>
          <a:p>
            <a:r>
              <a:rPr lang="en-IN" dirty="0"/>
              <a:t>Option : a</a:t>
            </a:r>
          </a:p>
        </p:txBody>
      </p:sp>
      <p:sp>
        <p:nvSpPr>
          <p:cNvPr id="3" name="Content Placeholder 2">
            <a:extLst>
              <a:ext uri="{FF2B5EF4-FFF2-40B4-BE49-F238E27FC236}">
                <a16:creationId xmlns:a16="http://schemas.microsoft.com/office/drawing/2014/main" id="{551D1B4C-9508-8D54-0FA0-CF904ED82173}"/>
              </a:ext>
            </a:extLst>
          </p:cNvPr>
          <p:cNvSpPr>
            <a:spLocks noGrp="1"/>
          </p:cNvSpPr>
          <p:nvPr>
            <p:ph idx="1"/>
          </p:nvPr>
        </p:nvSpPr>
        <p:spPr/>
        <p:txBody>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The </a:t>
            </a:r>
            <a:r>
              <a:rPr lang="en-US" b="0" i="0" dirty="0" err="1">
                <a:effectLst/>
                <a:latin typeface="-apple-system"/>
              </a:rPr>
              <a:t>printf</a:t>
            </a:r>
            <a:r>
              <a:rPr lang="en-US" b="0" i="0" dirty="0">
                <a:effectLst/>
                <a:latin typeface="-apple-system"/>
              </a:rPr>
              <a:t> function returns the number of characters successfully printed on the screen. The string “Hello" has 5 characters, so the first </a:t>
            </a:r>
            <a:r>
              <a:rPr lang="en-US" b="0" i="0" dirty="0" err="1">
                <a:effectLst/>
                <a:latin typeface="-apple-system"/>
              </a:rPr>
              <a:t>printf</a:t>
            </a:r>
            <a:r>
              <a:rPr lang="en-US" b="0" i="0" dirty="0">
                <a:effectLst/>
                <a:latin typeface="-apple-system"/>
              </a:rPr>
              <a:t> prints Hello and returns 5.</a:t>
            </a:r>
          </a:p>
          <a:p>
            <a:endParaRPr lang="en-IN" dirty="0"/>
          </a:p>
        </p:txBody>
      </p:sp>
    </p:spTree>
    <p:extLst>
      <p:ext uri="{BB962C8B-B14F-4D97-AF65-F5344CB8AC3E}">
        <p14:creationId xmlns:p14="http://schemas.microsoft.com/office/powerpoint/2010/main" val="171867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820A-D41A-D273-5F1E-EBBED0F7C9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7D35C4-EDB9-C35D-E8C5-85FF9DC9C5B2}"/>
              </a:ext>
            </a:extLst>
          </p:cNvPr>
          <p:cNvSpPr>
            <a:spLocks noGrp="1"/>
          </p:cNvSpPr>
          <p:nvPr>
            <p:ph idx="1"/>
          </p:nvPr>
        </p:nvSpPr>
        <p:spPr/>
        <p:txBody>
          <a:bodyPr/>
          <a:lstStyle/>
          <a:p>
            <a:pPr marL="0" indent="0">
              <a:buNone/>
            </a:pPr>
            <a:r>
              <a:rPr lang="en-US" dirty="0"/>
              <a:t>What is the return type of </a:t>
            </a:r>
            <a:r>
              <a:rPr lang="en-US" dirty="0" err="1"/>
              <a:t>getchar</a:t>
            </a:r>
            <a:r>
              <a:rPr lang="en-US" dirty="0"/>
              <a:t>()?</a:t>
            </a:r>
          </a:p>
          <a:p>
            <a:endParaRPr lang="en-US" dirty="0"/>
          </a:p>
          <a:p>
            <a:pPr marL="514350" indent="-514350">
              <a:buFont typeface="+mj-lt"/>
              <a:buAutoNum type="alphaLcParenR"/>
            </a:pPr>
            <a:r>
              <a:rPr lang="en-US" dirty="0"/>
              <a:t>int</a:t>
            </a:r>
          </a:p>
          <a:p>
            <a:pPr marL="514350" indent="-514350">
              <a:buFont typeface="+mj-lt"/>
              <a:buAutoNum type="alphaLcParenR"/>
            </a:pPr>
            <a:r>
              <a:rPr lang="en-US" dirty="0"/>
              <a:t>char</a:t>
            </a:r>
          </a:p>
          <a:p>
            <a:pPr marL="514350" indent="-514350">
              <a:buFont typeface="+mj-lt"/>
              <a:buAutoNum type="alphaLcParenR"/>
            </a:pPr>
            <a:r>
              <a:rPr lang="en-US" dirty="0"/>
              <a:t>unsigned char</a:t>
            </a:r>
          </a:p>
          <a:p>
            <a:pPr marL="514350" indent="-514350">
              <a:buFont typeface="+mj-lt"/>
              <a:buAutoNum type="alphaLcParenR"/>
            </a:pPr>
            <a:r>
              <a:rPr lang="en-US" dirty="0"/>
              <a:t>float</a:t>
            </a:r>
            <a:endParaRPr lang="en-IN" dirty="0"/>
          </a:p>
        </p:txBody>
      </p:sp>
    </p:spTree>
    <p:extLst>
      <p:ext uri="{BB962C8B-B14F-4D97-AF65-F5344CB8AC3E}">
        <p14:creationId xmlns:p14="http://schemas.microsoft.com/office/powerpoint/2010/main" val="24506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C726-026F-665E-DEB0-438121E02A6C}"/>
              </a:ext>
            </a:extLst>
          </p:cNvPr>
          <p:cNvSpPr>
            <a:spLocks noGrp="1"/>
          </p:cNvSpPr>
          <p:nvPr>
            <p:ph type="title"/>
          </p:nvPr>
        </p:nvSpPr>
        <p:spPr/>
        <p:txBody>
          <a:bodyPr/>
          <a:lstStyle/>
          <a:p>
            <a:r>
              <a:rPr lang="en-IN" dirty="0"/>
              <a:t>Option :a </a:t>
            </a:r>
          </a:p>
        </p:txBody>
      </p:sp>
      <p:sp>
        <p:nvSpPr>
          <p:cNvPr id="3" name="Content Placeholder 2">
            <a:extLst>
              <a:ext uri="{FF2B5EF4-FFF2-40B4-BE49-F238E27FC236}">
                <a16:creationId xmlns:a16="http://schemas.microsoft.com/office/drawing/2014/main" id="{7ABCF4D2-6D9F-8EE1-8BA4-6E7A5FD00383}"/>
              </a:ext>
            </a:extLst>
          </p:cNvPr>
          <p:cNvSpPr>
            <a:spLocks noGrp="1"/>
          </p:cNvSpPr>
          <p:nvPr>
            <p:ph idx="1"/>
          </p:nvPr>
        </p:nvSpPr>
        <p:spPr/>
        <p:txBody>
          <a:bodyPr/>
          <a:lstStyle/>
          <a:p>
            <a:pPr algn="l"/>
            <a:r>
              <a:rPr lang="en-US" b="1" i="0" dirty="0">
                <a:effectLst/>
                <a:latin typeface="var(--font-secondary)"/>
              </a:rPr>
              <a:t>Explanation</a:t>
            </a:r>
            <a:endParaRPr lang="en-US" b="0" i="0" dirty="0">
              <a:effectLst/>
              <a:latin typeface="var(--font-secondary)"/>
            </a:endParaRPr>
          </a:p>
          <a:p>
            <a:pPr algn="just" latinLnBrk="1"/>
            <a:r>
              <a:rPr lang="en-US" b="0" i="0" dirty="0">
                <a:effectLst/>
                <a:latin typeface="-apple-system"/>
              </a:rPr>
              <a:t>The return type of </a:t>
            </a:r>
            <a:r>
              <a:rPr lang="en-US" b="0" i="0" dirty="0" err="1">
                <a:effectLst/>
                <a:latin typeface="-apple-system"/>
              </a:rPr>
              <a:t>getchar</a:t>
            </a:r>
            <a:r>
              <a:rPr lang="en-US" b="0" i="0" dirty="0">
                <a:effectLst/>
                <a:latin typeface="-apple-system"/>
              </a:rPr>
              <a:t>() is int to accommodate EOF which indicates failure</a:t>
            </a:r>
          </a:p>
        </p:txBody>
      </p:sp>
    </p:spTree>
    <p:extLst>
      <p:ext uri="{BB962C8B-B14F-4D97-AF65-F5344CB8AC3E}">
        <p14:creationId xmlns:p14="http://schemas.microsoft.com/office/powerpoint/2010/main" val="3449870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E725-90FC-2A7A-CD4A-01331E9B19FA}"/>
              </a:ext>
            </a:extLst>
          </p:cNvPr>
          <p:cNvSpPr>
            <a:spLocks noGrp="1"/>
          </p:cNvSpPr>
          <p:nvPr>
            <p:ph type="title"/>
          </p:nvPr>
        </p:nvSpPr>
        <p:spPr/>
        <p:txBody>
          <a:bodyPr/>
          <a:lstStyle/>
          <a:p>
            <a:r>
              <a:rPr lang="en-US" b="0" i="0" dirty="0">
                <a:solidFill>
                  <a:srgbClr val="273239"/>
                </a:solidFill>
                <a:effectLst/>
                <a:highlight>
                  <a:srgbClr val="FFFFFF"/>
                </a:highlight>
                <a:latin typeface="-apple-system"/>
              </a:rPr>
              <a:t>What’s going to happen when we compile and run the following C program snippet?</a:t>
            </a:r>
            <a:endParaRPr lang="en-IN" dirty="0"/>
          </a:p>
        </p:txBody>
      </p:sp>
      <p:sp>
        <p:nvSpPr>
          <p:cNvPr id="3" name="Content Placeholder 2">
            <a:extLst>
              <a:ext uri="{FF2B5EF4-FFF2-40B4-BE49-F238E27FC236}">
                <a16:creationId xmlns:a16="http://schemas.microsoft.com/office/drawing/2014/main" id="{76863AC9-FE88-78B3-87EF-2496E8731042}"/>
              </a:ext>
            </a:extLst>
          </p:cNvPr>
          <p:cNvSpPr>
            <a:spLocks noGrp="1"/>
          </p:cNvSpPr>
          <p:nvPr>
            <p:ph idx="1"/>
          </p:nvPr>
        </p:nvSpPr>
        <p:spPr/>
        <p:txBody>
          <a:bodyPr numCol="2">
            <a:normAutofit lnSpcReduction="10000"/>
          </a:bodyPr>
          <a:lstStyle/>
          <a:p>
            <a:pPr marL="0" indent="0">
              <a:buNone/>
            </a:pPr>
            <a:r>
              <a:rPr lang="en-US" dirty="0"/>
              <a:t>#include \"</a:t>
            </a:r>
            <a:r>
              <a:rPr lang="en-US" dirty="0" err="1"/>
              <a:t>stdio.h</a:t>
            </a:r>
            <a:r>
              <a:rPr lang="en-US" dirty="0"/>
              <a:t>\"</a:t>
            </a:r>
          </a:p>
          <a:p>
            <a:pPr marL="0" indent="0">
              <a:buNone/>
            </a:pPr>
            <a:r>
              <a:rPr lang="en-US" dirty="0"/>
              <a:t>int main()</a:t>
            </a:r>
          </a:p>
          <a:p>
            <a:pPr marL="0" indent="0">
              <a:buNone/>
            </a:pPr>
            <a:r>
              <a:rPr lang="en-US" dirty="0"/>
              <a:t>{</a:t>
            </a:r>
          </a:p>
          <a:p>
            <a:pPr marL="0" indent="0">
              <a:buNone/>
            </a:pPr>
            <a:r>
              <a:rPr lang="en-US" dirty="0"/>
              <a:t> int a = 10;</a:t>
            </a:r>
          </a:p>
          <a:p>
            <a:pPr marL="0" indent="0">
              <a:buNone/>
            </a:pPr>
            <a:r>
              <a:rPr lang="en-US" dirty="0"/>
              <a:t> int b = 15;</a:t>
            </a:r>
          </a:p>
          <a:p>
            <a:pPr marL="0" indent="0">
              <a:buNone/>
            </a:pPr>
            <a:endParaRPr lang="en-US" dirty="0"/>
          </a:p>
          <a:p>
            <a:pPr marL="0" indent="0">
              <a:buNone/>
            </a:pPr>
            <a:r>
              <a:rPr lang="en-US" dirty="0"/>
              <a:t> </a:t>
            </a:r>
            <a:r>
              <a:rPr lang="en-US" dirty="0" err="1"/>
              <a:t>printf</a:t>
            </a:r>
            <a:r>
              <a:rPr lang="en-US" dirty="0"/>
              <a:t>(\"=%d\",(a+1),(b=a+2));</a:t>
            </a:r>
          </a:p>
          <a:p>
            <a:pPr marL="0" indent="0">
              <a:buNone/>
            </a:pPr>
            <a:r>
              <a:rPr lang="en-US" dirty="0"/>
              <a:t> </a:t>
            </a:r>
            <a:r>
              <a:rPr lang="en-US" dirty="0" err="1"/>
              <a:t>printf</a:t>
            </a:r>
            <a:r>
              <a:rPr lang="en-US" dirty="0"/>
              <a:t>(\" %d=\",b);</a:t>
            </a:r>
          </a:p>
          <a:p>
            <a:pPr marL="0" indent="0">
              <a:buNone/>
            </a:pPr>
            <a:r>
              <a:rPr lang="en-US" dirty="0"/>
              <a:t> return 0;</a:t>
            </a:r>
          </a:p>
          <a:p>
            <a:pPr marL="0" indent="0">
              <a:buNone/>
            </a:pPr>
            <a:r>
              <a:rPr lang="en-US" dirty="0"/>
              <a:t>}</a:t>
            </a:r>
          </a:p>
          <a:p>
            <a:pPr marL="0" indent="0">
              <a:buNone/>
            </a:pPr>
            <a:endParaRPr lang="en-IN" dirty="0"/>
          </a:p>
          <a:p>
            <a:pPr marL="514350" indent="-514350">
              <a:buFont typeface="+mj-lt"/>
              <a:buAutoNum type="alphaLcParenR"/>
            </a:pPr>
            <a:r>
              <a:rPr lang="en-US" dirty="0"/>
              <a:t>=11 15=</a:t>
            </a:r>
          </a:p>
          <a:p>
            <a:pPr marL="514350" indent="-514350">
              <a:buFont typeface="+mj-lt"/>
              <a:buAutoNum type="alphaLcParenR"/>
            </a:pPr>
            <a:r>
              <a:rPr lang="en-US" dirty="0"/>
              <a:t>=11 12=</a:t>
            </a:r>
          </a:p>
          <a:p>
            <a:pPr marL="514350" indent="-514350">
              <a:buFont typeface="+mj-lt"/>
              <a:buAutoNum type="alphaLcParenR"/>
            </a:pPr>
            <a:r>
              <a:rPr lang="en-US" dirty="0"/>
              <a:t>Compiler Error due to (b=a+2) in the first </a:t>
            </a:r>
            <a:r>
              <a:rPr lang="en-US" dirty="0" err="1"/>
              <a:t>printf</a:t>
            </a:r>
            <a:r>
              <a:rPr lang="en-US" dirty="0"/>
              <a:t>().</a:t>
            </a:r>
          </a:p>
          <a:p>
            <a:pPr marL="514350" indent="-514350">
              <a:buFont typeface="+mj-lt"/>
              <a:buAutoNum type="alphaLcParenR"/>
            </a:pPr>
            <a:r>
              <a:rPr lang="en-US" dirty="0"/>
              <a:t>No compile error but output would be =11 X= where X would depend on compiler implementation.</a:t>
            </a:r>
            <a:endParaRPr lang="en-IN" dirty="0"/>
          </a:p>
        </p:txBody>
      </p:sp>
    </p:spTree>
    <p:extLst>
      <p:ext uri="{BB962C8B-B14F-4D97-AF65-F5344CB8AC3E}">
        <p14:creationId xmlns:p14="http://schemas.microsoft.com/office/powerpoint/2010/main" val="243554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CFF4-8793-6697-43C6-AE6F6490E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0C6FF8-8D90-FD0B-0046-AE9BBA6EBFA0}"/>
              </a:ext>
            </a:extLst>
          </p:cNvPr>
          <p:cNvSpPr>
            <a:spLocks noGrp="1"/>
          </p:cNvSpPr>
          <p:nvPr>
            <p:ph idx="1"/>
          </p:nvPr>
        </p:nvSpPr>
        <p:spPr/>
        <p:txBody>
          <a:bodyPr/>
          <a:lstStyle/>
          <a:p>
            <a:pPr algn="l"/>
            <a:r>
              <a:rPr lang="en-US" b="0" i="0" dirty="0">
                <a:effectLst/>
                <a:latin typeface="var(--font-secondary)"/>
              </a:rPr>
              <a:t> </a:t>
            </a:r>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As per C standard C11, all the arguments of </a:t>
            </a:r>
            <a:r>
              <a:rPr lang="en-US" b="0" i="0" dirty="0" err="1">
                <a:effectLst/>
                <a:latin typeface="-apple-system"/>
              </a:rPr>
              <a:t>printf</a:t>
            </a:r>
            <a:r>
              <a:rPr lang="en-US" b="0" i="0" dirty="0">
                <a:effectLst/>
                <a:latin typeface="-apple-system"/>
              </a:rPr>
              <a:t>() are evaluated irrespective of whether they get printed or not. That’s why (b=a+2) would also be evaluated and value of b would be 12 after first </a:t>
            </a:r>
            <a:r>
              <a:rPr lang="en-US" b="0" i="0" dirty="0" err="1">
                <a:effectLst/>
                <a:latin typeface="-apple-system"/>
              </a:rPr>
              <a:t>printf</a:t>
            </a:r>
            <a:r>
              <a:rPr lang="en-US" b="0" i="0" dirty="0">
                <a:effectLst/>
                <a:latin typeface="-apple-system"/>
              </a:rPr>
              <a:t>(). That’s why correct answer is B.</a:t>
            </a:r>
          </a:p>
        </p:txBody>
      </p:sp>
    </p:spTree>
    <p:extLst>
      <p:ext uri="{BB962C8B-B14F-4D97-AF65-F5344CB8AC3E}">
        <p14:creationId xmlns:p14="http://schemas.microsoft.com/office/powerpoint/2010/main" val="319044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9B92-DF9F-0718-E2EC-7334087F3682}"/>
              </a:ext>
            </a:extLst>
          </p:cNvPr>
          <p:cNvSpPr>
            <a:spLocks noGrp="1"/>
          </p:cNvSpPr>
          <p:nvPr>
            <p:ph type="title"/>
          </p:nvPr>
        </p:nvSpPr>
        <p:spPr/>
        <p:txBody>
          <a:bodyPr>
            <a:normAutofit/>
          </a:bodyPr>
          <a:lstStyle/>
          <a:p>
            <a:r>
              <a:rPr lang="en-US" dirty="0"/>
              <a:t>Consider the following C code. Assume that unsigned long int type length is 64 bits.</a:t>
            </a:r>
            <a:endParaRPr lang="en-IN" dirty="0"/>
          </a:p>
        </p:txBody>
      </p:sp>
      <p:sp>
        <p:nvSpPr>
          <p:cNvPr id="3" name="Content Placeholder 2">
            <a:extLst>
              <a:ext uri="{FF2B5EF4-FFF2-40B4-BE49-F238E27FC236}">
                <a16:creationId xmlns:a16="http://schemas.microsoft.com/office/drawing/2014/main" id="{B7D09F62-9CA7-DBB2-B496-DA4AF57B6856}"/>
              </a:ext>
            </a:extLst>
          </p:cNvPr>
          <p:cNvSpPr>
            <a:spLocks noGrp="1"/>
          </p:cNvSpPr>
          <p:nvPr>
            <p:ph idx="1"/>
          </p:nvPr>
        </p:nvSpPr>
        <p:spPr/>
        <p:txBody>
          <a:bodyPr numCol="2"/>
          <a:lstStyle/>
          <a:p>
            <a:pPr marL="0" indent="0">
              <a:buNone/>
            </a:pPr>
            <a:r>
              <a:rPr lang="en-IN" dirty="0"/>
              <a:t>unsigned long int fun(unsigned long int n) {</a:t>
            </a:r>
          </a:p>
          <a:p>
            <a:pPr marL="0" indent="0">
              <a:buNone/>
            </a:pPr>
            <a:r>
              <a:rPr lang="en-IN" dirty="0"/>
              <a:t>unsigned long int </a:t>
            </a:r>
            <a:r>
              <a:rPr lang="en-IN" dirty="0" err="1"/>
              <a:t>i</a:t>
            </a:r>
            <a:r>
              <a:rPr lang="en-IN" dirty="0"/>
              <a:t>, j = 0, sum = 0;</a:t>
            </a:r>
          </a:p>
          <a:p>
            <a:pPr marL="0" indent="0">
              <a:buNone/>
            </a:pPr>
            <a:r>
              <a:rPr lang="en-IN" dirty="0"/>
              <a:t>        for( </a:t>
            </a:r>
            <a:r>
              <a:rPr lang="en-IN" dirty="0" err="1"/>
              <a:t>i</a:t>
            </a:r>
            <a:r>
              <a:rPr lang="en-IN" dirty="0"/>
              <a:t> = n; </a:t>
            </a:r>
            <a:r>
              <a:rPr lang="en-IN" dirty="0" err="1"/>
              <a:t>i</a:t>
            </a:r>
            <a:r>
              <a:rPr lang="en-IN" dirty="0"/>
              <a:t> &gt; 1; </a:t>
            </a:r>
            <a:r>
              <a:rPr lang="en-IN" dirty="0" err="1"/>
              <a:t>i</a:t>
            </a:r>
            <a:r>
              <a:rPr lang="en-IN" dirty="0"/>
              <a:t> = </a:t>
            </a:r>
            <a:r>
              <a:rPr lang="en-IN" dirty="0" err="1"/>
              <a:t>i</a:t>
            </a:r>
            <a:r>
              <a:rPr lang="en-IN" dirty="0"/>
              <a:t>/2) </a:t>
            </a:r>
            <a:r>
              <a:rPr lang="en-IN" dirty="0" err="1"/>
              <a:t>j++</a:t>
            </a:r>
            <a:r>
              <a:rPr lang="en-IN" dirty="0"/>
              <a:t>;</a:t>
            </a:r>
          </a:p>
          <a:p>
            <a:pPr marL="0" indent="0">
              <a:buNone/>
            </a:pPr>
            <a:r>
              <a:rPr lang="en-IN" dirty="0"/>
              <a:t>        for( ; j &gt; 1; j = j/2) sum++;</a:t>
            </a:r>
          </a:p>
          <a:p>
            <a:pPr marL="0" indent="0">
              <a:buNone/>
            </a:pPr>
            <a:r>
              <a:rPr lang="en-IN" dirty="0"/>
              <a:t>        return sum;</a:t>
            </a:r>
          </a:p>
          <a:p>
            <a:pPr marL="0" indent="0">
              <a:buNone/>
            </a:pPr>
            <a:r>
              <a:rPr lang="en-IN" dirty="0"/>
              <a:t>}</a:t>
            </a:r>
          </a:p>
          <a:p>
            <a:pPr marL="0" indent="0">
              <a:buNone/>
            </a:pPr>
            <a:r>
              <a:rPr lang="en-US" dirty="0"/>
              <a:t>The value returned when we call fun with the input 2</a:t>
            </a:r>
            <a:r>
              <a:rPr lang="en-US" baseline="30000" dirty="0"/>
              <a:t>40</a:t>
            </a:r>
            <a:r>
              <a:rPr lang="en-US" dirty="0"/>
              <a:t> is:</a:t>
            </a:r>
          </a:p>
          <a:p>
            <a:pPr marL="0" indent="0">
              <a:buNone/>
            </a:pPr>
            <a:endParaRPr lang="en-US" dirty="0"/>
          </a:p>
          <a:p>
            <a:pPr marL="514350" indent="-514350">
              <a:buFont typeface="+mj-lt"/>
              <a:buAutoNum type="alphaLcParenR"/>
            </a:pPr>
            <a:r>
              <a:rPr lang="en-US" dirty="0"/>
              <a:t>4</a:t>
            </a:r>
          </a:p>
          <a:p>
            <a:pPr marL="514350" indent="-514350">
              <a:buFont typeface="+mj-lt"/>
              <a:buAutoNum type="alphaLcParenR"/>
            </a:pPr>
            <a:r>
              <a:rPr lang="en-US" dirty="0"/>
              <a:t>5</a:t>
            </a:r>
          </a:p>
          <a:p>
            <a:pPr marL="514350" indent="-514350">
              <a:buFont typeface="+mj-lt"/>
              <a:buAutoNum type="alphaLcParenR"/>
            </a:pPr>
            <a:r>
              <a:rPr lang="en-US" dirty="0"/>
              <a:t>6</a:t>
            </a:r>
          </a:p>
          <a:p>
            <a:pPr marL="514350" indent="-514350">
              <a:buFont typeface="+mj-lt"/>
              <a:buAutoNum type="alphaLcParenR"/>
            </a:pPr>
            <a:r>
              <a:rPr lang="en-IN" dirty="0"/>
              <a:t>40</a:t>
            </a:r>
          </a:p>
        </p:txBody>
      </p:sp>
    </p:spTree>
    <p:extLst>
      <p:ext uri="{BB962C8B-B14F-4D97-AF65-F5344CB8AC3E}">
        <p14:creationId xmlns:p14="http://schemas.microsoft.com/office/powerpoint/2010/main" val="106270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D8-8BA8-4BD1-BBA5-0870F9EAC7E7}"/>
              </a:ext>
            </a:extLst>
          </p:cNvPr>
          <p:cNvSpPr>
            <a:spLocks noGrp="1"/>
          </p:cNvSpPr>
          <p:nvPr>
            <p:ph type="title"/>
          </p:nvPr>
        </p:nvSpPr>
        <p:spPr/>
        <p:txBody>
          <a:bodyPr/>
          <a:lstStyle/>
          <a:p>
            <a:r>
              <a:rPr lang="en-IN" dirty="0"/>
              <a:t>OPTION: B</a:t>
            </a:r>
          </a:p>
        </p:txBody>
      </p:sp>
      <p:sp>
        <p:nvSpPr>
          <p:cNvPr id="3" name="Content Placeholder 2">
            <a:extLst>
              <a:ext uri="{FF2B5EF4-FFF2-40B4-BE49-F238E27FC236}">
                <a16:creationId xmlns:a16="http://schemas.microsoft.com/office/drawing/2014/main" id="{6C79B102-D4FE-B08D-FCD9-8A2F483239E7}"/>
              </a:ext>
            </a:extLst>
          </p:cNvPr>
          <p:cNvSpPr>
            <a:spLocks noGrp="1"/>
          </p:cNvSpPr>
          <p:nvPr>
            <p:ph idx="1"/>
          </p:nvPr>
        </p:nvSpPr>
        <p:spPr/>
        <p:txBody>
          <a:bodyPr numCol="2">
            <a:normAutofit fontScale="77500" lnSpcReduction="20000"/>
          </a:bodyPr>
          <a:lstStyle/>
          <a:p>
            <a:pPr marL="0" indent="0">
              <a:buNone/>
            </a:pPr>
            <a:r>
              <a:rPr lang="en-US" dirty="0"/>
              <a:t>// n takes 2^40</a:t>
            </a:r>
          </a:p>
          <a:p>
            <a:pPr marL="0" indent="0">
              <a:buNone/>
            </a:pPr>
            <a:r>
              <a:rPr lang="en-US" dirty="0"/>
              <a:t>unsigned long int fun(unsigned long int n) {</a:t>
            </a:r>
          </a:p>
          <a:p>
            <a:pPr marL="0" indent="0">
              <a:buNone/>
            </a:pPr>
            <a:endParaRPr lang="en-US" dirty="0"/>
          </a:p>
          <a:p>
            <a:pPr marL="0" indent="0">
              <a:buNone/>
            </a:pPr>
            <a:r>
              <a:rPr lang="en-US" dirty="0"/>
              <a:t>        // initialized sum = 0 </a:t>
            </a:r>
          </a:p>
          <a:p>
            <a:pPr marL="0" indent="0">
              <a:buNone/>
            </a:pPr>
            <a:r>
              <a:rPr lang="en-US" dirty="0"/>
              <a:t>        unsigned long int </a:t>
            </a:r>
            <a:r>
              <a:rPr lang="en-US" dirty="0" err="1"/>
              <a:t>i</a:t>
            </a:r>
            <a:r>
              <a:rPr lang="en-US" dirty="0"/>
              <a:t>, j = 0, sum = 0;</a:t>
            </a:r>
          </a:p>
          <a:p>
            <a:pPr marL="0" indent="0">
              <a:buNone/>
            </a:pPr>
            <a:r>
              <a:rPr lang="en-US" dirty="0"/>
              <a:t>           </a:t>
            </a:r>
          </a:p>
          <a:p>
            <a:pPr marL="0" indent="0">
              <a:buNone/>
            </a:pPr>
            <a:r>
              <a:rPr lang="en-US" dirty="0"/>
              <a:t>        //First it takes </a:t>
            </a:r>
            <a:r>
              <a:rPr lang="en-US" dirty="0" err="1"/>
              <a:t>i</a:t>
            </a:r>
            <a:r>
              <a:rPr lang="en-US" dirty="0"/>
              <a:t> = n = 2^40, </a:t>
            </a:r>
          </a:p>
          <a:p>
            <a:pPr marL="0" indent="0">
              <a:buNone/>
            </a:pPr>
            <a:r>
              <a:rPr lang="en-US" dirty="0"/>
              <a:t>        //then it divides </a:t>
            </a:r>
            <a:r>
              <a:rPr lang="en-US" dirty="0" err="1"/>
              <a:t>i</a:t>
            </a:r>
            <a:r>
              <a:rPr lang="en-US" dirty="0"/>
              <a:t> by 2 and incremented once j</a:t>
            </a:r>
          </a:p>
          <a:p>
            <a:pPr marL="0" indent="0">
              <a:buNone/>
            </a:pPr>
            <a:r>
              <a:rPr lang="en-US" dirty="0"/>
              <a:t>        //each time, that\'s will make makes j = 40,</a:t>
            </a:r>
          </a:p>
          <a:p>
            <a:pPr marL="0" indent="0">
              <a:buNone/>
            </a:pPr>
            <a:r>
              <a:rPr lang="en-US" dirty="0"/>
              <a:t>        for( </a:t>
            </a:r>
            <a:r>
              <a:rPr lang="en-US" dirty="0" err="1"/>
              <a:t>i</a:t>
            </a:r>
            <a:r>
              <a:rPr lang="en-US" dirty="0"/>
              <a:t>=n; </a:t>
            </a:r>
            <a:r>
              <a:rPr lang="en-US" dirty="0" err="1"/>
              <a:t>i</a:t>
            </a:r>
            <a:r>
              <a:rPr lang="en-US" dirty="0"/>
              <a:t>&gt;1; </a:t>
            </a:r>
            <a:r>
              <a:rPr lang="en-US" dirty="0" err="1"/>
              <a:t>i</a:t>
            </a:r>
            <a:r>
              <a:rPr lang="en-US" dirty="0"/>
              <a:t>=</a:t>
            </a:r>
            <a:r>
              <a:rPr lang="en-US" dirty="0" err="1"/>
              <a:t>i</a:t>
            </a:r>
            <a:r>
              <a:rPr lang="en-US" dirty="0"/>
              <a:t>/2) </a:t>
            </a:r>
            <a:r>
              <a:rPr lang="en-US" dirty="0" err="1"/>
              <a:t>j++</a:t>
            </a:r>
            <a:r>
              <a:rPr lang="en-US" dirty="0"/>
              <a:t>; </a:t>
            </a:r>
          </a:p>
          <a:p>
            <a:pPr marL="0" indent="0">
              <a:buNone/>
            </a:pPr>
            <a:endParaRPr lang="en-US" dirty="0"/>
          </a:p>
          <a:p>
            <a:pPr marL="0" indent="0">
              <a:buNone/>
            </a:pPr>
            <a:r>
              <a:rPr lang="en-US" dirty="0"/>
              <a:t>        //Now the value of j = 40,</a:t>
            </a:r>
          </a:p>
          <a:p>
            <a:pPr marL="0" indent="0">
              <a:buNone/>
            </a:pPr>
            <a:r>
              <a:rPr lang="en-US" dirty="0"/>
              <a:t>        //it divides j by 2 and incremented once sum</a:t>
            </a:r>
          </a:p>
          <a:p>
            <a:pPr marL="0" indent="0">
              <a:buNone/>
            </a:pPr>
            <a:r>
              <a:rPr lang="en-US" dirty="0"/>
              <a:t>        //each time, that\'s will make makes sum = 5,</a:t>
            </a:r>
          </a:p>
          <a:p>
            <a:pPr marL="0" indent="0">
              <a:buNone/>
            </a:pPr>
            <a:r>
              <a:rPr lang="en-US" dirty="0"/>
              <a:t>        for( ; j&gt;1; j=j/2) sum++;</a:t>
            </a:r>
          </a:p>
          <a:p>
            <a:pPr marL="0" indent="0">
              <a:buNone/>
            </a:pPr>
            <a:endParaRPr lang="en-US" dirty="0"/>
          </a:p>
          <a:p>
            <a:pPr marL="0" indent="0">
              <a:buNone/>
            </a:pPr>
            <a:r>
              <a:rPr lang="en-US" dirty="0"/>
              <a:t>        //returns sum = 5</a:t>
            </a:r>
          </a:p>
          <a:p>
            <a:pPr marL="0" indent="0">
              <a:buNone/>
            </a:pPr>
            <a:r>
              <a:rPr lang="en-US" dirty="0"/>
              <a:t>        return sum;</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187923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A037-3C40-C5F4-86EC-33765DDE4A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809A71-4D3C-DC34-1057-415ADACC7C06}"/>
              </a:ext>
            </a:extLst>
          </p:cNvPr>
          <p:cNvSpPr>
            <a:spLocks noGrp="1"/>
          </p:cNvSpPr>
          <p:nvPr>
            <p:ph idx="1"/>
          </p:nvPr>
        </p:nvSpPr>
        <p:spPr/>
        <p:txBody>
          <a:bodyPr numCol="2">
            <a:normAutofit fontScale="85000" lnSpcReduction="20000"/>
          </a:bodyPr>
          <a:lstStyle/>
          <a:p>
            <a:pPr marL="0" indent="0">
              <a:buNone/>
            </a:pPr>
            <a:r>
              <a:rPr lang="en-IN" dirty="0"/>
              <a:t>#include &lt;</a:t>
            </a:r>
            <a:r>
              <a:rPr lang="en-IN" dirty="0" err="1"/>
              <a:t>stdio.h</a:t>
            </a:r>
            <a:r>
              <a:rPr lang="en-IN" dirty="0"/>
              <a:t>&gt;</a:t>
            </a:r>
          </a:p>
          <a:p>
            <a:pPr marL="0" indent="0">
              <a:buNone/>
            </a:pPr>
            <a:r>
              <a:rPr lang="en-IN" dirty="0"/>
              <a:t>void fun1(char *s1, char *s2) {</a:t>
            </a:r>
          </a:p>
          <a:p>
            <a:pPr marL="0" indent="0">
              <a:buNone/>
            </a:pPr>
            <a:r>
              <a:rPr lang="en-IN" dirty="0"/>
              <a:t>  char *temp;</a:t>
            </a:r>
          </a:p>
          <a:p>
            <a:pPr marL="0" indent="0">
              <a:buNone/>
            </a:pPr>
            <a:r>
              <a:rPr lang="en-IN" dirty="0"/>
              <a:t>  temp = s1;</a:t>
            </a:r>
          </a:p>
          <a:p>
            <a:pPr marL="0" indent="0">
              <a:buNone/>
            </a:pPr>
            <a:r>
              <a:rPr lang="en-IN" dirty="0"/>
              <a:t>  s1 = s2;</a:t>
            </a:r>
          </a:p>
          <a:p>
            <a:pPr marL="0" indent="0">
              <a:buNone/>
            </a:pPr>
            <a:r>
              <a:rPr lang="en-IN" dirty="0"/>
              <a:t>  s2 = temp;</a:t>
            </a:r>
          </a:p>
          <a:p>
            <a:pPr marL="0" indent="0">
              <a:buNone/>
            </a:pPr>
            <a:r>
              <a:rPr lang="en-IN" dirty="0"/>
              <a:t>}</a:t>
            </a:r>
          </a:p>
          <a:p>
            <a:pPr marL="0" indent="0">
              <a:buNone/>
            </a:pPr>
            <a:r>
              <a:rPr lang="en-IN" dirty="0"/>
              <a:t>void fun2(char **s1, char **s2) {</a:t>
            </a:r>
          </a:p>
          <a:p>
            <a:pPr marL="0" indent="0">
              <a:buNone/>
            </a:pPr>
            <a:r>
              <a:rPr lang="en-IN" dirty="0"/>
              <a:t>  char *temp;</a:t>
            </a:r>
          </a:p>
          <a:p>
            <a:pPr marL="0" indent="0">
              <a:buNone/>
            </a:pPr>
            <a:r>
              <a:rPr lang="en-IN" dirty="0"/>
              <a:t>  temp = *s1;</a:t>
            </a:r>
          </a:p>
          <a:p>
            <a:pPr marL="0" indent="0">
              <a:buNone/>
            </a:pPr>
            <a:r>
              <a:rPr lang="en-IN" dirty="0"/>
              <a:t>  *s1 = *s2;</a:t>
            </a:r>
          </a:p>
          <a:p>
            <a:pPr marL="0" indent="0">
              <a:buNone/>
            </a:pPr>
            <a:r>
              <a:rPr lang="en-IN" dirty="0"/>
              <a:t>  *s2 = temp;</a:t>
            </a:r>
          </a:p>
          <a:p>
            <a:pPr marL="0" indent="0">
              <a:buNone/>
            </a:pPr>
            <a:r>
              <a:rPr lang="en-IN" dirty="0"/>
              <a:t>}</a:t>
            </a:r>
          </a:p>
          <a:p>
            <a:pPr marL="0" indent="0">
              <a:buNone/>
            </a:pPr>
            <a:r>
              <a:rPr lang="en-IN" dirty="0"/>
              <a:t>int main() {</a:t>
            </a:r>
          </a:p>
          <a:p>
            <a:pPr marL="0" indent="0">
              <a:buNone/>
            </a:pPr>
            <a:r>
              <a:rPr lang="en-IN" dirty="0"/>
              <a:t>  char *str1 = \"Hi\", *str2 = \"Bye\";</a:t>
            </a:r>
          </a:p>
          <a:p>
            <a:pPr marL="0" indent="0">
              <a:buNone/>
            </a:pPr>
            <a:r>
              <a:rPr lang="en-IN" dirty="0"/>
              <a:t>  fun1(str1, str2);</a:t>
            </a:r>
          </a:p>
          <a:p>
            <a:pPr marL="0" indent="0">
              <a:buNone/>
            </a:pPr>
            <a:r>
              <a:rPr lang="en-IN" dirty="0"/>
              <a:t>  </a:t>
            </a:r>
            <a:r>
              <a:rPr lang="en-IN" dirty="0" err="1"/>
              <a:t>printf</a:t>
            </a:r>
            <a:r>
              <a:rPr lang="en-IN" dirty="0"/>
              <a:t>(\"%s %s\", str1, str2);</a:t>
            </a:r>
          </a:p>
          <a:p>
            <a:pPr marL="0" indent="0">
              <a:buNone/>
            </a:pPr>
            <a:r>
              <a:rPr lang="en-IN" dirty="0"/>
              <a:t>  fun2(&amp;str1, &amp;str2);</a:t>
            </a:r>
          </a:p>
          <a:p>
            <a:pPr marL="0" indent="0">
              <a:buNone/>
            </a:pPr>
            <a:r>
              <a:rPr lang="en-IN" dirty="0"/>
              <a:t>  </a:t>
            </a:r>
            <a:r>
              <a:rPr lang="en-IN" dirty="0" err="1"/>
              <a:t>printf</a:t>
            </a:r>
            <a:r>
              <a:rPr lang="en-IN" dirty="0"/>
              <a:t>(\"%s %s\", str1, str2);</a:t>
            </a:r>
          </a:p>
          <a:p>
            <a:pPr marL="0" indent="0">
              <a:buNone/>
            </a:pPr>
            <a:r>
              <a:rPr lang="en-IN" dirty="0"/>
              <a:t>  return 0;</a:t>
            </a:r>
          </a:p>
          <a:p>
            <a:pPr marL="0" indent="0">
              <a:buNone/>
            </a:pPr>
            <a:r>
              <a:rPr lang="en-IN" dirty="0"/>
              <a:t>}</a:t>
            </a:r>
          </a:p>
          <a:p>
            <a:pPr marL="0" indent="0">
              <a:buNone/>
            </a:pPr>
            <a:endParaRPr lang="en-IN" dirty="0"/>
          </a:p>
        </p:txBody>
      </p:sp>
      <p:sp>
        <p:nvSpPr>
          <p:cNvPr id="5" name="TextBox 4">
            <a:extLst>
              <a:ext uri="{FF2B5EF4-FFF2-40B4-BE49-F238E27FC236}">
                <a16:creationId xmlns:a16="http://schemas.microsoft.com/office/drawing/2014/main" id="{5C67C3ED-89B5-FBCB-9A50-C680ADD3AC8B}"/>
              </a:ext>
            </a:extLst>
          </p:cNvPr>
          <p:cNvSpPr txBox="1"/>
          <p:nvPr/>
        </p:nvSpPr>
        <p:spPr>
          <a:xfrm>
            <a:off x="9533358" y="5203230"/>
            <a:ext cx="3810983" cy="1569660"/>
          </a:xfrm>
          <a:prstGeom prst="rect">
            <a:avLst/>
          </a:prstGeom>
          <a:noFill/>
        </p:spPr>
        <p:txBody>
          <a:bodyPr wrap="square">
            <a:spAutoFit/>
          </a:bodyPr>
          <a:lstStyle/>
          <a:p>
            <a:pPr marL="342900" indent="-342900">
              <a:buFont typeface="+mj-lt"/>
              <a:buAutoNum type="alphaLcParenR"/>
            </a:pPr>
            <a:r>
              <a:rPr lang="en-IN" sz="2400" dirty="0"/>
              <a:t>Hi Bye </a:t>
            </a:r>
            <a:r>
              <a:rPr lang="en-IN" sz="2400" dirty="0" err="1"/>
              <a:t>Bye</a:t>
            </a:r>
            <a:r>
              <a:rPr lang="en-IN" sz="2400" dirty="0"/>
              <a:t> Hi</a:t>
            </a:r>
          </a:p>
          <a:p>
            <a:pPr marL="342900" indent="-342900">
              <a:buFont typeface="+mj-lt"/>
              <a:buAutoNum type="alphaLcParenR"/>
            </a:pPr>
            <a:r>
              <a:rPr lang="en-IN" sz="2400" dirty="0"/>
              <a:t>Hi Bye Hi Bye</a:t>
            </a:r>
          </a:p>
          <a:p>
            <a:pPr marL="342900" indent="-342900">
              <a:buFont typeface="+mj-lt"/>
              <a:buAutoNum type="alphaLcParenR"/>
            </a:pPr>
            <a:r>
              <a:rPr lang="en-IN" sz="2400" dirty="0"/>
              <a:t>Bye Hi </a:t>
            </a:r>
            <a:r>
              <a:rPr lang="en-IN" sz="2400" dirty="0" err="1"/>
              <a:t>Hi</a:t>
            </a:r>
            <a:r>
              <a:rPr lang="en-IN" sz="2400" dirty="0"/>
              <a:t> Bye</a:t>
            </a:r>
          </a:p>
          <a:p>
            <a:pPr marL="342900" indent="-342900">
              <a:buFont typeface="+mj-lt"/>
              <a:buAutoNum type="alphaLcParenR"/>
            </a:pPr>
            <a:r>
              <a:rPr lang="en-IN" sz="2400" dirty="0"/>
              <a:t>Bye Hi Bye Hi</a:t>
            </a:r>
          </a:p>
        </p:txBody>
      </p:sp>
    </p:spTree>
    <p:extLst>
      <p:ext uri="{BB962C8B-B14F-4D97-AF65-F5344CB8AC3E}">
        <p14:creationId xmlns:p14="http://schemas.microsoft.com/office/powerpoint/2010/main" val="365153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A008-C0A5-C769-1039-FB7D203094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3FCC94-C9F9-B143-1D5B-FC1EA81AB0CD}"/>
              </a:ext>
            </a:extLst>
          </p:cNvPr>
          <p:cNvSpPr>
            <a:spLocks noGrp="1"/>
          </p:cNvSpPr>
          <p:nvPr>
            <p:ph idx="1"/>
          </p:nvPr>
        </p:nvSpPr>
        <p:spPr/>
        <p:txBody>
          <a:bodyPr/>
          <a:lstStyle/>
          <a:p>
            <a:pPr algn="l"/>
            <a:r>
              <a:rPr lang="en-US" b="0" i="0" dirty="0">
                <a:effectLst/>
                <a:latin typeface="var(--font-secondary)"/>
              </a:rPr>
              <a:t> </a:t>
            </a:r>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fun1(char *s1, char *s2) Above function scope is local, so the value changed here won\'t affect actual parameters. SO the values will be \'Hi Bye\'.   fun2(char **s1, char **s2) In this function value is pointer to pointer, so it changes pointer of the actual value. So </a:t>
            </a:r>
            <a:r>
              <a:rPr lang="en-US" b="0" i="0" dirty="0" err="1">
                <a:effectLst/>
                <a:latin typeface="-apple-system"/>
              </a:rPr>
              <a:t>val</a:t>
            </a:r>
            <a:endParaRPr lang="en-US" b="0" i="0" dirty="0">
              <a:effectLst/>
              <a:latin typeface="-apple-system"/>
            </a:endParaRPr>
          </a:p>
          <a:p>
            <a:pPr marL="0" indent="0">
              <a:buNone/>
            </a:pPr>
            <a:endParaRPr lang="en-IN" dirty="0"/>
          </a:p>
        </p:txBody>
      </p:sp>
    </p:spTree>
    <p:extLst>
      <p:ext uri="{BB962C8B-B14F-4D97-AF65-F5344CB8AC3E}">
        <p14:creationId xmlns:p14="http://schemas.microsoft.com/office/powerpoint/2010/main" val="53210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7D63-D3F9-0884-37C6-83AE5F2ADDEB}"/>
              </a:ext>
            </a:extLst>
          </p:cNvPr>
          <p:cNvSpPr>
            <a:spLocks noGrp="1"/>
          </p:cNvSpPr>
          <p:nvPr>
            <p:ph type="title"/>
          </p:nvPr>
        </p:nvSpPr>
        <p:spPr/>
        <p:txBody>
          <a:bodyPr/>
          <a:lstStyle/>
          <a:p>
            <a:r>
              <a:rPr lang="en-US" b="0" i="0" dirty="0">
                <a:solidFill>
                  <a:srgbClr val="273239"/>
                </a:solidFill>
                <a:effectLst/>
                <a:highlight>
                  <a:srgbClr val="FFFFFF"/>
                </a:highlight>
                <a:latin typeface="Nunito" pitchFamily="2" charset="0"/>
              </a:rPr>
              <a:t>Predict the output of the below program:</a:t>
            </a:r>
            <a:endParaRPr lang="en-IN" dirty="0"/>
          </a:p>
        </p:txBody>
      </p:sp>
      <p:sp>
        <p:nvSpPr>
          <p:cNvPr id="3" name="Content Placeholder 2">
            <a:extLst>
              <a:ext uri="{FF2B5EF4-FFF2-40B4-BE49-F238E27FC236}">
                <a16:creationId xmlns:a16="http://schemas.microsoft.com/office/drawing/2014/main" id="{E2368327-B705-EDBF-6B06-9B6B5D0647D5}"/>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a:t>
            </a:r>
            <a:r>
              <a:rPr lang="en-IN" dirty="0" err="1"/>
              <a:t>printf</a:t>
            </a:r>
            <a:r>
              <a:rPr lang="en-IN" dirty="0"/>
              <a:t>("%c ", 5[“ABCDEF"]);</a:t>
            </a:r>
          </a:p>
          <a:p>
            <a:pPr marL="0" indent="0">
              <a:buNone/>
            </a:pPr>
            <a:r>
              <a:rPr lang="en-IN" dirty="0"/>
              <a:t>    return 0;</a:t>
            </a:r>
          </a:p>
          <a:p>
            <a:pPr marL="0" indent="0">
              <a:buNone/>
            </a:pPr>
            <a:r>
              <a:rPr lang="en-IN" dirty="0"/>
              <a:t>}</a:t>
            </a:r>
          </a:p>
          <a:p>
            <a:pPr marL="0" indent="0">
              <a:buNone/>
            </a:pPr>
            <a:endParaRPr lang="en-IN" dirty="0"/>
          </a:p>
          <a:p>
            <a:pPr marL="1682750" indent="-514350">
              <a:buFont typeface="+mj-lt"/>
              <a:buAutoNum type="alphaLcParenR"/>
            </a:pPr>
            <a:r>
              <a:rPr lang="en-IN" dirty="0"/>
              <a:t>Compile-time error</a:t>
            </a:r>
          </a:p>
          <a:p>
            <a:pPr marL="1682750" indent="-514350">
              <a:buFont typeface="+mj-lt"/>
              <a:buAutoNum type="alphaLcParenR"/>
            </a:pPr>
            <a:r>
              <a:rPr lang="en-IN" dirty="0"/>
              <a:t>Runtime error</a:t>
            </a:r>
          </a:p>
          <a:p>
            <a:pPr marL="1682750" indent="-514350">
              <a:buFont typeface="+mj-lt"/>
              <a:buAutoNum type="alphaLcParenR"/>
            </a:pPr>
            <a:r>
              <a:rPr lang="en-IN" dirty="0"/>
              <a:t>F</a:t>
            </a:r>
          </a:p>
          <a:p>
            <a:pPr marL="1682750" indent="-514350">
              <a:buFont typeface="+mj-lt"/>
              <a:buAutoNum type="alphaLcParenR"/>
            </a:pPr>
            <a:r>
              <a:rPr lang="en-IN" dirty="0"/>
              <a:t>s</a:t>
            </a:r>
          </a:p>
          <a:p>
            <a:pPr marL="265113" indent="0">
              <a:buNone/>
            </a:pPr>
            <a:endParaRPr lang="en-IN" dirty="0"/>
          </a:p>
        </p:txBody>
      </p:sp>
    </p:spTree>
    <p:extLst>
      <p:ext uri="{BB962C8B-B14F-4D97-AF65-F5344CB8AC3E}">
        <p14:creationId xmlns:p14="http://schemas.microsoft.com/office/powerpoint/2010/main" val="246028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CFCB-864B-0660-ACE0-2F79AA2B2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E2712E-D0E5-D5DB-9DB4-E63BE6E4E126}"/>
              </a:ext>
            </a:extLst>
          </p:cNvPr>
          <p:cNvSpPr>
            <a:spLocks noGrp="1"/>
          </p:cNvSpPr>
          <p:nvPr>
            <p:ph idx="1"/>
          </p:nvPr>
        </p:nvSpPr>
        <p:spPr/>
        <p:txBody>
          <a:bodyPr>
            <a:normAutofit fontScale="92500" lnSpcReduction="20000"/>
          </a:bodyPr>
          <a:lstStyle/>
          <a:p>
            <a:pPr marL="0" indent="0" algn="l">
              <a:buNone/>
            </a:pPr>
            <a:r>
              <a:rPr lang="en-US" b="0" i="0" dirty="0">
                <a:solidFill>
                  <a:srgbClr val="11181C"/>
                </a:solidFill>
                <a:effectLst/>
                <a:highlight>
                  <a:srgbClr val="FFFFFF"/>
                </a:highlight>
                <a:latin typeface="-apple-system"/>
              </a:rPr>
              <a:t>What is the value returned by the function f given below when n = 100? </a:t>
            </a:r>
          </a:p>
          <a:p>
            <a:pPr marL="0" indent="0" algn="l">
              <a:buNone/>
            </a:pPr>
            <a:r>
              <a:rPr lang="en-US" b="0" i="0" dirty="0">
                <a:solidFill>
                  <a:srgbClr val="11181C"/>
                </a:solidFill>
                <a:effectLst/>
                <a:highlight>
                  <a:srgbClr val="FFFFFF"/>
                </a:highlight>
                <a:latin typeface="-apple-system"/>
              </a:rPr>
              <a:t>int f (int n) </a:t>
            </a:r>
          </a:p>
          <a:p>
            <a:pPr marL="0" indent="0" algn="l">
              <a:buNone/>
            </a:pPr>
            <a:r>
              <a:rPr lang="en-US" b="0" i="0" dirty="0">
                <a:solidFill>
                  <a:srgbClr val="11181C"/>
                </a:solidFill>
                <a:effectLst/>
                <a:highlight>
                  <a:srgbClr val="FFFFFF"/>
                </a:highlight>
                <a:latin typeface="-apple-system"/>
              </a:rPr>
              <a:t>{ if (n = = 0) then return n; </a:t>
            </a:r>
          </a:p>
          <a:p>
            <a:pPr marL="0" indent="0" algn="l">
              <a:buNone/>
            </a:pPr>
            <a:r>
              <a:rPr lang="en-US" b="0" i="0" dirty="0">
                <a:solidFill>
                  <a:srgbClr val="11181C"/>
                </a:solidFill>
                <a:effectLst/>
                <a:highlight>
                  <a:srgbClr val="FFFFFF"/>
                </a:highlight>
                <a:latin typeface="-apple-system"/>
              </a:rPr>
              <a:t>	else </a:t>
            </a:r>
          </a:p>
          <a:p>
            <a:pPr marL="0" indent="0" algn="l">
              <a:buNone/>
            </a:pPr>
            <a:r>
              <a:rPr lang="en-US" b="0" i="0" dirty="0">
                <a:solidFill>
                  <a:srgbClr val="11181C"/>
                </a:solidFill>
                <a:effectLst/>
                <a:highlight>
                  <a:srgbClr val="FFFFFF"/>
                </a:highlight>
                <a:latin typeface="-apple-system"/>
              </a:rPr>
              <a:t>		return n + f(n-2); </a:t>
            </a:r>
          </a:p>
          <a:p>
            <a:pPr marL="0" indent="0" algn="l">
              <a:buNone/>
            </a:pPr>
            <a:r>
              <a:rPr lang="en-US" b="0" i="0" dirty="0">
                <a:solidFill>
                  <a:srgbClr val="11181C"/>
                </a:solidFill>
                <a:effectLst/>
                <a:highlight>
                  <a:srgbClr val="FFFFFF"/>
                </a:highlight>
                <a:latin typeface="-apple-system"/>
              </a:rPr>
              <a:t>}</a:t>
            </a:r>
          </a:p>
          <a:p>
            <a:pPr marL="514350" indent="-514350" algn="l">
              <a:buFont typeface="+mj-lt"/>
              <a:buAutoNum type="alphaLcParenR"/>
            </a:pPr>
            <a:r>
              <a:rPr lang="en-US" b="0" i="0" dirty="0">
                <a:effectLst/>
                <a:highlight>
                  <a:srgbClr val="FFFFFF"/>
                </a:highlight>
                <a:latin typeface="-apple-system"/>
              </a:rPr>
              <a:t>2550</a:t>
            </a:r>
          </a:p>
          <a:p>
            <a:pPr marL="514350" indent="-514350" algn="l">
              <a:buFont typeface="+mj-lt"/>
              <a:buAutoNum type="alphaLcParenR"/>
            </a:pPr>
            <a:r>
              <a:rPr lang="en-US" b="0" i="0" dirty="0">
                <a:effectLst/>
                <a:highlight>
                  <a:srgbClr val="FFFFFF"/>
                </a:highlight>
                <a:latin typeface="-apple-system"/>
              </a:rPr>
              <a:t>2556</a:t>
            </a:r>
          </a:p>
          <a:p>
            <a:pPr marL="514350" indent="-514350" algn="l">
              <a:buFont typeface="+mj-lt"/>
              <a:buAutoNum type="alphaLcParenR"/>
            </a:pPr>
            <a:r>
              <a:rPr lang="en-US" b="0" i="0" dirty="0">
                <a:effectLst/>
                <a:highlight>
                  <a:srgbClr val="FFFFFF"/>
                </a:highlight>
                <a:latin typeface="-apple-system"/>
              </a:rPr>
              <a:t>5220</a:t>
            </a:r>
          </a:p>
          <a:p>
            <a:pPr marL="514350" indent="-514350" algn="l">
              <a:buFont typeface="+mj-lt"/>
              <a:buAutoNum type="alphaLcParenR"/>
            </a:pPr>
            <a:r>
              <a:rPr lang="en-US" b="0" i="0" dirty="0">
                <a:solidFill>
                  <a:srgbClr val="273239"/>
                </a:solidFill>
                <a:effectLst/>
                <a:latin typeface="-apple-system"/>
              </a:rPr>
              <a:t>5520</a:t>
            </a:r>
          </a:p>
          <a:p>
            <a:pPr marL="0" indent="0">
              <a:buNone/>
            </a:pPr>
            <a:endParaRPr lang="en-IN" dirty="0"/>
          </a:p>
        </p:txBody>
      </p:sp>
    </p:spTree>
    <p:extLst>
      <p:ext uri="{BB962C8B-B14F-4D97-AF65-F5344CB8AC3E}">
        <p14:creationId xmlns:p14="http://schemas.microsoft.com/office/powerpoint/2010/main" val="146211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536C-69E6-50D3-8034-8FFC477E64AF}"/>
              </a:ext>
            </a:extLst>
          </p:cNvPr>
          <p:cNvSpPr>
            <a:spLocks noGrp="1"/>
          </p:cNvSpPr>
          <p:nvPr>
            <p:ph type="title"/>
          </p:nvPr>
        </p:nvSpPr>
        <p:spPr/>
        <p:txBody>
          <a:bodyPr/>
          <a:lstStyle/>
          <a:p>
            <a:r>
              <a:rPr lang="en-US" dirty="0"/>
              <a:t>Explanation: Option A</a:t>
            </a:r>
            <a:endParaRPr lang="en-IN" dirty="0"/>
          </a:p>
        </p:txBody>
      </p:sp>
      <p:sp>
        <p:nvSpPr>
          <p:cNvPr id="3" name="Content Placeholder 2">
            <a:extLst>
              <a:ext uri="{FF2B5EF4-FFF2-40B4-BE49-F238E27FC236}">
                <a16:creationId xmlns:a16="http://schemas.microsoft.com/office/drawing/2014/main" id="{2166B268-1D36-7885-7EEB-EF36A9722210}"/>
              </a:ext>
            </a:extLst>
          </p:cNvPr>
          <p:cNvSpPr>
            <a:spLocks noGrp="1"/>
          </p:cNvSpPr>
          <p:nvPr>
            <p:ph idx="1"/>
          </p:nvPr>
        </p:nvSpPr>
        <p:spPr>
          <a:xfrm>
            <a:off x="348553" y="1518858"/>
            <a:ext cx="10515600" cy="4351338"/>
          </a:xfrm>
        </p:spPr>
        <p:txBody>
          <a:bodyPr>
            <a:normAutofit lnSpcReduction="10000"/>
          </a:bodyPr>
          <a:lstStyle/>
          <a:p>
            <a:pPr marL="0" indent="0">
              <a:buNone/>
            </a:pPr>
            <a:r>
              <a:rPr lang="en-US" dirty="0"/>
              <a:t>return 100 + f (98) </a:t>
            </a:r>
          </a:p>
          <a:p>
            <a:pPr marL="0" indent="0">
              <a:buNone/>
            </a:pPr>
            <a:r>
              <a:rPr lang="en-US" dirty="0"/>
              <a:t>return 98 + f (96) </a:t>
            </a:r>
          </a:p>
          <a:p>
            <a:pPr marL="0" indent="0">
              <a:buNone/>
            </a:pPr>
            <a:r>
              <a:rPr lang="en-US" dirty="0"/>
              <a:t>return 96 + f (94).......................</a:t>
            </a:r>
          </a:p>
          <a:p>
            <a:pPr marL="0" indent="0">
              <a:buNone/>
            </a:pPr>
            <a:r>
              <a:rPr lang="en-US" dirty="0"/>
              <a:t>f(0);</a:t>
            </a:r>
          </a:p>
          <a:p>
            <a:pPr marL="0" indent="0">
              <a:buNone/>
            </a:pPr>
            <a:r>
              <a:rPr lang="en-US" dirty="0"/>
              <a:t> It will be a AP series of 100 , 98, 96,.........0</a:t>
            </a:r>
          </a:p>
          <a:p>
            <a:pPr marL="0" indent="0">
              <a:buNone/>
            </a:pPr>
            <a:endParaRPr lang="en-US" dirty="0"/>
          </a:p>
          <a:p>
            <a:pPr marL="0" indent="0">
              <a:buNone/>
            </a:pPr>
            <a:r>
              <a:rPr lang="en-US" b="0" i="0" dirty="0">
                <a:solidFill>
                  <a:srgbClr val="273239"/>
                </a:solidFill>
                <a:effectLst/>
                <a:highlight>
                  <a:srgbClr val="F0F3F5"/>
                </a:highlight>
                <a:latin typeface="-apple-system"/>
              </a:rPr>
              <a:t>S</a:t>
            </a:r>
            <a:r>
              <a:rPr lang="en-US" b="0" i="0" baseline="-25000" dirty="0">
                <a:solidFill>
                  <a:srgbClr val="273239"/>
                </a:solidFill>
                <a:effectLst/>
                <a:highlight>
                  <a:srgbClr val="F0F3F5"/>
                </a:highlight>
                <a:latin typeface="-apple-system"/>
              </a:rPr>
              <a:t>n</a:t>
            </a:r>
            <a:r>
              <a:rPr lang="en-US" b="0" i="0" dirty="0">
                <a:solidFill>
                  <a:srgbClr val="273239"/>
                </a:solidFill>
                <a:effectLst/>
                <a:highlight>
                  <a:srgbClr val="F0F3F5"/>
                </a:highlight>
                <a:latin typeface="-apple-system"/>
              </a:rPr>
              <a:t> = n / 2 * (first term + last term) </a:t>
            </a:r>
          </a:p>
          <a:p>
            <a:pPr marL="0" indent="0">
              <a:buNone/>
            </a:pPr>
            <a:r>
              <a:rPr lang="en-US" b="0" i="0" dirty="0">
                <a:solidFill>
                  <a:srgbClr val="273239"/>
                </a:solidFill>
                <a:effectLst/>
                <a:highlight>
                  <a:srgbClr val="F0F3F5"/>
                </a:highlight>
                <a:latin typeface="-apple-system"/>
              </a:rPr>
              <a:t>i.e. 51 / 2 * (100 + 0). </a:t>
            </a:r>
          </a:p>
          <a:p>
            <a:pPr marL="0" indent="0">
              <a:buNone/>
            </a:pPr>
            <a:r>
              <a:rPr lang="en-US" b="0" i="0" dirty="0">
                <a:solidFill>
                  <a:srgbClr val="273239"/>
                </a:solidFill>
                <a:effectLst/>
                <a:highlight>
                  <a:srgbClr val="F0F3F5"/>
                </a:highlight>
                <a:latin typeface="-apple-system"/>
              </a:rPr>
              <a:t>          = 51 * 50 = 2550. So, option (A) is correct.</a:t>
            </a:r>
            <a:endParaRPr lang="en-IN" dirty="0"/>
          </a:p>
        </p:txBody>
      </p:sp>
    </p:spTree>
    <p:extLst>
      <p:ext uri="{BB962C8B-B14F-4D97-AF65-F5344CB8AC3E}">
        <p14:creationId xmlns:p14="http://schemas.microsoft.com/office/powerpoint/2010/main" val="37903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1206-9351-0EA5-56CD-83DA2AD98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6F622-D2BF-F31B-D196-25C32EBCB761}"/>
              </a:ext>
            </a:extLst>
          </p:cNvPr>
          <p:cNvSpPr>
            <a:spLocks noGrp="1"/>
          </p:cNvSpPr>
          <p:nvPr>
            <p:ph idx="1"/>
          </p:nvPr>
        </p:nvSpPr>
        <p:spPr/>
        <p:txBody>
          <a:bodyPr numCol="2">
            <a:normAutofit/>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x = 128;</a:t>
            </a:r>
          </a:p>
          <a:p>
            <a:pPr marL="0" indent="0">
              <a:buNone/>
            </a:pPr>
            <a:r>
              <a:rPr lang="en-US" dirty="0"/>
              <a:t>    </a:t>
            </a:r>
            <a:r>
              <a:rPr lang="en-US" dirty="0" err="1"/>
              <a:t>printf</a:t>
            </a:r>
            <a:r>
              <a:rPr lang="en-US" dirty="0"/>
              <a:t>("\</a:t>
            </a:r>
            <a:r>
              <a:rPr lang="en-US" dirty="0" err="1"/>
              <a:t>n%d</a:t>
            </a:r>
            <a:r>
              <a:rPr lang="en-US" dirty="0"/>
              <a:t>", 1 + x++);</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IN" dirty="0"/>
          </a:p>
          <a:p>
            <a:pPr marL="514350" indent="-514350" algn="l">
              <a:buFont typeface="+mj-lt"/>
              <a:buAutoNum type="alphaLcParenR"/>
            </a:pPr>
            <a:r>
              <a:rPr lang="en-IN" b="0" i="0" dirty="0">
                <a:solidFill>
                  <a:srgbClr val="273239"/>
                </a:solidFill>
                <a:effectLst/>
                <a:latin typeface="var(--font-primary)"/>
              </a:rPr>
              <a:t>128</a:t>
            </a:r>
          </a:p>
          <a:p>
            <a:pPr marL="514350" indent="-514350" algn="l">
              <a:buFont typeface="+mj-lt"/>
              <a:buAutoNum type="alphaLcParenR"/>
            </a:pPr>
            <a:r>
              <a:rPr lang="en-IN" b="0" i="0" dirty="0">
                <a:effectLst/>
                <a:latin typeface="var(--font-primary)"/>
              </a:rPr>
              <a:t>129</a:t>
            </a:r>
          </a:p>
          <a:p>
            <a:pPr marL="514350" indent="-514350" algn="l">
              <a:buFont typeface="+mj-lt"/>
              <a:buAutoNum type="alphaLcParenR"/>
            </a:pPr>
            <a:r>
              <a:rPr lang="en-IN" b="0" i="0" dirty="0">
                <a:effectLst/>
                <a:latin typeface="var(--font-primary)"/>
              </a:rPr>
              <a:t>130</a:t>
            </a:r>
          </a:p>
          <a:p>
            <a:pPr marL="514350" indent="-514350" algn="l">
              <a:buFont typeface="+mj-lt"/>
              <a:buAutoNum type="alphaLcParenR"/>
            </a:pPr>
            <a:r>
              <a:rPr lang="en-IN" b="0" i="0" dirty="0">
                <a:effectLst/>
                <a:latin typeface="var(--font-primary)"/>
              </a:rPr>
              <a:t>131</a:t>
            </a:r>
          </a:p>
          <a:p>
            <a:pPr marL="0" indent="0">
              <a:buNone/>
            </a:pPr>
            <a:endParaRPr lang="en-IN" dirty="0"/>
          </a:p>
        </p:txBody>
      </p:sp>
    </p:spTree>
    <p:extLst>
      <p:ext uri="{BB962C8B-B14F-4D97-AF65-F5344CB8AC3E}">
        <p14:creationId xmlns:p14="http://schemas.microsoft.com/office/powerpoint/2010/main" val="129885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34FA-CF0F-72F9-8CF2-979C16717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E72F6D-1249-754D-B13D-E260D93E47E5}"/>
              </a:ext>
            </a:extLst>
          </p:cNvPr>
          <p:cNvSpPr>
            <a:spLocks noGrp="1"/>
          </p:cNvSpPr>
          <p:nvPr>
            <p:ph idx="1"/>
          </p:nvPr>
        </p:nvSpPr>
        <p:spPr/>
        <p:txBody>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var(--font-secondary)"/>
              </a:rPr>
              <a:t>In the following C program There is post increment operation: So, </a:t>
            </a:r>
            <a:r>
              <a:rPr lang="en-US" b="0" i="0" dirty="0" err="1">
                <a:effectLst/>
                <a:latin typeface="var(--font-secondary)"/>
              </a:rPr>
              <a:t>printf</a:t>
            </a:r>
            <a:r>
              <a:rPr lang="en-US" b="0" i="0" dirty="0">
                <a:effectLst/>
                <a:latin typeface="var(--font-secondary)"/>
              </a:rPr>
              <a:t> will print 1 + 128 as output. ++ will increment the x value i.e. x = 129. So, option (B) is correct.</a:t>
            </a:r>
          </a:p>
          <a:p>
            <a:endParaRPr lang="en-IN" dirty="0"/>
          </a:p>
        </p:txBody>
      </p:sp>
    </p:spTree>
    <p:extLst>
      <p:ext uri="{BB962C8B-B14F-4D97-AF65-F5344CB8AC3E}">
        <p14:creationId xmlns:p14="http://schemas.microsoft.com/office/powerpoint/2010/main" val="406252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E58B-D6D3-6531-FC7E-5314F7DB5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A3C62-9BC3-D197-B00A-7009F65E97B3}"/>
              </a:ext>
            </a:extLst>
          </p:cNvPr>
          <p:cNvSpPr>
            <a:spLocks noGrp="1"/>
          </p:cNvSpPr>
          <p:nvPr>
            <p:ph idx="1"/>
          </p:nvPr>
        </p:nvSpPr>
        <p:spPr/>
        <p:txBody>
          <a:bodyPr numCol="2">
            <a:normAutofit fontScale="62500" lnSpcReduction="2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 j, count;</a:t>
            </a:r>
          </a:p>
          <a:p>
            <a:pPr marL="0" indent="0">
              <a:buNone/>
            </a:pPr>
            <a:r>
              <a:rPr lang="en-US" dirty="0"/>
              <a:t>    count = 0;</a:t>
            </a:r>
          </a:p>
          <a:p>
            <a:pPr marL="0" indent="0">
              <a:buNone/>
            </a:pPr>
            <a:r>
              <a:rPr lang="en-US" dirty="0"/>
              <a:t>    </a:t>
            </a:r>
            <a:r>
              <a:rPr lang="en-US" dirty="0" err="1"/>
              <a:t>i</a:t>
            </a:r>
            <a:r>
              <a:rPr lang="en-US" dirty="0"/>
              <a:t> = 0;</a:t>
            </a:r>
          </a:p>
          <a:p>
            <a:pPr marL="0" indent="0">
              <a:buNone/>
            </a:pPr>
            <a:r>
              <a:rPr lang="en-US" dirty="0"/>
              <a:t>    for (j = -3; j &lt;= 3; </a:t>
            </a:r>
            <a:r>
              <a:rPr lang="en-US" dirty="0" err="1"/>
              <a:t>j++</a:t>
            </a:r>
            <a:r>
              <a:rPr lang="en-US" dirty="0"/>
              <a:t>)</a:t>
            </a:r>
          </a:p>
          <a:p>
            <a:pPr marL="0" indent="0">
              <a:buNone/>
            </a:pPr>
            <a:r>
              <a:rPr lang="en-US" dirty="0"/>
              <a:t>    {</a:t>
            </a:r>
          </a:p>
          <a:p>
            <a:pPr marL="0" indent="0">
              <a:buNone/>
            </a:pPr>
            <a:r>
              <a:rPr lang="en-US" dirty="0"/>
              <a:t>        if ((j &gt;= 0) &amp;&amp; (</a:t>
            </a:r>
            <a:r>
              <a:rPr lang="en-US" dirty="0" err="1"/>
              <a:t>i</a:t>
            </a:r>
            <a:r>
              <a:rPr lang="en-US" dirty="0"/>
              <a:t>++))</a:t>
            </a:r>
          </a:p>
          <a:p>
            <a:pPr marL="0" indent="0">
              <a:buNone/>
            </a:pPr>
            <a:r>
              <a:rPr lang="en-US" dirty="0"/>
              <a:t>        {</a:t>
            </a:r>
          </a:p>
          <a:p>
            <a:pPr marL="0" indent="0">
              <a:buNone/>
            </a:pPr>
            <a:r>
              <a:rPr lang="en-US" dirty="0"/>
              <a:t>            count = count + j;</a:t>
            </a:r>
          </a:p>
          <a:p>
            <a:pPr marL="0" indent="0">
              <a:buNone/>
            </a:pPr>
            <a:r>
              <a:rPr lang="en-US" dirty="0"/>
              <a:t>        }</a:t>
            </a:r>
          </a:p>
          <a:p>
            <a:pPr marL="0" indent="0">
              <a:buNone/>
            </a:pPr>
            <a:r>
              <a:rPr lang="en-US" dirty="0"/>
              <a:t>    }</a:t>
            </a:r>
          </a:p>
          <a:p>
            <a:pPr marL="0" indent="0">
              <a:buNone/>
            </a:pPr>
            <a:r>
              <a:rPr lang="en-US" dirty="0"/>
              <a:t>    count = count + </a:t>
            </a:r>
            <a:r>
              <a:rPr lang="en-US" dirty="0" err="1"/>
              <a:t>i</a:t>
            </a:r>
            <a:r>
              <a:rPr lang="en-US" dirty="0"/>
              <a:t>;</a:t>
            </a:r>
          </a:p>
          <a:p>
            <a:pPr marL="0" indent="0">
              <a:buNone/>
            </a:pPr>
            <a:r>
              <a:rPr lang="en-US" dirty="0"/>
              <a:t>    </a:t>
            </a:r>
            <a:r>
              <a:rPr lang="en-US" dirty="0" err="1"/>
              <a:t>printf</a:t>
            </a:r>
            <a:r>
              <a:rPr lang="en-US" dirty="0"/>
              <a:t>("%d", count);</a:t>
            </a:r>
          </a:p>
          <a:p>
            <a:pPr marL="0" indent="0">
              <a:buNone/>
            </a:pPr>
            <a:r>
              <a:rPr lang="en-US" dirty="0"/>
              <a:t>        return 0;</a:t>
            </a:r>
          </a:p>
          <a:p>
            <a:pPr marL="0" indent="0">
              <a:buNone/>
            </a:pPr>
            <a:r>
              <a:rPr lang="en-US" dirty="0"/>
              <a:t>}</a:t>
            </a:r>
          </a:p>
          <a:p>
            <a:pPr marL="0" indent="0">
              <a:buNone/>
            </a:pPr>
            <a:endParaRPr lang="en-US" dirty="0"/>
          </a:p>
          <a:p>
            <a:pPr marL="514350" indent="-514350" algn="l">
              <a:buFont typeface="+mj-lt"/>
              <a:buAutoNum type="alphaLcParenR"/>
            </a:pPr>
            <a:r>
              <a:rPr lang="en-US" b="0" i="0" dirty="0">
                <a:solidFill>
                  <a:srgbClr val="273239"/>
                </a:solidFill>
                <a:effectLst/>
                <a:latin typeface="var(--font-primary)"/>
              </a:rPr>
              <a:t>The program will not compile successfully</a:t>
            </a:r>
          </a:p>
          <a:p>
            <a:pPr marL="514350" indent="-514350" algn="l">
              <a:buFont typeface="+mj-lt"/>
              <a:buAutoNum type="alphaLcParenR"/>
            </a:pPr>
            <a:r>
              <a:rPr lang="en-US" b="0" i="0" dirty="0">
                <a:effectLst/>
                <a:latin typeface="var(--font-primary)"/>
              </a:rPr>
              <a:t>The program will compile successfully and output 10 when executed</a:t>
            </a:r>
          </a:p>
          <a:p>
            <a:pPr marL="514350" indent="-514350" algn="l">
              <a:buFont typeface="+mj-lt"/>
              <a:buAutoNum type="alphaLcParenR"/>
            </a:pPr>
            <a:r>
              <a:rPr lang="en-US" b="0" i="0" dirty="0">
                <a:effectLst/>
                <a:latin typeface="var(--font-primary)"/>
              </a:rPr>
              <a:t>The program will compile successfully and output 8 when executed</a:t>
            </a:r>
          </a:p>
          <a:p>
            <a:pPr marL="514350" indent="-514350" algn="l">
              <a:buFont typeface="+mj-lt"/>
              <a:buAutoNum type="alphaLcParenR"/>
            </a:pPr>
            <a:r>
              <a:rPr lang="en-US" b="0" i="0" dirty="0">
                <a:effectLst/>
                <a:latin typeface="var(--font-primary)"/>
              </a:rPr>
              <a:t>The program will compile successfully and output 13 when executed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6419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120B-0697-986A-E51E-9F805C08B7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54BD04-AC78-0F0A-01B7-10802DA05A78}"/>
              </a:ext>
            </a:extLst>
          </p:cNvPr>
          <p:cNvSpPr>
            <a:spLocks noGrp="1"/>
          </p:cNvSpPr>
          <p:nvPr>
            <p:ph idx="1"/>
          </p:nvPr>
        </p:nvSpPr>
        <p:spPr/>
        <p:txBody>
          <a:bodyPr/>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var(--font-secondary)"/>
              </a:rPr>
              <a:t>The program will compile successfully and output 10 when executed.</a:t>
            </a:r>
          </a:p>
          <a:p>
            <a:endParaRPr lang="en-IN" dirty="0"/>
          </a:p>
        </p:txBody>
      </p:sp>
    </p:spTree>
    <p:extLst>
      <p:ext uri="{BB962C8B-B14F-4D97-AF65-F5344CB8AC3E}">
        <p14:creationId xmlns:p14="http://schemas.microsoft.com/office/powerpoint/2010/main" val="110894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BA62-D340-8B2E-F24D-5195E579B330}"/>
              </a:ext>
            </a:extLst>
          </p:cNvPr>
          <p:cNvSpPr>
            <a:spLocks noGrp="1"/>
          </p:cNvSpPr>
          <p:nvPr>
            <p:ph type="title"/>
          </p:nvPr>
        </p:nvSpPr>
        <p:spPr/>
        <p:txBody>
          <a:bodyPr/>
          <a:lstStyle/>
          <a:p>
            <a:r>
              <a:rPr lang="en-IN" dirty="0"/>
              <a:t>Consider the following ANSI C function:</a:t>
            </a:r>
          </a:p>
        </p:txBody>
      </p:sp>
      <p:sp>
        <p:nvSpPr>
          <p:cNvPr id="3" name="Content Placeholder 2">
            <a:extLst>
              <a:ext uri="{FF2B5EF4-FFF2-40B4-BE49-F238E27FC236}">
                <a16:creationId xmlns:a16="http://schemas.microsoft.com/office/drawing/2014/main" id="{1ED156B7-16EE-8667-CE5C-BE959A2B472D}"/>
              </a:ext>
            </a:extLst>
          </p:cNvPr>
          <p:cNvSpPr>
            <a:spLocks noGrp="1"/>
          </p:cNvSpPr>
          <p:nvPr>
            <p:ph idx="1"/>
          </p:nvPr>
        </p:nvSpPr>
        <p:spPr/>
        <p:txBody>
          <a:bodyPr numCol="2">
            <a:normAutofit lnSpcReduction="10000"/>
          </a:bodyPr>
          <a:lstStyle/>
          <a:p>
            <a:pPr marL="0" indent="0">
              <a:buNone/>
            </a:pPr>
            <a:r>
              <a:rPr lang="en-IN" dirty="0"/>
              <a:t>int Simple (int Y[], int n, int x)</a:t>
            </a:r>
          </a:p>
          <a:p>
            <a:pPr marL="0" indent="0">
              <a:buNone/>
            </a:pPr>
            <a:r>
              <a:rPr lang="en-IN" dirty="0"/>
              <a:t>{</a:t>
            </a:r>
          </a:p>
          <a:p>
            <a:pPr marL="0" indent="0">
              <a:buNone/>
            </a:pPr>
            <a:r>
              <a:rPr lang="en-IN" dirty="0"/>
              <a:t>int total = Y[0], </a:t>
            </a:r>
            <a:r>
              <a:rPr lang="en-IN" dirty="0" err="1"/>
              <a:t>loopIndex</a:t>
            </a:r>
            <a:r>
              <a:rPr lang="en-IN" dirty="0"/>
              <a:t>;</a:t>
            </a:r>
          </a:p>
          <a:p>
            <a:pPr marL="0" indent="0">
              <a:buNone/>
            </a:pPr>
            <a:r>
              <a:rPr lang="en-IN" dirty="0"/>
              <a:t>for (</a:t>
            </a:r>
            <a:r>
              <a:rPr lang="en-IN" dirty="0" err="1"/>
              <a:t>loopIndex</a:t>
            </a:r>
            <a:r>
              <a:rPr lang="en-IN" dirty="0"/>
              <a:t>=1; </a:t>
            </a:r>
            <a:r>
              <a:rPr lang="en-IN" dirty="0" err="1"/>
              <a:t>loopIndex</a:t>
            </a:r>
            <a:r>
              <a:rPr lang="en-IN" dirty="0"/>
              <a:t>&lt;=n-1; </a:t>
            </a:r>
            <a:r>
              <a:rPr lang="en-IN" dirty="0" err="1"/>
              <a:t>loopIndex</a:t>
            </a:r>
            <a:r>
              <a:rPr lang="en-IN" dirty="0"/>
              <a:t>++)</a:t>
            </a:r>
          </a:p>
          <a:p>
            <a:pPr marL="0" indent="0">
              <a:buNone/>
            </a:pPr>
            <a:r>
              <a:rPr lang="en-IN" dirty="0"/>
              <a:t>    total=x*total +Y[</a:t>
            </a:r>
            <a:r>
              <a:rPr lang="en-IN" dirty="0" err="1"/>
              <a:t>loopIndex</a:t>
            </a:r>
            <a:r>
              <a:rPr lang="en-IN" dirty="0"/>
              <a:t>];</a:t>
            </a:r>
          </a:p>
          <a:p>
            <a:pPr marL="0" indent="0">
              <a:buNone/>
            </a:pPr>
            <a:r>
              <a:rPr lang="en-IN" dirty="0"/>
              <a:t>return total;</a:t>
            </a:r>
          </a:p>
          <a:p>
            <a:pPr marL="0" indent="0">
              <a:buNone/>
            </a:pPr>
            <a:r>
              <a:rPr lang="en-IN" dirty="0"/>
              <a:t>} </a:t>
            </a:r>
          </a:p>
          <a:p>
            <a:r>
              <a:rPr lang="en-IN" dirty="0"/>
              <a:t>Let Z be an array of 10 elements with Z[</a:t>
            </a:r>
            <a:r>
              <a:rPr lang="en-IN" dirty="0" err="1"/>
              <a:t>i</a:t>
            </a:r>
            <a:r>
              <a:rPr lang="en-IN" dirty="0"/>
              <a:t>]=1, for all </a:t>
            </a:r>
            <a:r>
              <a:rPr lang="en-IN" dirty="0" err="1"/>
              <a:t>i</a:t>
            </a:r>
            <a:r>
              <a:rPr lang="en-IN" dirty="0"/>
              <a:t>. The value returned by Simple (Z,10,2) is __________ .</a:t>
            </a:r>
          </a:p>
          <a:p>
            <a:endParaRPr lang="en-IN" dirty="0"/>
          </a:p>
          <a:p>
            <a:pPr marL="514350" indent="-514350" algn="l">
              <a:buFont typeface="+mj-lt"/>
              <a:buAutoNum type="alphaLcParenR"/>
            </a:pPr>
            <a:r>
              <a:rPr lang="en-IN" b="0" i="0" dirty="0">
                <a:solidFill>
                  <a:srgbClr val="273239"/>
                </a:solidFill>
                <a:effectLst/>
                <a:latin typeface="-apple-system"/>
              </a:rPr>
              <a:t>1023</a:t>
            </a:r>
          </a:p>
          <a:p>
            <a:pPr marL="514350" indent="-514350" algn="l">
              <a:buFont typeface="+mj-lt"/>
              <a:buAutoNum type="alphaLcParenR"/>
            </a:pPr>
            <a:r>
              <a:rPr lang="en-IN" b="0" i="0" dirty="0">
                <a:effectLst/>
                <a:latin typeface="-apple-system"/>
              </a:rPr>
              <a:t>1024</a:t>
            </a:r>
          </a:p>
          <a:p>
            <a:pPr marL="514350" indent="-514350" algn="l">
              <a:buFont typeface="+mj-lt"/>
              <a:buAutoNum type="alphaLcParenR"/>
            </a:pPr>
            <a:r>
              <a:rPr lang="en-IN" b="0" i="0" dirty="0">
                <a:effectLst/>
                <a:latin typeface="-apple-system"/>
              </a:rPr>
              <a:t>2047</a:t>
            </a:r>
          </a:p>
          <a:p>
            <a:pPr marL="514350" indent="-514350" algn="l">
              <a:buFont typeface="+mj-lt"/>
              <a:buAutoNum type="alphaLcParenR"/>
            </a:pPr>
            <a:r>
              <a:rPr lang="en-IN" b="0" i="0" dirty="0">
                <a:effectLst/>
                <a:latin typeface="-apple-system"/>
              </a:rPr>
              <a:t>511</a:t>
            </a:r>
          </a:p>
          <a:p>
            <a:endParaRPr lang="en-IN" dirty="0"/>
          </a:p>
        </p:txBody>
      </p:sp>
    </p:spTree>
    <p:extLst>
      <p:ext uri="{BB962C8B-B14F-4D97-AF65-F5344CB8AC3E}">
        <p14:creationId xmlns:p14="http://schemas.microsoft.com/office/powerpoint/2010/main" val="317355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ACF7-BAB7-D361-03E0-4BE33518C6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E0F9D-2A94-9791-10B7-8361D597F536}"/>
              </a:ext>
            </a:extLst>
          </p:cNvPr>
          <p:cNvSpPr>
            <a:spLocks noGrp="1"/>
          </p:cNvSpPr>
          <p:nvPr>
            <p:ph idx="1"/>
          </p:nvPr>
        </p:nvSpPr>
        <p:spPr/>
        <p:txBody>
          <a:bodyPr/>
          <a:lstStyle/>
          <a:p>
            <a:pPr algn="l"/>
            <a:r>
              <a:rPr lang="en-US" b="1" i="0" dirty="0">
                <a:effectLst/>
                <a:latin typeface="var(--font-secondary)"/>
              </a:rPr>
              <a:t>Explanation</a:t>
            </a:r>
          </a:p>
          <a:p>
            <a:pPr algn="l"/>
            <a:r>
              <a:rPr lang="en-US" b="0" i="0" dirty="0">
                <a:effectLst/>
                <a:latin typeface="var(--font-secondary)"/>
              </a:rPr>
              <a:t>=2*t+1      = 2*1+1=3 	2</a:t>
            </a:r>
            <a:r>
              <a:rPr lang="en-US" b="0" i="0" baseline="30000" dirty="0">
                <a:effectLst/>
                <a:latin typeface="var(--font-secondary)"/>
              </a:rPr>
              <a:t>2</a:t>
            </a:r>
            <a:r>
              <a:rPr lang="en-US" b="0" i="0" dirty="0">
                <a:effectLst/>
                <a:latin typeface="var(--font-secondary)"/>
              </a:rPr>
              <a:t>-1</a:t>
            </a:r>
          </a:p>
          <a:p>
            <a:pPr marL="0" indent="0" algn="l">
              <a:buNone/>
            </a:pPr>
            <a:r>
              <a:rPr lang="en-US" dirty="0">
                <a:latin typeface="var(--font-secondary)"/>
              </a:rPr>
              <a:t>		=2*3+1=7	2</a:t>
            </a:r>
            <a:r>
              <a:rPr lang="en-US" baseline="30000" dirty="0">
                <a:latin typeface="var(--font-secondary)"/>
              </a:rPr>
              <a:t>3</a:t>
            </a:r>
            <a:r>
              <a:rPr lang="en-US" dirty="0">
                <a:latin typeface="var(--font-secondary)"/>
              </a:rPr>
              <a:t>-1</a:t>
            </a:r>
            <a:endParaRPr lang="en-US" b="0" i="0" dirty="0">
              <a:effectLst/>
              <a:latin typeface="var(--font-secondary)"/>
            </a:endParaRPr>
          </a:p>
          <a:p>
            <a:pPr algn="l" latinLnBrk="1"/>
            <a:r>
              <a:rPr lang="en-US" b="0" i="0" dirty="0">
                <a:effectLst/>
                <a:latin typeface="-apple-system"/>
              </a:rPr>
              <a:t>Given function computes = 2</a:t>
            </a:r>
            <a:r>
              <a:rPr lang="en-US" b="0" i="0" baseline="30000" dirty="0">
                <a:effectLst/>
                <a:latin typeface="-apple-system"/>
              </a:rPr>
              <a:t>(i+1)</a:t>
            </a:r>
            <a:r>
              <a:rPr lang="en-US" b="0" i="0" dirty="0">
                <a:effectLst/>
                <a:latin typeface="-apple-system"/>
              </a:rPr>
              <a:t> - 1, for every </a:t>
            </a:r>
            <a:r>
              <a:rPr lang="en-US" b="0" i="0" dirty="0" err="1">
                <a:effectLst/>
                <a:latin typeface="-apple-system"/>
              </a:rPr>
              <a:t>i</a:t>
            </a:r>
            <a:r>
              <a:rPr lang="en-US" b="0" i="0" dirty="0">
                <a:effectLst/>
                <a:latin typeface="-apple-system"/>
              </a:rPr>
              <a:t> value. </a:t>
            </a:r>
          </a:p>
          <a:p>
            <a:pPr algn="l" latinLnBrk="1"/>
            <a:r>
              <a:rPr lang="en-US" b="0" i="0" dirty="0">
                <a:effectLst/>
                <a:latin typeface="-apple-system"/>
              </a:rPr>
              <a:t>Therefore, </a:t>
            </a:r>
          </a:p>
          <a:p>
            <a:pPr algn="l" latinLnBrk="1"/>
            <a:r>
              <a:rPr lang="en-US" b="0" i="0" dirty="0">
                <a:effectLst/>
                <a:latin typeface="-apple-system"/>
              </a:rPr>
              <a:t>2</a:t>
            </a:r>
            <a:r>
              <a:rPr lang="en-US" b="0" i="0" baseline="30000" dirty="0">
                <a:effectLst/>
                <a:latin typeface="-apple-system"/>
              </a:rPr>
              <a:t>10</a:t>
            </a:r>
            <a:r>
              <a:rPr lang="en-US" b="0" i="0" dirty="0">
                <a:effectLst/>
                <a:latin typeface="-apple-system"/>
              </a:rPr>
              <a:t> </a:t>
            </a:r>
            <a:r>
              <a:rPr lang="en-US" dirty="0">
                <a:latin typeface="-apple-system"/>
              </a:rPr>
              <a:t>-</a:t>
            </a:r>
            <a:r>
              <a:rPr lang="en-US" b="0" i="0" dirty="0">
                <a:effectLst/>
                <a:latin typeface="-apple-system"/>
              </a:rPr>
              <a:t> 1 = 1024-1 </a:t>
            </a:r>
          </a:p>
          <a:p>
            <a:pPr algn="l" latinLnBrk="1"/>
            <a:r>
              <a:rPr lang="en-US" b="0" i="0" dirty="0">
                <a:effectLst/>
                <a:latin typeface="-apple-system"/>
              </a:rPr>
              <a:t>= 1023</a:t>
            </a:r>
          </a:p>
          <a:p>
            <a:endParaRPr lang="en-IN" dirty="0"/>
          </a:p>
        </p:txBody>
      </p:sp>
    </p:spTree>
    <p:extLst>
      <p:ext uri="{BB962C8B-B14F-4D97-AF65-F5344CB8AC3E}">
        <p14:creationId xmlns:p14="http://schemas.microsoft.com/office/powerpoint/2010/main" val="1121542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F430-943D-275F-7EF4-DC41DF073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09A63E-6E7E-2B77-5E3B-7C82C70983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75070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7076-2EE3-3E07-CC1C-B88A90C2C6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1FB9AF-A68F-79DB-A327-6B627F78BF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528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1294-4EA7-939B-47AB-D3875FE135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BFF012-77E0-971C-9177-F61F232B8F82}"/>
              </a:ext>
            </a:extLst>
          </p:cNvPr>
          <p:cNvSpPr>
            <a:spLocks noGrp="1"/>
          </p:cNvSpPr>
          <p:nvPr>
            <p:ph idx="1"/>
          </p:nvPr>
        </p:nvSpPr>
        <p:spPr/>
        <p:txBody>
          <a:bodyPr/>
          <a:lstStyle/>
          <a:p>
            <a:r>
              <a:rPr lang="en-US" b="0" i="0" dirty="0">
                <a:solidFill>
                  <a:srgbClr val="273239"/>
                </a:solidFill>
                <a:effectLst/>
                <a:latin typeface="Source Sans 3"/>
              </a:rPr>
              <a:t>The crux of the program lies in the expression: </a:t>
            </a:r>
            <a:r>
              <a:rPr lang="en-US" b="1" i="0" dirty="0">
                <a:solidFill>
                  <a:srgbClr val="273239"/>
                </a:solidFill>
                <a:effectLst/>
                <a:latin typeface="Source Sans 3"/>
              </a:rPr>
              <a:t>5["</a:t>
            </a:r>
            <a:r>
              <a:rPr lang="en-IN" dirty="0"/>
              <a:t> ABCDEF </a:t>
            </a:r>
            <a:r>
              <a:rPr lang="en-US" b="1" i="0" dirty="0">
                <a:solidFill>
                  <a:srgbClr val="273239"/>
                </a:solidFill>
                <a:effectLst/>
                <a:latin typeface="Source Sans 3"/>
              </a:rPr>
              <a:t>"]</a:t>
            </a:r>
            <a:r>
              <a:rPr lang="en-US" b="0" i="0" dirty="0">
                <a:solidFill>
                  <a:srgbClr val="273239"/>
                </a:solidFill>
                <a:effectLst/>
                <a:latin typeface="Source Sans 3"/>
              </a:rPr>
              <a:t> </a:t>
            </a:r>
          </a:p>
          <a:p>
            <a:r>
              <a:rPr lang="en-US" b="0" i="0" dirty="0">
                <a:solidFill>
                  <a:srgbClr val="273239"/>
                </a:solidFill>
                <a:effectLst/>
                <a:latin typeface="Source Sans 3"/>
              </a:rPr>
              <a:t>This expression is broken down by the compiler as: </a:t>
            </a:r>
            <a:r>
              <a:rPr lang="en-US" b="1" i="0" dirty="0">
                <a:solidFill>
                  <a:srgbClr val="273239"/>
                </a:solidFill>
                <a:effectLst/>
                <a:latin typeface="Source Sans 3"/>
              </a:rPr>
              <a:t>*(5 + "</a:t>
            </a:r>
            <a:r>
              <a:rPr lang="en-IN" dirty="0"/>
              <a:t> ABCDEF </a:t>
            </a:r>
            <a:r>
              <a:rPr lang="en-US" b="1" i="0" dirty="0">
                <a:solidFill>
                  <a:srgbClr val="273239"/>
                </a:solidFill>
                <a:effectLst/>
                <a:latin typeface="Source Sans 3"/>
              </a:rPr>
              <a:t>")</a:t>
            </a:r>
            <a:r>
              <a:rPr lang="en-US" b="0" i="0" dirty="0">
                <a:solidFill>
                  <a:srgbClr val="273239"/>
                </a:solidFill>
                <a:effectLst/>
                <a:latin typeface="Source Sans 3"/>
              </a:rPr>
              <a:t>.</a:t>
            </a:r>
          </a:p>
          <a:p>
            <a:r>
              <a:rPr lang="en-US" b="0" i="0" dirty="0">
                <a:solidFill>
                  <a:srgbClr val="273239"/>
                </a:solidFill>
                <a:effectLst/>
                <a:latin typeface="Source Sans 3"/>
              </a:rPr>
              <a:t> Adding 5 to the base address of the string increments the pointer</a:t>
            </a:r>
          </a:p>
          <a:p>
            <a:r>
              <a:rPr lang="en-US" b="0" i="0" dirty="0">
                <a:solidFill>
                  <a:srgbClr val="273239"/>
                </a:solidFill>
                <a:effectLst/>
                <a:latin typeface="Source Sans 3"/>
              </a:rPr>
              <a:t>(lets say a pointer was pointing to the start(</a:t>
            </a:r>
            <a:r>
              <a:rPr lang="en-US" b="1" i="0" dirty="0">
                <a:solidFill>
                  <a:srgbClr val="273239"/>
                </a:solidFill>
                <a:effectLst/>
                <a:latin typeface="Source Sans 3"/>
              </a:rPr>
              <a:t>A</a:t>
            </a:r>
            <a:r>
              <a:rPr lang="en-US" b="0" i="0" dirty="0">
                <a:solidFill>
                  <a:srgbClr val="273239"/>
                </a:solidFill>
                <a:effectLst/>
                <a:latin typeface="Source Sans 3"/>
              </a:rPr>
              <a:t>) of the string initially.</a:t>
            </a:r>
          </a:p>
          <a:p>
            <a:r>
              <a:rPr lang="en-US" b="0" i="0" dirty="0">
                <a:solidFill>
                  <a:srgbClr val="273239"/>
                </a:solidFill>
                <a:effectLst/>
                <a:latin typeface="Source Sans 3"/>
              </a:rPr>
              <a:t> Applying </a:t>
            </a:r>
            <a:r>
              <a:rPr lang="en-US" b="1" i="0" dirty="0">
                <a:solidFill>
                  <a:srgbClr val="273239"/>
                </a:solidFill>
                <a:effectLst/>
                <a:latin typeface="Source Sans 3"/>
              </a:rPr>
              <a:t>value-of</a:t>
            </a:r>
            <a:r>
              <a:rPr lang="en-US" b="0" i="0" dirty="0">
                <a:solidFill>
                  <a:srgbClr val="273239"/>
                </a:solidFill>
                <a:effectLst/>
                <a:latin typeface="Source Sans 3"/>
              </a:rPr>
              <a:t> operator gives the character at the location pointed to by the pointer i.e. F.</a:t>
            </a:r>
            <a:endParaRPr lang="en-IN" dirty="0"/>
          </a:p>
        </p:txBody>
      </p:sp>
    </p:spTree>
    <p:extLst>
      <p:ext uri="{BB962C8B-B14F-4D97-AF65-F5344CB8AC3E}">
        <p14:creationId xmlns:p14="http://schemas.microsoft.com/office/powerpoint/2010/main" val="312944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DE2D-173B-A465-6C00-28A818C493C5}"/>
              </a:ext>
            </a:extLst>
          </p:cNvPr>
          <p:cNvSpPr>
            <a:spLocks noGrp="1"/>
          </p:cNvSpPr>
          <p:nvPr>
            <p:ph type="title"/>
          </p:nvPr>
        </p:nvSpPr>
        <p:spPr/>
        <p:txBody>
          <a:bodyPr/>
          <a:lstStyle/>
          <a:p>
            <a:r>
              <a:rPr lang="en-US" b="0" i="0" dirty="0">
                <a:solidFill>
                  <a:srgbClr val="273239"/>
                </a:solidFill>
                <a:effectLst/>
                <a:highlight>
                  <a:srgbClr val="FFFFFF"/>
                </a:highlight>
                <a:latin typeface="-apple-system"/>
              </a:rPr>
              <a:t>Predict the output of below program</a:t>
            </a:r>
            <a:endParaRPr lang="en-IN" dirty="0"/>
          </a:p>
        </p:txBody>
      </p:sp>
      <p:sp>
        <p:nvSpPr>
          <p:cNvPr id="3" name="Content Placeholder 2">
            <a:extLst>
              <a:ext uri="{FF2B5EF4-FFF2-40B4-BE49-F238E27FC236}">
                <a16:creationId xmlns:a16="http://schemas.microsoft.com/office/drawing/2014/main" id="{3F22257E-D7BE-252B-D874-2D448DFBE0B7}"/>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a:t>
            </a:r>
            <a:r>
              <a:rPr lang="en-IN" dirty="0" err="1"/>
              <a:t>printf</a:t>
            </a:r>
            <a:r>
              <a:rPr lang="en-IN" dirty="0"/>
              <a:t>("%c ", " ABCDEF "[5]);</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a:p>
            <a:pPr marL="1682750" indent="-514350">
              <a:buFont typeface="+mj-lt"/>
              <a:buAutoNum type="alphaLcParenR"/>
            </a:pPr>
            <a:r>
              <a:rPr lang="en-IN" dirty="0"/>
              <a:t>Compile-time error</a:t>
            </a:r>
          </a:p>
          <a:p>
            <a:pPr marL="1682750" indent="-514350">
              <a:buFont typeface="+mj-lt"/>
              <a:buAutoNum type="alphaLcParenR"/>
            </a:pPr>
            <a:r>
              <a:rPr lang="en-IN" dirty="0"/>
              <a:t>Runtime error</a:t>
            </a:r>
          </a:p>
          <a:p>
            <a:pPr marL="1682750" indent="-514350">
              <a:buFont typeface="+mj-lt"/>
              <a:buAutoNum type="alphaLcParenR"/>
            </a:pPr>
            <a:r>
              <a:rPr lang="en-IN" dirty="0"/>
              <a:t>F</a:t>
            </a:r>
          </a:p>
          <a:p>
            <a:pPr marL="1682750" indent="-514350">
              <a:buFont typeface="+mj-lt"/>
              <a:buAutoNum type="alphaLcParenR"/>
            </a:pPr>
            <a:r>
              <a:rPr lang="en-IN" dirty="0"/>
              <a: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5138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1E90-8D61-E384-287E-494BBF9F3F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75085F-F003-A8F2-85D2-2F527A00C708}"/>
              </a:ext>
            </a:extLst>
          </p:cNvPr>
          <p:cNvSpPr>
            <a:spLocks noGrp="1"/>
          </p:cNvSpPr>
          <p:nvPr>
            <p:ph idx="1"/>
          </p:nvPr>
        </p:nvSpPr>
        <p:spPr/>
        <p:txBody>
          <a:bodyPr/>
          <a:lstStyle/>
          <a:p>
            <a:pPr marL="633413" indent="-457200"/>
            <a:r>
              <a:rPr lang="en-US" b="0" i="0" dirty="0">
                <a:solidFill>
                  <a:srgbClr val="273239"/>
                </a:solidFill>
                <a:effectLst/>
                <a:latin typeface="-apple-system"/>
              </a:rPr>
              <a:t>The crux of the program lies in the expression: </a:t>
            </a:r>
            <a:r>
              <a:rPr lang="en-US" b="1" i="0" dirty="0">
                <a:solidFill>
                  <a:srgbClr val="273239"/>
                </a:solidFill>
                <a:effectLst/>
                <a:latin typeface="-apple-system"/>
              </a:rPr>
              <a:t>"</a:t>
            </a:r>
            <a:r>
              <a:rPr lang="en-IN" dirty="0"/>
              <a:t> ABCDEF </a:t>
            </a:r>
            <a:r>
              <a:rPr lang="en-US" b="1" i="0" dirty="0">
                <a:solidFill>
                  <a:srgbClr val="273239"/>
                </a:solidFill>
                <a:effectLst/>
                <a:latin typeface="-apple-system"/>
              </a:rPr>
              <a:t>"[5]</a:t>
            </a:r>
            <a:r>
              <a:rPr lang="en-US" b="0" i="0" dirty="0">
                <a:solidFill>
                  <a:srgbClr val="273239"/>
                </a:solidFill>
                <a:effectLst/>
                <a:latin typeface="-apple-system"/>
              </a:rPr>
              <a:t>. </a:t>
            </a:r>
          </a:p>
          <a:p>
            <a:pPr marL="633413" indent="-457200"/>
            <a:r>
              <a:rPr lang="en-US" b="0" i="0" dirty="0">
                <a:solidFill>
                  <a:srgbClr val="273239"/>
                </a:solidFill>
                <a:effectLst/>
                <a:latin typeface="-apple-system"/>
              </a:rPr>
              <a:t>This expression is broken down by the compiler as: *(“</a:t>
            </a:r>
            <a:r>
              <a:rPr lang="en-IN" dirty="0"/>
              <a:t>ABCDEF</a:t>
            </a:r>
            <a:r>
              <a:rPr lang="en-US" b="0" i="0" dirty="0">
                <a:solidFill>
                  <a:srgbClr val="273239"/>
                </a:solidFill>
                <a:effectLst/>
                <a:latin typeface="-apple-system"/>
              </a:rPr>
              <a:t>” + 5). </a:t>
            </a:r>
          </a:p>
          <a:p>
            <a:pPr marL="633413" indent="-457200"/>
            <a:r>
              <a:rPr lang="en-US" b="0" i="0" dirty="0">
                <a:solidFill>
                  <a:srgbClr val="273239"/>
                </a:solidFill>
                <a:effectLst/>
                <a:latin typeface="-apple-system"/>
              </a:rPr>
              <a:t>Adding 5 to the base address of the string increments the pointer(lets say a pointer was pointing to the start(A) of the string initially).</a:t>
            </a:r>
          </a:p>
          <a:p>
            <a:pPr marL="633413" indent="-457200"/>
            <a:r>
              <a:rPr lang="en-US" b="0" i="0" dirty="0">
                <a:solidFill>
                  <a:srgbClr val="273239"/>
                </a:solidFill>
                <a:effectLst/>
                <a:latin typeface="-apple-system"/>
              </a:rPr>
              <a:t> Applying </a:t>
            </a:r>
            <a:r>
              <a:rPr lang="en-US" b="1" i="0" dirty="0">
                <a:solidFill>
                  <a:srgbClr val="273239"/>
                </a:solidFill>
                <a:effectLst/>
                <a:latin typeface="-apple-system"/>
              </a:rPr>
              <a:t>value-of</a:t>
            </a:r>
            <a:r>
              <a:rPr lang="en-US" b="0" i="0" dirty="0">
                <a:solidFill>
                  <a:srgbClr val="273239"/>
                </a:solidFill>
                <a:effectLst/>
                <a:latin typeface="-apple-system"/>
              </a:rPr>
              <a:t> operator gives the character at the location pointed to by the pointer i.e. F.</a:t>
            </a:r>
            <a:endParaRPr lang="en-IN" dirty="0"/>
          </a:p>
        </p:txBody>
      </p:sp>
    </p:spTree>
    <p:extLst>
      <p:ext uri="{BB962C8B-B14F-4D97-AF65-F5344CB8AC3E}">
        <p14:creationId xmlns:p14="http://schemas.microsoft.com/office/powerpoint/2010/main" val="198102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E9C3-AF69-EB5C-74C1-DC253F087B71}"/>
              </a:ext>
            </a:extLst>
          </p:cNvPr>
          <p:cNvSpPr>
            <a:spLocks noGrp="1"/>
          </p:cNvSpPr>
          <p:nvPr>
            <p:ph type="title"/>
          </p:nvPr>
        </p:nvSpPr>
        <p:spPr/>
        <p:txBody>
          <a:bodyPr/>
          <a:lstStyle/>
          <a:p>
            <a:pPr marL="0" indent="0">
              <a:buNone/>
            </a:pPr>
            <a:r>
              <a:rPr lang="en-US" dirty="0"/>
              <a:t>Which of the following is true</a:t>
            </a:r>
          </a:p>
        </p:txBody>
      </p:sp>
      <p:sp>
        <p:nvSpPr>
          <p:cNvPr id="3" name="Content Placeholder 2">
            <a:extLst>
              <a:ext uri="{FF2B5EF4-FFF2-40B4-BE49-F238E27FC236}">
                <a16:creationId xmlns:a16="http://schemas.microsoft.com/office/drawing/2014/main" id="{84764EBD-210F-2EC3-B807-139FFDADAFCF}"/>
              </a:ext>
            </a:extLst>
          </p:cNvPr>
          <p:cNvSpPr>
            <a:spLocks noGrp="1"/>
          </p:cNvSpPr>
          <p:nvPr>
            <p:ph idx="1"/>
          </p:nvPr>
        </p:nvSpPr>
        <p:spPr/>
        <p:txBody>
          <a:bodyPr>
            <a:normAutofit fontScale="92500"/>
          </a:bodyPr>
          <a:lstStyle/>
          <a:p>
            <a:pPr marL="0" indent="0">
              <a:buNone/>
            </a:pPr>
            <a:endParaRPr lang="en-US" dirty="0"/>
          </a:p>
          <a:p>
            <a:r>
              <a:rPr lang="en-US" dirty="0"/>
              <a:t>gets() can read a string with newline characters but a normal </a:t>
            </a:r>
            <a:r>
              <a:rPr lang="en-US" dirty="0" err="1"/>
              <a:t>scanf</a:t>
            </a:r>
            <a:r>
              <a:rPr lang="en-US" dirty="0"/>
              <a:t>() with %s can not.</a:t>
            </a:r>
          </a:p>
          <a:p>
            <a:endParaRPr lang="en-US" dirty="0"/>
          </a:p>
          <a:p>
            <a:r>
              <a:rPr lang="en-US" dirty="0"/>
              <a:t>gets() can read a string with spaces but a normal </a:t>
            </a:r>
            <a:r>
              <a:rPr lang="en-US" dirty="0" err="1"/>
              <a:t>scanf</a:t>
            </a:r>
            <a:r>
              <a:rPr lang="en-US" dirty="0"/>
              <a:t>() with %s can not.</a:t>
            </a:r>
          </a:p>
          <a:p>
            <a:endParaRPr lang="en-US" dirty="0"/>
          </a:p>
          <a:p>
            <a:r>
              <a:rPr lang="en-US" dirty="0"/>
              <a:t>gets() can always replace </a:t>
            </a:r>
            <a:r>
              <a:rPr lang="en-US" dirty="0" err="1"/>
              <a:t>scanf</a:t>
            </a:r>
            <a:r>
              <a:rPr lang="en-US" dirty="0"/>
              <a:t>() without any additional code.</a:t>
            </a:r>
          </a:p>
          <a:p>
            <a:endParaRPr lang="en-US" dirty="0"/>
          </a:p>
          <a:p>
            <a:r>
              <a:rPr lang="en-US" dirty="0"/>
              <a:t>None of the above</a:t>
            </a:r>
            <a:endParaRPr lang="en-IN" dirty="0"/>
          </a:p>
        </p:txBody>
      </p:sp>
    </p:spTree>
    <p:extLst>
      <p:ext uri="{BB962C8B-B14F-4D97-AF65-F5344CB8AC3E}">
        <p14:creationId xmlns:p14="http://schemas.microsoft.com/office/powerpoint/2010/main" val="283718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C522-00F8-5B58-B7BF-46521F8CFB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4DA28F-C155-6228-2F58-C01F578D7924}"/>
              </a:ext>
            </a:extLst>
          </p:cNvPr>
          <p:cNvSpPr>
            <a:spLocks noGrp="1"/>
          </p:cNvSpPr>
          <p:nvPr>
            <p:ph idx="1"/>
          </p:nvPr>
        </p:nvSpPr>
        <p:spPr/>
        <p:txBody>
          <a:bodyPr numCol="2"/>
          <a:lstStyle/>
          <a:p>
            <a:r>
              <a:rPr lang="en-IN" dirty="0"/>
              <a:t>B : </a:t>
            </a:r>
            <a:r>
              <a:rPr lang="en-US" b="0" i="0" dirty="0">
                <a:solidFill>
                  <a:srgbClr val="273239"/>
                </a:solidFill>
                <a:effectLst/>
                <a:latin typeface="-apple-system"/>
              </a:rPr>
              <a:t>gets() can read a string with spaces but a normal </a:t>
            </a:r>
            <a:r>
              <a:rPr lang="en-US" b="0" i="0" dirty="0" err="1">
                <a:solidFill>
                  <a:srgbClr val="273239"/>
                </a:solidFill>
                <a:effectLst/>
                <a:latin typeface="-apple-system"/>
              </a:rPr>
              <a:t>scanf</a:t>
            </a:r>
            <a:r>
              <a:rPr lang="en-US" b="0" i="0" dirty="0">
                <a:solidFill>
                  <a:srgbClr val="273239"/>
                </a:solidFill>
                <a:effectLst/>
                <a:latin typeface="-apple-system"/>
              </a:rPr>
              <a:t>() with %s can not.</a:t>
            </a:r>
          </a:p>
          <a:p>
            <a:pPr marL="0" indent="0">
              <a:buNone/>
            </a:pPr>
            <a:endParaRPr lang="en-IN" dirty="0"/>
          </a:p>
          <a:p>
            <a:pPr marL="0" indent="0">
              <a:buNone/>
            </a:pPr>
            <a:r>
              <a:rPr lang="en-US" dirty="0"/>
              <a:t>int main()</a:t>
            </a:r>
          </a:p>
          <a:p>
            <a:pPr marL="0" indent="0">
              <a:buNone/>
            </a:pPr>
            <a:r>
              <a:rPr lang="en-US" dirty="0"/>
              <a:t>{</a:t>
            </a:r>
          </a:p>
          <a:p>
            <a:pPr marL="0" indent="0">
              <a:buNone/>
            </a:pPr>
            <a:r>
              <a:rPr lang="en-US" dirty="0"/>
              <a:t>   char str[100];</a:t>
            </a:r>
          </a:p>
          <a:p>
            <a:pPr marL="0" indent="0">
              <a:buNone/>
            </a:pPr>
            <a:r>
              <a:rPr lang="en-US" dirty="0"/>
              <a:t>   </a:t>
            </a:r>
            <a:r>
              <a:rPr lang="en-US" dirty="0" err="1"/>
              <a:t>scanf</a:t>
            </a:r>
            <a:r>
              <a:rPr lang="en-US" dirty="0"/>
              <a:t>(\"%s\", str);</a:t>
            </a:r>
          </a:p>
          <a:p>
            <a:pPr marL="0" indent="0">
              <a:buNone/>
            </a:pPr>
            <a:r>
              <a:rPr lang="en-US" dirty="0"/>
              <a:t>   </a:t>
            </a:r>
            <a:r>
              <a:rPr lang="en-US" dirty="0" err="1"/>
              <a:t>printf</a:t>
            </a:r>
            <a:r>
              <a:rPr lang="en-US" dirty="0"/>
              <a:t>(\"%s\", str);</a:t>
            </a:r>
          </a:p>
          <a:p>
            <a:pPr marL="0" indent="0">
              <a:buNone/>
            </a:pPr>
            <a:r>
              <a:rPr lang="en-US" dirty="0"/>
              <a:t>}</a:t>
            </a:r>
          </a:p>
          <a:p>
            <a:pPr marL="0" indent="0">
              <a:buNone/>
            </a:pPr>
            <a:endParaRPr lang="en-IN" dirty="0"/>
          </a:p>
          <a:p>
            <a:pPr marL="0" indent="0">
              <a:buNone/>
            </a:pPr>
            <a:r>
              <a:rPr lang="en-US" dirty="0"/>
              <a:t>int main()</a:t>
            </a:r>
          </a:p>
          <a:p>
            <a:pPr marL="0" indent="0">
              <a:buNone/>
            </a:pPr>
            <a:r>
              <a:rPr lang="en-US" dirty="0"/>
              <a:t>{</a:t>
            </a:r>
          </a:p>
          <a:p>
            <a:pPr marL="0" indent="0">
              <a:buNone/>
            </a:pPr>
            <a:r>
              <a:rPr lang="en-US" dirty="0"/>
              <a:t>   char str[100];</a:t>
            </a:r>
          </a:p>
          <a:p>
            <a:pPr marL="0" indent="0">
              <a:buNone/>
            </a:pPr>
            <a:r>
              <a:rPr lang="en-US" dirty="0"/>
              <a:t>   gets(str);</a:t>
            </a:r>
          </a:p>
          <a:p>
            <a:pPr marL="0" indent="0">
              <a:buNone/>
            </a:pPr>
            <a:r>
              <a:rPr lang="en-US" dirty="0"/>
              <a:t>   </a:t>
            </a:r>
            <a:r>
              <a:rPr lang="en-US" dirty="0" err="1"/>
              <a:t>printf</a:t>
            </a:r>
            <a:r>
              <a:rPr lang="en-US" dirty="0"/>
              <a:t>(\"%s\", str);</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56064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DAE3-FCD0-94FD-DCED-87AB35C9E9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F7D283-60C6-16FF-B558-9D774A214A05}"/>
              </a:ext>
            </a:extLst>
          </p:cNvPr>
          <p:cNvSpPr>
            <a:spLocks noGrp="1"/>
          </p:cNvSpPr>
          <p:nvPr>
            <p:ph idx="1"/>
          </p:nvPr>
        </p:nvSpPr>
        <p:spPr/>
        <p:txBody>
          <a:bodyPr numCol="2">
            <a:normAutofit/>
          </a:bodyPr>
          <a:lstStyle/>
          <a:p>
            <a:pPr marL="0" indent="0">
              <a:buNone/>
            </a:pPr>
            <a:r>
              <a:rPr lang="en-IN" dirty="0"/>
              <a:t>#include&lt;stdio.h&gt;</a:t>
            </a:r>
          </a:p>
          <a:p>
            <a:pPr marL="0" indent="0">
              <a:buNone/>
            </a:pPr>
            <a:r>
              <a:rPr lang="en-IN" dirty="0"/>
              <a:t>int main()</a:t>
            </a:r>
          </a:p>
          <a:p>
            <a:pPr marL="0" indent="0">
              <a:buNone/>
            </a:pPr>
            <a:r>
              <a:rPr lang="en-IN" dirty="0"/>
              <a:t>{</a:t>
            </a:r>
          </a:p>
          <a:p>
            <a:pPr marL="0" indent="0">
              <a:buNone/>
            </a:pPr>
            <a:r>
              <a:rPr lang="en-IN" dirty="0"/>
              <a:t>    char *s = “Hello World";</a:t>
            </a:r>
          </a:p>
          <a:p>
            <a:pPr marL="0" indent="0">
              <a:buNone/>
            </a:pPr>
            <a:r>
              <a:rPr lang="en-IN" dirty="0"/>
              <a:t>    int n = 7;</a:t>
            </a:r>
          </a:p>
          <a:p>
            <a:pPr marL="0" indent="0">
              <a:buNone/>
            </a:pPr>
            <a:r>
              <a:rPr lang="en-IN" dirty="0"/>
              <a:t>    </a:t>
            </a:r>
            <a:r>
              <a:rPr lang="en-IN" dirty="0" err="1"/>
              <a:t>printf</a:t>
            </a:r>
            <a:r>
              <a:rPr lang="en-IN" dirty="0"/>
              <a:t>("%.*s", n, s);</a:t>
            </a:r>
          </a:p>
          <a:p>
            <a:pPr marL="0" indent="0">
              <a:buNone/>
            </a:pPr>
            <a:r>
              <a:rPr lang="en-IN" dirty="0"/>
              <a:t>    return 0;</a:t>
            </a:r>
          </a:p>
          <a:p>
            <a:pPr marL="0" indent="0">
              <a:buNone/>
            </a:pPr>
            <a:r>
              <a:rPr lang="en-IN" dirty="0"/>
              <a:t>}</a:t>
            </a:r>
          </a:p>
          <a:p>
            <a:pPr marL="514350" indent="-514350" algn="l">
              <a:buFont typeface="+mj-lt"/>
              <a:buAutoNum type="alphaLcParenR"/>
            </a:pPr>
            <a:r>
              <a:rPr lang="en-IN" dirty="0"/>
              <a:t>Hello World </a:t>
            </a:r>
          </a:p>
          <a:p>
            <a:pPr marL="514350" indent="-514350" algn="l">
              <a:buFont typeface="+mj-lt"/>
              <a:buAutoNum type="alphaLcParenR"/>
            </a:pPr>
            <a:r>
              <a:rPr lang="en-US" b="0" i="0" dirty="0">
                <a:effectLst/>
                <a:highlight>
                  <a:srgbClr val="FFFFFF"/>
                </a:highlight>
                <a:latin typeface="-apple-system"/>
              </a:rPr>
              <a:t>Nothing is printed</a:t>
            </a:r>
          </a:p>
          <a:p>
            <a:pPr marL="514350" indent="-514350" algn="l">
              <a:buFont typeface="+mj-lt"/>
              <a:buAutoNum type="alphaLcParenR"/>
            </a:pPr>
            <a:r>
              <a:rPr lang="en-IN" dirty="0"/>
              <a:t>Hello W</a:t>
            </a:r>
          </a:p>
          <a:p>
            <a:pPr marL="514350" indent="-514350" algn="l">
              <a:buFont typeface="+mj-lt"/>
              <a:buAutoNum type="alphaLcParenR"/>
            </a:pPr>
            <a:r>
              <a:rPr lang="en-IN" dirty="0"/>
              <a:t>Hello Wo</a:t>
            </a:r>
            <a:endParaRPr lang="en-US" b="0" i="0" dirty="0">
              <a:effectLst/>
              <a:highlight>
                <a:srgbClr val="FFFFFF"/>
              </a:highlight>
              <a:latin typeface="-apple-system"/>
            </a:endParaRPr>
          </a:p>
          <a:p>
            <a:pPr marL="0" indent="0">
              <a:buNone/>
            </a:pPr>
            <a:endParaRPr lang="en-IN" dirty="0"/>
          </a:p>
        </p:txBody>
      </p:sp>
    </p:spTree>
    <p:extLst>
      <p:ext uri="{BB962C8B-B14F-4D97-AF65-F5344CB8AC3E}">
        <p14:creationId xmlns:p14="http://schemas.microsoft.com/office/powerpoint/2010/main" val="259248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BDD3-709F-0967-48A3-9C9AE11DF35A}"/>
              </a:ext>
            </a:extLst>
          </p:cNvPr>
          <p:cNvSpPr>
            <a:spLocks noGrp="1"/>
          </p:cNvSpPr>
          <p:nvPr>
            <p:ph type="title"/>
          </p:nvPr>
        </p:nvSpPr>
        <p:spPr/>
        <p:txBody>
          <a:bodyPr/>
          <a:lstStyle/>
          <a:p>
            <a:r>
              <a:rPr lang="en-IN" dirty="0"/>
              <a:t>Option : c</a:t>
            </a:r>
          </a:p>
        </p:txBody>
      </p:sp>
      <p:sp>
        <p:nvSpPr>
          <p:cNvPr id="3" name="Content Placeholder 2">
            <a:extLst>
              <a:ext uri="{FF2B5EF4-FFF2-40B4-BE49-F238E27FC236}">
                <a16:creationId xmlns:a16="http://schemas.microsoft.com/office/drawing/2014/main" id="{7DD0AC96-28AB-DF03-CBB6-D4708322FB1D}"/>
              </a:ext>
            </a:extLst>
          </p:cNvPr>
          <p:cNvSpPr>
            <a:spLocks noGrp="1"/>
          </p:cNvSpPr>
          <p:nvPr>
            <p:ph idx="1"/>
          </p:nvPr>
        </p:nvSpPr>
        <p:spPr/>
        <p:txBody>
          <a:bodyPr>
            <a:normAutofit fontScale="92500" lnSpcReduction="10000"/>
          </a:bodyPr>
          <a:lstStyle/>
          <a:p>
            <a:pPr algn="just"/>
            <a:r>
              <a:rPr lang="en-US" dirty="0"/>
              <a:t>"%.*s": This is the format specifier. It tells </a:t>
            </a:r>
            <a:r>
              <a:rPr lang="en-US" dirty="0" err="1"/>
              <a:t>printf</a:t>
            </a:r>
            <a:r>
              <a:rPr lang="en-US" dirty="0"/>
              <a:t> how to format the output. Let's break it down:</a:t>
            </a:r>
          </a:p>
          <a:p>
            <a:pPr algn="just"/>
            <a:r>
              <a:rPr lang="en-US" dirty="0"/>
              <a:t>%s: This is the format specifier for a string. It tells </a:t>
            </a:r>
            <a:r>
              <a:rPr lang="en-US" dirty="0" err="1"/>
              <a:t>printf</a:t>
            </a:r>
            <a:r>
              <a:rPr lang="en-US" dirty="0"/>
              <a:t> to expect a string argument.</a:t>
            </a:r>
          </a:p>
          <a:p>
            <a:pPr algn="just"/>
            <a:r>
              <a:rPr lang="en-US" dirty="0"/>
              <a:t>.*: This is a precision modifier for the string. It allows you to specify the maximum number of characters to be printed from the string. The precision (number of characters) is given as an integer argument before the string argument.</a:t>
            </a:r>
          </a:p>
          <a:p>
            <a:pPr algn="just"/>
            <a:r>
              <a:rPr lang="en-US" dirty="0"/>
              <a:t>n: This is the integer argument specifying the maximum number of characters to be printed from the string s.</a:t>
            </a:r>
          </a:p>
          <a:p>
            <a:pPr algn="just"/>
            <a:r>
              <a:rPr lang="en-US" dirty="0"/>
              <a:t>s: This is the string to be printed.</a:t>
            </a:r>
          </a:p>
          <a:p>
            <a:pPr algn="just"/>
            <a:endParaRPr lang="en-US" dirty="0"/>
          </a:p>
          <a:p>
            <a:pPr algn="just"/>
            <a:endParaRPr lang="en-IN" dirty="0"/>
          </a:p>
        </p:txBody>
      </p:sp>
    </p:spTree>
    <p:extLst>
      <p:ext uri="{BB962C8B-B14F-4D97-AF65-F5344CB8AC3E}">
        <p14:creationId xmlns:p14="http://schemas.microsoft.com/office/powerpoint/2010/main" val="194174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4085</TotalTime>
  <Words>1799</Words>
  <Application>Microsoft Office PowerPoint</Application>
  <PresentationFormat>Widescreen</PresentationFormat>
  <Paragraphs>262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Calibri</vt:lpstr>
      <vt:lpstr>Calibri Light</vt:lpstr>
      <vt:lpstr>Nunito</vt:lpstr>
      <vt:lpstr>Source Sans 3</vt:lpstr>
      <vt:lpstr>var(--font-primary)</vt:lpstr>
      <vt:lpstr>var(--font-secondary)</vt:lpstr>
      <vt:lpstr>Office Theme</vt:lpstr>
      <vt:lpstr>C Input and Output </vt:lpstr>
      <vt:lpstr>Predict the output of the below program:</vt:lpstr>
      <vt:lpstr>PowerPoint Presentation</vt:lpstr>
      <vt:lpstr>Predict the output of below program</vt:lpstr>
      <vt:lpstr>PowerPoint Presentation</vt:lpstr>
      <vt:lpstr>Which of the following is true</vt:lpstr>
      <vt:lpstr>PowerPoint Presentation</vt:lpstr>
      <vt:lpstr>PowerPoint Presentation</vt:lpstr>
      <vt:lpstr>Option : c</vt:lpstr>
      <vt:lpstr>Predict the output of following program?</vt:lpstr>
      <vt:lpstr>Option : a</vt:lpstr>
      <vt:lpstr>PowerPoint Presentation</vt:lpstr>
      <vt:lpstr>Option :a </vt:lpstr>
      <vt:lpstr>What’s going to happen when we compile and run the following C program snippet?</vt:lpstr>
      <vt:lpstr>PowerPoint Presentation</vt:lpstr>
      <vt:lpstr>Consider the following C code. Assume that unsigned long int type length is 64 bits.</vt:lpstr>
      <vt:lpstr>OPTION: B</vt:lpstr>
      <vt:lpstr>PowerPoint Presentation</vt:lpstr>
      <vt:lpstr>PowerPoint Presentation</vt:lpstr>
      <vt:lpstr>PowerPoint Presentation</vt:lpstr>
      <vt:lpstr>Explanation: Option A</vt:lpstr>
      <vt:lpstr>PowerPoint Presentation</vt:lpstr>
      <vt:lpstr>PowerPoint Presentation</vt:lpstr>
      <vt:lpstr>PowerPoint Presentation</vt:lpstr>
      <vt:lpstr>PowerPoint Presentation</vt:lpstr>
      <vt:lpstr>Consider the following ANSI C function: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Singh</dc:creator>
  <cp:lastModifiedBy>Aman Singh</cp:lastModifiedBy>
  <cp:revision>14</cp:revision>
  <dcterms:created xsi:type="dcterms:W3CDTF">2024-07-05T09:47:17Z</dcterms:created>
  <dcterms:modified xsi:type="dcterms:W3CDTF">2024-07-08T10:02:50Z</dcterms:modified>
</cp:coreProperties>
</file>