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917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4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6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8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54792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Q2: Which type of inheritance is demonstrated in the following pseudo code?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class A {</a:t>
            </a:r>
          </a:p>
          <a:p>
            <a:pPr algn="l"/>
            <a:r>
              <a:rPr sz="2400" dirty="0"/>
              <a:t>  // code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class B : public A {</a:t>
            </a:r>
          </a:p>
          <a:p>
            <a:pPr algn="l"/>
            <a:r>
              <a:rPr sz="2400" dirty="0"/>
              <a:t>  // code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class C : public A {</a:t>
            </a:r>
          </a:p>
          <a:p>
            <a:pPr algn="l"/>
            <a:r>
              <a:rPr sz="2400" dirty="0"/>
              <a:t>  // code</a:t>
            </a:r>
          </a:p>
          <a:p>
            <a:pPr algn="l"/>
            <a:r>
              <a:rPr sz="2400" dirty="0"/>
              <a:t>};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313" y="2426111"/>
            <a:ext cx="4114800" cy="434045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A. Single inheritance</a:t>
            </a:r>
          </a:p>
          <a:p>
            <a:r>
              <a:rPr dirty="0"/>
              <a:t>B. Multiple inheritance</a:t>
            </a:r>
          </a:p>
          <a:p>
            <a:r>
              <a:rPr dirty="0"/>
              <a:t>C. Multilevel inheritance</a:t>
            </a:r>
          </a:p>
          <a:p>
            <a:r>
              <a:rPr dirty="0"/>
              <a:t>D. Hierarchical inheritance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Multiple inheritance</a:t>
            </a:r>
          </a:p>
          <a:p>
            <a:endParaRPr/>
          </a:p>
          <a:p>
            <a:r>
              <a:t>Explanation</a:t>
            </a:r>
          </a:p>
          <a:p>
            <a:r>
              <a:t>Multiple inheritance is when a class inherits from more than one base class.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Q7: What will be the output of the following pseudo code?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Base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Base() { </a:t>
            </a:r>
            <a:r>
              <a:rPr sz="2800" dirty="0" err="1"/>
              <a:t>cout</a:t>
            </a:r>
            <a:r>
              <a:rPr sz="2800" dirty="0"/>
              <a:t> &lt;&lt; 'Base'; }</a:t>
            </a:r>
          </a:p>
          <a:p>
            <a:pPr algn="l"/>
            <a:r>
              <a:rPr sz="2800" dirty="0"/>
              <a:t>    virtual ~Base() { </a:t>
            </a:r>
            <a:r>
              <a:rPr sz="2800" dirty="0" err="1"/>
              <a:t>cout</a:t>
            </a:r>
            <a:r>
              <a:rPr sz="2800" dirty="0"/>
              <a:t> &lt;&lt; '~Base';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Derived : public Base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Derived() { </a:t>
            </a:r>
            <a:r>
              <a:rPr sz="2800" dirty="0" err="1"/>
              <a:t>cout</a:t>
            </a:r>
            <a:r>
              <a:rPr sz="2800" dirty="0"/>
              <a:t> &lt;&lt; 'Derived'; }</a:t>
            </a:r>
          </a:p>
          <a:p>
            <a:pPr algn="l"/>
            <a:r>
              <a:rPr sz="2800" dirty="0"/>
              <a:t>    ~Derived() { </a:t>
            </a:r>
            <a:r>
              <a:rPr sz="2800" dirty="0" err="1"/>
              <a:t>cout</a:t>
            </a:r>
            <a:r>
              <a:rPr sz="2800" dirty="0"/>
              <a:t> &lt;&lt; '~Derived';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Base *obj = new Derived();</a:t>
            </a:r>
          </a:p>
          <a:p>
            <a:pPr algn="l"/>
            <a:r>
              <a:rPr sz="2800" dirty="0"/>
              <a:t>delete obj;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350" y="839185"/>
            <a:ext cx="3654650" cy="18922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A. </a:t>
            </a:r>
            <a:r>
              <a:rPr dirty="0" err="1"/>
              <a:t>BaseDerived~Derived~Base</a:t>
            </a:r>
            <a:endParaRPr dirty="0"/>
          </a:p>
          <a:p>
            <a:pPr marL="0" indent="0">
              <a:buNone/>
            </a:pPr>
            <a:r>
              <a:rPr dirty="0"/>
              <a:t>B. </a:t>
            </a:r>
            <a:r>
              <a:rPr dirty="0" err="1"/>
              <a:t>BaseDerived~Base~Derived</a:t>
            </a:r>
            <a:endParaRPr dirty="0"/>
          </a:p>
          <a:p>
            <a:pPr marL="0" indent="0">
              <a:buNone/>
            </a:pPr>
            <a:r>
              <a:rPr dirty="0"/>
              <a:t>C. </a:t>
            </a:r>
            <a:r>
              <a:rPr dirty="0" err="1"/>
              <a:t>DerivedBase~Derived~Base</a:t>
            </a:r>
            <a:endParaRPr dirty="0"/>
          </a:p>
          <a:p>
            <a:pPr marL="0" indent="0">
              <a:buNone/>
            </a:pPr>
            <a:r>
              <a:rPr dirty="0"/>
              <a:t>D. </a:t>
            </a:r>
            <a:r>
              <a:rPr dirty="0" err="1"/>
              <a:t>DerivedBase~Base~Derived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BaseDerived~Derived~Base</a:t>
            </a:r>
          </a:p>
          <a:p>
            <a:endParaRPr/>
          </a:p>
          <a:p>
            <a:r>
              <a:t>Explanation</a:t>
            </a:r>
          </a:p>
          <a:p>
            <a:r>
              <a:t>Destructors are called in reverse order of constructors, so Derived's destructor is called first, followed by Base's destructor.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Q8: In the following pseudo code, what is the visibility of the base class members in the derived class?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class Base {</a:t>
            </a:r>
          </a:p>
          <a:p>
            <a:pPr algn="l"/>
            <a:r>
              <a:rPr sz="2400" dirty="0"/>
              <a:t>  public:</a:t>
            </a:r>
          </a:p>
          <a:p>
            <a:pPr algn="l"/>
            <a:r>
              <a:rPr sz="2400" dirty="0"/>
              <a:t>    int x;</a:t>
            </a:r>
          </a:p>
          <a:p>
            <a:pPr algn="l"/>
            <a:r>
              <a:rPr sz="2400" dirty="0"/>
              <a:t>  protected:</a:t>
            </a:r>
          </a:p>
          <a:p>
            <a:pPr algn="l"/>
            <a:r>
              <a:rPr sz="2400" dirty="0"/>
              <a:t>    int y;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class Derived : protected Base {</a:t>
            </a:r>
          </a:p>
          <a:p>
            <a:pPr algn="l"/>
            <a:r>
              <a:rPr sz="2400" dirty="0"/>
              <a:t>  // code</a:t>
            </a:r>
          </a:p>
          <a:p>
            <a:pPr algn="l"/>
            <a:r>
              <a:rPr sz="2400" dirty="0"/>
              <a:t>};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6324" y="2434959"/>
            <a:ext cx="3734291" cy="2142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A. x is public, y is protected</a:t>
            </a:r>
          </a:p>
          <a:p>
            <a:pPr marL="0" indent="0">
              <a:buNone/>
            </a:pPr>
            <a:r>
              <a:rPr sz="2000" dirty="0"/>
              <a:t>B. x is private, y is private</a:t>
            </a:r>
          </a:p>
          <a:p>
            <a:pPr marL="0" indent="0">
              <a:buNone/>
            </a:pPr>
            <a:r>
              <a:rPr sz="2000" dirty="0"/>
              <a:t>C. x is protected, y is protected</a:t>
            </a:r>
          </a:p>
          <a:p>
            <a:pPr marL="0" indent="0">
              <a:buNone/>
            </a:pPr>
            <a:r>
              <a:rPr sz="2000" dirty="0"/>
              <a:t>D. x is private, y is protected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x is protected, y is protected</a:t>
            </a:r>
          </a:p>
          <a:p>
            <a:endParaRPr/>
          </a:p>
          <a:p>
            <a:r>
              <a:t>Explanation</a:t>
            </a:r>
          </a:p>
          <a:p>
            <a:r>
              <a:t>With protected inheritance, all public and protected members of the base class become protected members of the derived class.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913785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Q9: Which type of inheritance is demonstrated in the following pseudo code?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A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B : public A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C : public B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215" y="2897740"/>
            <a:ext cx="4572000" cy="3685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A. Single inheritance</a:t>
            </a:r>
          </a:p>
          <a:p>
            <a:pPr marL="0" indent="0">
              <a:buNone/>
            </a:pPr>
            <a:r>
              <a:rPr dirty="0"/>
              <a:t>B. Multiple inheritance</a:t>
            </a:r>
          </a:p>
          <a:p>
            <a:pPr marL="0" indent="0">
              <a:buNone/>
            </a:pPr>
            <a:r>
              <a:rPr dirty="0"/>
              <a:t>C. Multilevel inheritance</a:t>
            </a:r>
          </a:p>
          <a:p>
            <a:pPr marL="0" indent="0">
              <a:buNone/>
            </a:pPr>
            <a:r>
              <a:rPr dirty="0"/>
              <a:t>D. Hierarchical inheritance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Multilevel inheritance</a:t>
            </a:r>
          </a:p>
          <a:p>
            <a:endParaRPr/>
          </a:p>
          <a:p>
            <a:r>
              <a:t>Explanation</a:t>
            </a:r>
          </a:p>
          <a:p>
            <a:r>
              <a:t>Multilevel inheritance involves a class derived from another derived class, as shown in the code.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61558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Q10: In the following pseudo code, what will be the 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level of the inherited members </a:t>
            </a:r>
            <a:r>
              <a:rPr sz="2800" dirty="0"/>
              <a:t>in class Derived?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Base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int x;</a:t>
            </a:r>
          </a:p>
          <a:p>
            <a:pPr algn="l"/>
            <a:r>
              <a:rPr sz="2800" dirty="0"/>
              <a:t>  protected:</a:t>
            </a:r>
          </a:p>
          <a:p>
            <a:pPr algn="l"/>
            <a:r>
              <a:rPr sz="2800" dirty="0"/>
              <a:t>    int y;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Derived : private Base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812" y="1771282"/>
            <a:ext cx="4341925" cy="3042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A. x is public, y is protected</a:t>
            </a:r>
          </a:p>
          <a:p>
            <a:pPr marL="0" indent="0">
              <a:buNone/>
            </a:pPr>
            <a:r>
              <a:rPr sz="2400" dirty="0"/>
              <a:t>B. x is private, y is private</a:t>
            </a:r>
          </a:p>
          <a:p>
            <a:pPr marL="0" indent="0">
              <a:buNone/>
            </a:pPr>
            <a:r>
              <a:rPr sz="2400" dirty="0"/>
              <a:t>C. x is protected, y is protected</a:t>
            </a:r>
          </a:p>
          <a:p>
            <a:pPr marL="0" indent="0">
              <a:buNone/>
            </a:pPr>
            <a:r>
              <a:rPr sz="2400" dirty="0"/>
              <a:t>D. x is private, y is protected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x is private, y is private</a:t>
            </a:r>
          </a:p>
          <a:p>
            <a:endParaRPr/>
          </a:p>
          <a:p>
            <a:r>
              <a:t>Explanation</a:t>
            </a:r>
          </a:p>
          <a:p>
            <a:r>
              <a:t>With private inheritance, all public and protected members of the base class become private in the derived class.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77"/>
            <a:ext cx="9079107" cy="6341808"/>
          </a:xfrm>
        </p:spPr>
        <p:txBody>
          <a:bodyPr numCol="2">
            <a:noAutofit/>
          </a:bodyPr>
          <a:lstStyle/>
          <a:p>
            <a:pPr algn="l"/>
            <a:r>
              <a:rPr sz="2400" dirty="0"/>
              <a:t>Q11: What is the purpose of the 'final' keyword in C++ inheritance?</a:t>
            </a:r>
          </a:p>
          <a:p>
            <a:pPr algn="l"/>
            <a:endParaRPr sz="2400" dirty="0"/>
          </a:p>
          <a:p>
            <a:pPr marL="0" indent="0" algn="l">
              <a:buNone/>
            </a:pPr>
            <a:r>
              <a:rPr lang="en-IN" sz="2400" dirty="0"/>
              <a:t>#include &lt;iostream&gt;</a:t>
            </a:r>
            <a:br>
              <a:rPr lang="en-IN" sz="2400" dirty="0"/>
            </a:br>
            <a:r>
              <a:rPr lang="en-IN" sz="2400" dirty="0"/>
              <a:t>using namespace std;</a:t>
            </a:r>
            <a:br>
              <a:rPr lang="en-IN" sz="2400" dirty="0"/>
            </a:br>
            <a:r>
              <a:rPr lang="en-IN" sz="2400" dirty="0"/>
              <a:t>class Base {</a:t>
            </a:r>
            <a:br>
              <a:rPr lang="en-IN" sz="2400" dirty="0"/>
            </a:br>
            <a:r>
              <a:rPr lang="en-IN" sz="2400" dirty="0"/>
              <a:t>  public: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en-IN" sz="2400" dirty="0"/>
              <a:t> void display()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r>
              <a:rPr lang="en-IN" sz="2400" dirty="0"/>
              <a:t> {</a:t>
            </a:r>
            <a:br>
              <a:rPr lang="en-IN" sz="2400" dirty="0"/>
            </a:br>
            <a:r>
              <a:rPr lang="en-IN" sz="2400" dirty="0"/>
              <a:t>      </a:t>
            </a:r>
            <a:r>
              <a:rPr lang="en-IN" sz="2400" dirty="0" err="1"/>
              <a:t>cout</a:t>
            </a:r>
            <a:r>
              <a:rPr lang="en-IN" sz="2400" dirty="0"/>
              <a:t> &lt;&lt; "Base display";</a:t>
            </a:r>
            <a:br>
              <a:rPr lang="en-IN" sz="2400" dirty="0"/>
            </a:br>
            <a:r>
              <a:rPr lang="en-IN" sz="2400" dirty="0"/>
              <a:t>    }</a:t>
            </a:r>
            <a:br>
              <a:rPr lang="en-IN" sz="2400" dirty="0"/>
            </a:br>
            <a:r>
              <a:rPr lang="en-IN" sz="2400" dirty="0"/>
              <a:t>};</a:t>
            </a:r>
            <a:br>
              <a:rPr lang="en-IN" sz="2400" dirty="0"/>
            </a:br>
            <a:r>
              <a:rPr lang="en-IN" sz="2400" dirty="0"/>
              <a:t>class Derived : public Base {</a:t>
            </a:r>
            <a:br>
              <a:rPr lang="en-IN" sz="2400" dirty="0"/>
            </a:br>
            <a:r>
              <a:rPr lang="en-IN" sz="2400" dirty="0"/>
              <a:t>  public:</a:t>
            </a:r>
            <a:br>
              <a:rPr lang="en-IN" sz="2400" dirty="0"/>
            </a:br>
            <a:r>
              <a:rPr lang="en-IN" sz="2400" dirty="0"/>
              <a:t>    //void display() { </a:t>
            </a:r>
            <a:r>
              <a:rPr lang="en-IN" sz="2400" dirty="0" err="1"/>
              <a:t>cout</a:t>
            </a:r>
            <a:r>
              <a:rPr lang="en-IN" sz="2400" dirty="0"/>
              <a:t> &lt;&lt; "Derived display"; }</a:t>
            </a:r>
            <a:br>
              <a:rPr lang="en-IN" sz="2400" dirty="0"/>
            </a:br>
            <a:r>
              <a:rPr lang="en-IN" sz="2400" dirty="0"/>
              <a:t>};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int main()</a:t>
            </a:r>
            <a:br>
              <a:rPr lang="en-IN" sz="2400" dirty="0"/>
            </a:b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    Base *b= new Derived();</a:t>
            </a:r>
            <a:br>
              <a:rPr lang="en-IN" sz="2400" dirty="0"/>
            </a:br>
            <a:r>
              <a:rPr lang="en-IN" sz="2400" dirty="0"/>
              <a:t>    b-&gt;display();</a:t>
            </a:r>
            <a:br>
              <a:rPr lang="en-IN" sz="2400" dirty="0"/>
            </a:br>
            <a:r>
              <a:rPr lang="en-IN" sz="2400" dirty="0"/>
              <a:t>    return 0;</a:t>
            </a:r>
            <a:br>
              <a:rPr lang="en-IN" sz="2400" dirty="0"/>
            </a:br>
            <a:r>
              <a:rPr lang="en-IN" sz="2400" dirty="0"/>
              <a:t>}</a:t>
            </a:r>
            <a:br>
              <a:rPr lang="en-IN" sz="2400" dirty="0"/>
            </a:br>
            <a:br>
              <a:rPr lang="en-US" sz="2400" dirty="0"/>
            </a:br>
            <a:r>
              <a:rPr lang="en-US" sz="1800" dirty="0"/>
              <a:t>A. To prevent the method from being inherited</a:t>
            </a:r>
            <a:br>
              <a:rPr lang="en-US" sz="1800" dirty="0"/>
            </a:br>
            <a:r>
              <a:rPr lang="en-US" sz="1800" dirty="0"/>
              <a:t>B. To prevent the method from being overridden</a:t>
            </a:r>
            <a:br>
              <a:rPr lang="en-US" sz="1800" dirty="0"/>
            </a:br>
            <a:r>
              <a:rPr lang="en-US" sz="1800" dirty="0"/>
              <a:t>C. To make the method static</a:t>
            </a:r>
            <a:br>
              <a:rPr lang="en-US" sz="1800" dirty="0"/>
            </a:br>
            <a:r>
              <a:rPr lang="en-US" sz="1800" dirty="0"/>
              <a:t>D. To make the method const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Hierarchical inheritance</a:t>
            </a:r>
          </a:p>
          <a:p>
            <a:endParaRPr/>
          </a:p>
          <a:p>
            <a:r>
              <a:t>Explanation</a:t>
            </a:r>
          </a:p>
          <a:p>
            <a:r>
              <a:t>Hierarchical inheritance occurs when multiple classes are derived from a single base class.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B. To prevent the method from being overridden</a:t>
            </a:r>
          </a:p>
          <a:p>
            <a:endParaRPr dirty="0"/>
          </a:p>
          <a:p>
            <a:r>
              <a:rPr b="1" dirty="0"/>
              <a:t>Explanation</a:t>
            </a:r>
          </a:p>
          <a:p>
            <a:pPr algn="just"/>
            <a:r>
              <a:rPr dirty="0"/>
              <a:t>The 'final' keyword is used to prevent a method from being overridden in a derived class.</a:t>
            </a:r>
            <a:endParaRPr lang="en-IN" dirty="0"/>
          </a:p>
          <a:p>
            <a:pPr algn="just"/>
            <a:r>
              <a:rPr lang="en-US" dirty="0"/>
              <a:t>In Java, we can use final for a function to make sure that it cannot be overridden. </a:t>
            </a:r>
          </a:p>
          <a:p>
            <a:pPr algn="just"/>
            <a:r>
              <a:rPr lang="en-US" dirty="0"/>
              <a:t>We can also use final in Java to make sure that a class cannot be inherited. Similarly, the latest C++ standard C++ 11 added final. 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61558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Q12: In the following pseudo code, what will be the output of the call </a:t>
            </a:r>
            <a:r>
              <a:rPr sz="2800" dirty="0" err="1"/>
              <a:t>obj.print</a:t>
            </a:r>
            <a:r>
              <a:rPr sz="2800" dirty="0"/>
              <a:t>()?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A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void print() { </a:t>
            </a:r>
            <a:r>
              <a:rPr sz="2800" dirty="0" err="1"/>
              <a:t>cout</a:t>
            </a:r>
            <a:r>
              <a:rPr sz="2800" dirty="0"/>
              <a:t> &lt;&lt; 'A';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B : public A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void print() { </a:t>
            </a:r>
            <a:r>
              <a:rPr sz="2800" dirty="0" err="1"/>
              <a:t>cout</a:t>
            </a:r>
            <a:r>
              <a:rPr sz="2800" dirty="0"/>
              <a:t> &lt;&lt; 'B';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A *obj = new B();</a:t>
            </a:r>
          </a:p>
          <a:p>
            <a:pPr algn="l"/>
            <a:r>
              <a:rPr sz="2800" dirty="0"/>
              <a:t>obj-&gt;print();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633" y="4278507"/>
            <a:ext cx="3448173" cy="2488053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A. A</a:t>
            </a:r>
          </a:p>
          <a:p>
            <a:r>
              <a:rPr dirty="0"/>
              <a:t>B. B</a:t>
            </a:r>
          </a:p>
          <a:p>
            <a:r>
              <a:rPr dirty="0"/>
              <a:t>C. Compilation error</a:t>
            </a:r>
          </a:p>
          <a:p>
            <a:r>
              <a:rPr dirty="0"/>
              <a:t>D. Runtime error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</a:t>
            </a:r>
          </a:p>
          <a:p>
            <a:endParaRPr/>
          </a:p>
          <a:p>
            <a:r>
              <a:t>Explanation</a:t>
            </a:r>
          </a:p>
          <a:p>
            <a:r>
              <a:t>Since the function is called on a base class pointer without virtual keyword, A's print method is called.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210" y="274638"/>
            <a:ext cx="5433306" cy="6255948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Q13: What will be the output of the following pseudo code?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A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virtual void </a:t>
            </a:r>
            <a:r>
              <a:rPr sz="2800" dirty="0" err="1"/>
              <a:t>func</a:t>
            </a:r>
            <a:r>
              <a:rPr sz="2800" dirty="0"/>
              <a:t>() { </a:t>
            </a:r>
            <a:r>
              <a:rPr sz="2800" dirty="0" err="1"/>
              <a:t>cout</a:t>
            </a:r>
            <a:r>
              <a:rPr sz="2800" dirty="0"/>
              <a:t> &lt;&lt; 'A';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B : public A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void </a:t>
            </a:r>
            <a:r>
              <a:rPr sz="2800" dirty="0" err="1"/>
              <a:t>func</a:t>
            </a:r>
            <a:r>
              <a:rPr sz="2800" dirty="0"/>
              <a:t>() { </a:t>
            </a:r>
            <a:r>
              <a:rPr sz="2800" dirty="0" err="1"/>
              <a:t>cout</a:t>
            </a:r>
            <a:r>
              <a:rPr sz="2800" dirty="0"/>
              <a:t> &lt;&lt; 'B'; }</a:t>
            </a:r>
          </a:p>
          <a:p>
            <a:pPr algn="l"/>
            <a:r>
              <a:rPr sz="2800" dirty="0"/>
              <a:t>};</a:t>
            </a:r>
            <a:br>
              <a:rPr lang="en-IN" sz="2800" dirty="0"/>
            </a:br>
            <a:endParaRPr sz="2800" dirty="0"/>
          </a:p>
          <a:p>
            <a:pPr algn="l"/>
            <a:r>
              <a:rPr sz="2800" dirty="0"/>
              <a:t>A *obj = new B();</a:t>
            </a:r>
          </a:p>
          <a:p>
            <a:pPr algn="l"/>
            <a:r>
              <a:rPr sz="2800" dirty="0"/>
              <a:t>obj-&gt;</a:t>
            </a:r>
            <a:r>
              <a:rPr sz="2800" dirty="0" err="1"/>
              <a:t>func</a:t>
            </a:r>
            <a:r>
              <a:rPr sz="2800" dirty="0"/>
              <a:t>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5" y="1600201"/>
            <a:ext cx="3032267" cy="3319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A. A</a:t>
            </a:r>
          </a:p>
          <a:p>
            <a:pPr marL="0" indent="0">
              <a:buNone/>
            </a:pPr>
            <a:r>
              <a:rPr sz="2400" dirty="0"/>
              <a:t>B. B</a:t>
            </a:r>
          </a:p>
          <a:p>
            <a:pPr marL="0" indent="0">
              <a:buNone/>
            </a:pPr>
            <a:r>
              <a:rPr sz="2400" dirty="0"/>
              <a:t>C. Compilation error</a:t>
            </a:r>
          </a:p>
          <a:p>
            <a:pPr marL="0" indent="0">
              <a:buNone/>
            </a:pPr>
            <a:r>
              <a:rPr sz="2400" dirty="0"/>
              <a:t>D. Runtime error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B</a:t>
            </a:r>
          </a:p>
          <a:p>
            <a:endParaRPr/>
          </a:p>
          <a:p>
            <a:r>
              <a:t>Explanation</a:t>
            </a:r>
          </a:p>
          <a:p>
            <a:r>
              <a:t>With the virtual keyword, B's func method will be called on a base class pointer.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152" y="274637"/>
            <a:ext cx="6554182" cy="6332639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Q14: Which of the following pseudo code demonstrates the use of an abstract class?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A. class A {</a:t>
            </a:r>
            <a:r>
              <a:rPr lang="en-IN" sz="2800" dirty="0"/>
              <a:t> </a:t>
            </a:r>
            <a:r>
              <a:rPr sz="2800" dirty="0"/>
              <a:t> virtual void </a:t>
            </a:r>
            <a:r>
              <a:rPr sz="2800" dirty="0" err="1"/>
              <a:t>func</a:t>
            </a:r>
            <a:r>
              <a:rPr sz="2800" dirty="0"/>
              <a:t>() = 0;</a:t>
            </a:r>
            <a:r>
              <a:rPr lang="en-IN" sz="2800" dirty="0"/>
              <a:t> </a:t>
            </a:r>
            <a:r>
              <a:rPr sz="2800" dirty="0"/>
              <a:t>  }</a:t>
            </a:r>
          </a:p>
          <a:p>
            <a:pPr algn="l"/>
            <a:r>
              <a:rPr sz="2800" dirty="0"/>
              <a:t>B. class B : public A {}</a:t>
            </a:r>
          </a:p>
          <a:p>
            <a:pPr algn="l"/>
            <a:r>
              <a:rPr sz="2800" dirty="0"/>
              <a:t>C. class C : public B {}</a:t>
            </a:r>
          </a:p>
          <a:p>
            <a:pPr algn="l"/>
            <a:r>
              <a:rPr sz="2800" dirty="0"/>
              <a:t>D. class D : public A {}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713763" cy="3538138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A. A</a:t>
            </a:r>
          </a:p>
          <a:p>
            <a:pPr marL="0" indent="0">
              <a:buNone/>
            </a:pPr>
            <a:r>
              <a:rPr dirty="0"/>
              <a:t>B. B</a:t>
            </a:r>
          </a:p>
          <a:p>
            <a:pPr marL="0" indent="0">
              <a:buNone/>
            </a:pPr>
            <a:r>
              <a:rPr dirty="0"/>
              <a:t>C. C</a:t>
            </a:r>
          </a:p>
          <a:p>
            <a:pPr marL="0" indent="0">
              <a:buNone/>
            </a:pPr>
            <a:r>
              <a:rPr dirty="0"/>
              <a:t>D. 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A. A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Explanation</a:t>
            </a:r>
            <a:endParaRPr lang="en-IN" b="1" dirty="0"/>
          </a:p>
          <a:p>
            <a:r>
              <a:rPr lang="en-US" dirty="0"/>
              <a:t>An abstract class in C++ is a class that cannot be instantiated on its own and is designed to be a base class for other classes.</a:t>
            </a:r>
            <a:endParaRPr dirty="0"/>
          </a:p>
          <a:p>
            <a:r>
              <a:rPr dirty="0"/>
              <a:t>An abstract class is defined by having at least one pure virtual function.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8250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Q15: What will be the output of the following pseudo code?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Base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void display() { </a:t>
            </a:r>
            <a:r>
              <a:rPr sz="2800" dirty="0" err="1"/>
              <a:t>cout</a:t>
            </a:r>
            <a:r>
              <a:rPr sz="2800" dirty="0"/>
              <a:t> &lt;&lt; 'Base';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Derived : public Base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void display() { </a:t>
            </a:r>
            <a:r>
              <a:rPr sz="2800" dirty="0" err="1"/>
              <a:t>cout</a:t>
            </a:r>
            <a:r>
              <a:rPr sz="2800" dirty="0"/>
              <a:t> &lt;&lt; 'Derived';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Derived obj;</a:t>
            </a:r>
          </a:p>
          <a:p>
            <a:pPr algn="l"/>
            <a:r>
              <a:rPr sz="2800" dirty="0" err="1"/>
              <a:t>obj.display</a:t>
            </a:r>
            <a:r>
              <a:rPr sz="2800" dirty="0"/>
              <a:t>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253" y="4095627"/>
            <a:ext cx="2781546" cy="2948203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A. Base</a:t>
            </a:r>
          </a:p>
          <a:p>
            <a:r>
              <a:rPr dirty="0"/>
              <a:t>B. Derived</a:t>
            </a:r>
          </a:p>
          <a:p>
            <a:r>
              <a:rPr dirty="0"/>
              <a:t>C. Base Derived</a:t>
            </a:r>
          </a:p>
          <a:p>
            <a:r>
              <a:rPr dirty="0"/>
              <a:t>D. Derived Base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Derived</a:t>
            </a:r>
          </a:p>
          <a:p>
            <a:endParaRPr/>
          </a:p>
          <a:p>
            <a:r>
              <a:t>Explanation</a:t>
            </a:r>
          </a:p>
          <a:p>
            <a:r>
              <a:t>Since display() is overridden in the Derived class, Derived's display method will be called.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1772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Q16: Which type of inheritance is demonstrated in the following pseudo code?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A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B : public A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C : public A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2139" y="1600201"/>
            <a:ext cx="4474661" cy="33021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sz="2800" dirty="0"/>
              <a:t>A. Single inheritance</a:t>
            </a:r>
          </a:p>
          <a:p>
            <a:pPr marL="0" indent="0">
              <a:buNone/>
            </a:pPr>
            <a:r>
              <a:rPr sz="2800" dirty="0"/>
              <a:t>B. Multiple inheritance</a:t>
            </a:r>
          </a:p>
          <a:p>
            <a:pPr marL="0" indent="0">
              <a:buNone/>
            </a:pPr>
            <a:r>
              <a:rPr sz="2800" dirty="0"/>
              <a:t>C. Multilevel inheritance</a:t>
            </a:r>
          </a:p>
          <a:p>
            <a:pPr marL="0" indent="0">
              <a:buNone/>
            </a:pPr>
            <a:r>
              <a:rPr sz="2800" dirty="0"/>
              <a:t>D. Hierarchical inheritance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32061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Q3: In the following pseudo code, what type of inheritance is demonstrated?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Base1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Base2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Derived : public Base1, public Base2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492" y="1293434"/>
            <a:ext cx="5147187" cy="3732817"/>
          </a:xfrm>
        </p:spPr>
        <p:txBody>
          <a:bodyPr/>
          <a:lstStyle/>
          <a:p>
            <a:endParaRPr dirty="0"/>
          </a:p>
          <a:p>
            <a:r>
              <a:rPr dirty="0"/>
              <a:t>A. Single inheritance</a:t>
            </a:r>
          </a:p>
          <a:p>
            <a:r>
              <a:rPr dirty="0"/>
              <a:t>B. Multiple inheritance</a:t>
            </a:r>
          </a:p>
          <a:p>
            <a:r>
              <a:rPr dirty="0"/>
              <a:t>C. Multilevel inheritance</a:t>
            </a:r>
          </a:p>
          <a:p>
            <a:r>
              <a:rPr dirty="0"/>
              <a:t>D. Hierarchical inheritance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Hierarchical inheritance</a:t>
            </a:r>
          </a:p>
          <a:p>
            <a:endParaRPr/>
          </a:p>
          <a:p>
            <a:r>
              <a:t>Explanation</a:t>
            </a:r>
          </a:p>
          <a:p>
            <a:r>
              <a:t>Hierarchical inheritance occurs when multiple classes are derived from a single base class.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07308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Q17: In the following pseudo code, what type of inheritance is demonstrated?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Base1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Base2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Derived : public Base1, public Base2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584" y="1600201"/>
            <a:ext cx="4253435" cy="2912806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A. Single inheritance</a:t>
            </a:r>
          </a:p>
          <a:p>
            <a:r>
              <a:rPr sz="2400" dirty="0"/>
              <a:t>B. Multiple inheritance</a:t>
            </a:r>
          </a:p>
          <a:p>
            <a:r>
              <a:rPr sz="2400" dirty="0"/>
              <a:t>C. Multilevel inheritance</a:t>
            </a:r>
          </a:p>
          <a:p>
            <a:r>
              <a:rPr sz="2400" dirty="0"/>
              <a:t>D. Hierarchical inheritance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Multiple inheritance</a:t>
            </a:r>
          </a:p>
          <a:p>
            <a:endParaRPr/>
          </a:p>
          <a:p>
            <a:r>
              <a:t>Explanation</a:t>
            </a:r>
          </a:p>
          <a:p>
            <a:r>
              <a:t>Multiple inheritance is when a class inherits from more than one base class.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26451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Q18: In the following pseudo code, which method will be called when </a:t>
            </a:r>
            <a:r>
              <a:rPr sz="2800" dirty="0" err="1"/>
              <a:t>obj.display</a:t>
            </a:r>
            <a:r>
              <a:rPr sz="2800" dirty="0"/>
              <a:t>() is executed?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A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void display() { </a:t>
            </a:r>
            <a:r>
              <a:rPr sz="2800" dirty="0" err="1"/>
              <a:t>cout</a:t>
            </a:r>
            <a:r>
              <a:rPr sz="2800" dirty="0"/>
              <a:t> &lt;&lt; 'A';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B : public A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void display() { </a:t>
            </a:r>
            <a:r>
              <a:rPr sz="2800" dirty="0" err="1"/>
              <a:t>cout</a:t>
            </a:r>
            <a:r>
              <a:rPr sz="2800" dirty="0"/>
              <a:t> &lt;&lt; 'B';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A *obj = new B();</a:t>
            </a:r>
          </a:p>
          <a:p>
            <a:pPr algn="l"/>
            <a:r>
              <a:rPr sz="2800" dirty="0"/>
              <a:t>obj-&gt;display();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0715" y="1600200"/>
            <a:ext cx="3336085" cy="3178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A. A::display()</a:t>
            </a:r>
          </a:p>
          <a:p>
            <a:pPr marL="0" indent="0">
              <a:buNone/>
            </a:pPr>
            <a:r>
              <a:rPr sz="2400" dirty="0"/>
              <a:t>B. B::display()</a:t>
            </a:r>
          </a:p>
          <a:p>
            <a:pPr marL="0" indent="0">
              <a:buNone/>
            </a:pPr>
            <a:r>
              <a:rPr sz="2400" dirty="0"/>
              <a:t>C. Both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sz="2400" dirty="0"/>
              <a:t>A::display() and </a:t>
            </a:r>
            <a:r>
              <a:rPr lang="en-IN" sz="2400" dirty="0"/>
              <a:t>	</a:t>
            </a:r>
            <a:r>
              <a:rPr sz="2400" dirty="0"/>
              <a:t>B::display()</a:t>
            </a:r>
          </a:p>
          <a:p>
            <a:pPr marL="0" indent="0">
              <a:buNone/>
            </a:pPr>
            <a:r>
              <a:rPr sz="2400" dirty="0"/>
              <a:t>D. None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A::display()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Explanation</a:t>
            </a:r>
          </a:p>
          <a:p>
            <a:r>
              <a:rPr dirty="0"/>
              <a:t>Since the function is called on a base class pointer without virtual keyword, A's display method is called.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901987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Q19: What is the purpose of the 'virtual' keyword in C++ inheritance?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Base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virtual void </a:t>
            </a:r>
            <a:r>
              <a:rPr sz="2800" dirty="0" err="1"/>
              <a:t>func</a:t>
            </a:r>
            <a:r>
              <a:rPr sz="2800" dirty="0"/>
              <a:t>() {}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Derived : public Base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void </a:t>
            </a:r>
            <a:r>
              <a:rPr sz="2800" dirty="0" err="1"/>
              <a:t>func</a:t>
            </a:r>
            <a:r>
              <a:rPr sz="2800" dirty="0"/>
              <a:t>() {}</a:t>
            </a:r>
          </a:p>
          <a:p>
            <a:pPr algn="l"/>
            <a:r>
              <a:rPr sz="2800" dirty="0"/>
              <a:t>};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150" y="4632468"/>
            <a:ext cx="3749039" cy="2069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sz="2000" dirty="0"/>
              <a:t>A. To hide the base class method</a:t>
            </a:r>
          </a:p>
          <a:p>
            <a:pPr marL="0" indent="0">
              <a:buNone/>
            </a:pPr>
            <a:r>
              <a:rPr sz="2000" dirty="0"/>
              <a:t>B. To allow method overriding</a:t>
            </a:r>
          </a:p>
          <a:p>
            <a:pPr marL="0" indent="0">
              <a:buNone/>
            </a:pPr>
            <a:r>
              <a:rPr sz="2000" dirty="0"/>
              <a:t>C. To prevent inheritance</a:t>
            </a:r>
          </a:p>
          <a:p>
            <a:pPr marL="0" indent="0">
              <a:buNone/>
            </a:pPr>
            <a:r>
              <a:rPr sz="2000" dirty="0"/>
              <a:t>D. To make the method static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B. To allow method overriding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Explanation</a:t>
            </a:r>
          </a:p>
          <a:p>
            <a:r>
              <a:rPr dirty="0"/>
              <a:t>The 'virtual' keyword allows the derived class to override the base class method.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698399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Q20: In the following pseudo code, what type of inheritance is used?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Base1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Base2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Derived : public Base1, public Base2 {</a:t>
            </a:r>
          </a:p>
          <a:p>
            <a:pPr algn="l"/>
            <a:r>
              <a:rPr sz="2800" dirty="0"/>
              <a:t>  // code</a:t>
            </a:r>
          </a:p>
          <a:p>
            <a:pPr algn="l"/>
            <a:r>
              <a:rPr sz="2800" dirty="0"/>
              <a:t>};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874" y="1600200"/>
            <a:ext cx="3872926" cy="29305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A. Single inheritance</a:t>
            </a:r>
          </a:p>
          <a:p>
            <a:pPr marL="0" indent="0">
              <a:buNone/>
            </a:pPr>
            <a:r>
              <a:rPr sz="2400" dirty="0"/>
              <a:t>B. Multiple inheritance</a:t>
            </a:r>
          </a:p>
          <a:p>
            <a:pPr marL="0" indent="0">
              <a:buNone/>
            </a:pPr>
            <a:r>
              <a:rPr sz="2400" dirty="0"/>
              <a:t>C. Multilevel inheritance</a:t>
            </a:r>
          </a:p>
          <a:p>
            <a:pPr marL="0" indent="0">
              <a:buNone/>
            </a:pPr>
            <a:r>
              <a:rPr sz="2400" dirty="0"/>
              <a:t>D. Hierarchical inheritance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Multiple inheritance</a:t>
            </a:r>
          </a:p>
          <a:p>
            <a:endParaRPr/>
          </a:p>
          <a:p>
            <a:r>
              <a:t>Explanation</a:t>
            </a:r>
          </a:p>
          <a:p>
            <a:r>
              <a:t>Multiple inheritance is when a class inherits from more than one base class.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44149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Q21: What will be the output of the following pseudo code?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Base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Base() { </a:t>
            </a:r>
            <a:r>
              <a:rPr sz="2800" dirty="0" err="1"/>
              <a:t>cout</a:t>
            </a:r>
            <a:r>
              <a:rPr sz="2800" dirty="0"/>
              <a:t> &lt;&lt; 'Base'; }</a:t>
            </a:r>
          </a:p>
          <a:p>
            <a:pPr algn="l"/>
            <a:r>
              <a:rPr sz="2800" dirty="0"/>
              <a:t>    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sz="2800" dirty="0"/>
              <a:t> ~Base() { </a:t>
            </a:r>
            <a:r>
              <a:rPr sz="2800" dirty="0" err="1"/>
              <a:t>cout</a:t>
            </a:r>
            <a:r>
              <a:rPr sz="2800" dirty="0"/>
              <a:t> &lt;&lt; '~Base';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Derived : public Base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Derived() { </a:t>
            </a:r>
            <a:r>
              <a:rPr sz="2800" dirty="0" err="1"/>
              <a:t>cout</a:t>
            </a:r>
            <a:r>
              <a:rPr sz="2800" dirty="0"/>
              <a:t> &lt;&lt; 'Derived'; }</a:t>
            </a:r>
          </a:p>
          <a:p>
            <a:pPr algn="l"/>
            <a:r>
              <a:rPr sz="2800" dirty="0"/>
              <a:t>    ~Derived() { </a:t>
            </a:r>
            <a:r>
              <a:rPr sz="2800" dirty="0" err="1"/>
              <a:t>cout</a:t>
            </a:r>
            <a:r>
              <a:rPr sz="2800" dirty="0"/>
              <a:t> &lt;&lt; '~Derived';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Base *obj = new Derived();</a:t>
            </a:r>
          </a:p>
          <a:p>
            <a:pPr algn="l"/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obj</a:t>
            </a:r>
            <a:r>
              <a:rPr sz="2800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79" y="927674"/>
            <a:ext cx="3392130" cy="21635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sz="2000" dirty="0"/>
              <a:t>A. </a:t>
            </a:r>
            <a:r>
              <a:rPr sz="2000" dirty="0" err="1"/>
              <a:t>BaseDerived~Derived~Base</a:t>
            </a:r>
            <a:endParaRPr sz="2000" dirty="0"/>
          </a:p>
          <a:p>
            <a:pPr marL="0" indent="0">
              <a:buNone/>
            </a:pPr>
            <a:r>
              <a:rPr sz="2000" dirty="0"/>
              <a:t>B. </a:t>
            </a:r>
            <a:r>
              <a:rPr sz="2000" dirty="0" err="1"/>
              <a:t>BaseDerived~Base~Derived</a:t>
            </a:r>
            <a:endParaRPr sz="2000" dirty="0"/>
          </a:p>
          <a:p>
            <a:pPr marL="0" indent="0">
              <a:buNone/>
            </a:pPr>
            <a:r>
              <a:rPr sz="2000" dirty="0"/>
              <a:t>C. </a:t>
            </a:r>
            <a:r>
              <a:rPr sz="2000" dirty="0" err="1"/>
              <a:t>DerivedBase~Derived~Base</a:t>
            </a:r>
            <a:endParaRPr sz="2000" dirty="0"/>
          </a:p>
          <a:p>
            <a:pPr marL="0" indent="0">
              <a:buNone/>
            </a:pPr>
            <a:r>
              <a:rPr sz="2000" dirty="0"/>
              <a:t>D. </a:t>
            </a:r>
            <a:r>
              <a:rPr sz="2000" dirty="0" err="1"/>
              <a:t>DerivedBase~Base~Derived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Multiple inheritance</a:t>
            </a:r>
          </a:p>
          <a:p>
            <a:endParaRPr/>
          </a:p>
          <a:p>
            <a:r>
              <a:t>Explanation</a:t>
            </a:r>
          </a:p>
          <a:p>
            <a:r>
              <a:t>Multiple inheritance is when a class inherits from more than one base class.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BaseDerived~Derived~Base</a:t>
            </a:r>
          </a:p>
          <a:p>
            <a:endParaRPr/>
          </a:p>
          <a:p>
            <a:r>
              <a:t>Explanation</a:t>
            </a:r>
          </a:p>
          <a:p>
            <a:r>
              <a:t>Destructors are called in reverse order of constructors, so Derived's destructor is called first, followed by Base's destructor.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3068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Q4: In the following pseudo code, which method will be called when </a:t>
            </a:r>
            <a:r>
              <a:rPr sz="2800" dirty="0" err="1"/>
              <a:t>obj.display</a:t>
            </a:r>
            <a:r>
              <a:rPr sz="2800" dirty="0"/>
              <a:t>() is executed?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class A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void display() { </a:t>
            </a:r>
            <a:r>
              <a:rPr sz="2800" dirty="0" err="1"/>
              <a:t>cout</a:t>
            </a:r>
            <a:r>
              <a:rPr sz="2800" dirty="0"/>
              <a:t> &lt;&lt; 'A';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B : public A {</a:t>
            </a:r>
          </a:p>
          <a:p>
            <a:pPr algn="l"/>
            <a:r>
              <a:rPr sz="2800" dirty="0"/>
              <a:t>  public:</a:t>
            </a:r>
          </a:p>
          <a:p>
            <a:pPr algn="l"/>
            <a:r>
              <a:rPr sz="2800" dirty="0"/>
              <a:t>    void display() { </a:t>
            </a:r>
            <a:r>
              <a:rPr sz="2800" dirty="0" err="1"/>
              <a:t>cout</a:t>
            </a:r>
            <a:r>
              <a:rPr sz="2800" dirty="0"/>
              <a:t> &lt;&lt; 'B';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A *obj = new B();</a:t>
            </a:r>
          </a:p>
          <a:p>
            <a:pPr algn="l"/>
            <a:r>
              <a:rPr sz="2800" dirty="0"/>
              <a:t>obj-&gt;display();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86" y="2691581"/>
            <a:ext cx="2949678" cy="4039583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A. A::display()</a:t>
            </a:r>
          </a:p>
          <a:p>
            <a:r>
              <a:rPr sz="2400" dirty="0"/>
              <a:t>B. B::display()</a:t>
            </a:r>
          </a:p>
          <a:p>
            <a:r>
              <a:rPr sz="2400" dirty="0"/>
              <a:t>C. Both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sz="2400" dirty="0"/>
              <a:t>A::display() and B::display()</a:t>
            </a:r>
          </a:p>
          <a:p>
            <a:r>
              <a:rPr sz="2400" dirty="0"/>
              <a:t>D. None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A::display()</a:t>
            </a:r>
          </a:p>
          <a:p>
            <a:endParaRPr dirty="0"/>
          </a:p>
          <a:p>
            <a:r>
              <a:rPr dirty="0"/>
              <a:t>Explanation</a:t>
            </a:r>
          </a:p>
          <a:p>
            <a:r>
              <a:rPr dirty="0"/>
              <a:t>Since the function is called on a base class pointer 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virtual keyword</a:t>
            </a:r>
            <a:r>
              <a:rPr dirty="0"/>
              <a:t>, A's display method is called.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91055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Q5: What is the purpose of the 'virtual' keyword in C++ inheritance?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class Base {</a:t>
            </a:r>
          </a:p>
          <a:p>
            <a:pPr algn="l"/>
            <a:r>
              <a:rPr sz="2400" dirty="0"/>
              <a:t>  public:</a:t>
            </a:r>
          </a:p>
          <a:p>
            <a:pPr algn="l"/>
            <a:r>
              <a:rPr sz="2400" dirty="0"/>
              <a:t>    virtual void </a:t>
            </a:r>
            <a:r>
              <a:rPr sz="2400" dirty="0" err="1"/>
              <a:t>func</a:t>
            </a:r>
            <a:r>
              <a:rPr sz="2400" dirty="0"/>
              <a:t>() {}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class Derived : public Base {</a:t>
            </a:r>
          </a:p>
          <a:p>
            <a:pPr algn="l"/>
            <a:r>
              <a:rPr sz="2400" dirty="0"/>
              <a:t>  public:</a:t>
            </a:r>
          </a:p>
          <a:p>
            <a:pPr algn="l"/>
            <a:r>
              <a:rPr sz="2400" dirty="0"/>
              <a:t>    void </a:t>
            </a:r>
            <a:r>
              <a:rPr sz="2400" dirty="0" err="1"/>
              <a:t>func</a:t>
            </a:r>
            <a:r>
              <a:rPr sz="2400" dirty="0"/>
              <a:t>() {}</a:t>
            </a:r>
          </a:p>
          <a:p>
            <a:pPr algn="l"/>
            <a:r>
              <a:rPr sz="2400" dirty="0"/>
              <a:t>};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275" y="2868562"/>
            <a:ext cx="3802134" cy="3850804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A. To hide the base class method</a:t>
            </a:r>
          </a:p>
          <a:p>
            <a:r>
              <a:rPr dirty="0"/>
              <a:t>B. To allow method overriding</a:t>
            </a:r>
          </a:p>
          <a:p>
            <a:r>
              <a:rPr dirty="0"/>
              <a:t>C. To prevent inheritance</a:t>
            </a:r>
          </a:p>
          <a:p>
            <a:r>
              <a:rPr dirty="0"/>
              <a:t>D. To make the method static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To allow method overriding</a:t>
            </a:r>
          </a:p>
          <a:p>
            <a:endParaRPr/>
          </a:p>
          <a:p>
            <a:r>
              <a:t>Explanation</a:t>
            </a:r>
          </a:p>
          <a:p>
            <a:r>
              <a:t>The 'virtual' keyword allows the derived class to override the base class method.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3282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Q6: In the following pseudo code, what type of inheritance is used?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class Base1 {</a:t>
            </a:r>
          </a:p>
          <a:p>
            <a:pPr algn="l"/>
            <a:r>
              <a:rPr sz="2400" dirty="0"/>
              <a:t>  // code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class Base2 {</a:t>
            </a:r>
          </a:p>
          <a:p>
            <a:pPr algn="l"/>
            <a:r>
              <a:rPr sz="2400" dirty="0"/>
              <a:t>  // code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class Derived : public Base1, public Base2 {</a:t>
            </a:r>
          </a:p>
          <a:p>
            <a:pPr algn="l"/>
            <a:r>
              <a:rPr sz="2400" dirty="0"/>
              <a:t>  // code</a:t>
            </a:r>
          </a:p>
          <a:p>
            <a:pPr algn="l"/>
            <a:r>
              <a:rPr sz="2400" dirty="0"/>
              <a:t>};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8916" y="4771104"/>
            <a:ext cx="4861069" cy="2178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A. Single inheritance</a:t>
            </a:r>
          </a:p>
          <a:p>
            <a:pPr marL="0" indent="0">
              <a:buNone/>
            </a:pPr>
            <a:r>
              <a:rPr sz="2400" dirty="0"/>
              <a:t>B. Multiple inheritance</a:t>
            </a:r>
          </a:p>
          <a:p>
            <a:pPr marL="0" indent="0">
              <a:buNone/>
            </a:pPr>
            <a:r>
              <a:rPr sz="2400" dirty="0"/>
              <a:t>C. Multilevel inheritance</a:t>
            </a:r>
          </a:p>
          <a:p>
            <a:pPr marL="0" indent="0">
              <a:buNone/>
            </a:pPr>
            <a:r>
              <a:rPr sz="2400" dirty="0"/>
              <a:t>D. Hierarchical inheritance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314</TotalTime>
  <Words>2133</Words>
  <Application>Microsoft Office PowerPoint</Application>
  <PresentationFormat>On-screen Show (4:3)</PresentationFormat>
  <Paragraphs>432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Century Gothic</vt:lpstr>
      <vt:lpstr>Vapor Trail</vt:lpstr>
      <vt:lpstr>Q2: Which type of inheritance is demonstrated in the following pseudo code?  class A {   // code }; class B : public A {   // code }; class C : public A {   // code };</vt:lpstr>
      <vt:lpstr>Solution</vt:lpstr>
      <vt:lpstr>Q3: In the following pseudo code, what type of inheritance is demonstrated?  class Base1 {   // code }; class Base2 {   // code }; class Derived : public Base1, public Base2 {   // code };</vt:lpstr>
      <vt:lpstr>Solution</vt:lpstr>
      <vt:lpstr>Q4: In the following pseudo code, which method will be called when obj.display() is executed?  class A {   public:     void display() { cout &lt;&lt; 'A'; } }; class B : public A {   public:     void display() { cout &lt;&lt; 'B'; } }; A *obj = new B(); obj-&gt;display();</vt:lpstr>
      <vt:lpstr>Solution</vt:lpstr>
      <vt:lpstr>Q5: What is the purpose of the 'virtual' keyword in C++ inheritance?  class Base {   public:     virtual void func() {} }; class Derived : public Base {   public:     void func() {} };</vt:lpstr>
      <vt:lpstr>Solution</vt:lpstr>
      <vt:lpstr>Q6: In the following pseudo code, what type of inheritance is used?  class Base1 {   // code }; class Base2 {   // code }; class Derived : public Base1, public Base2 {   // code };</vt:lpstr>
      <vt:lpstr>Solution</vt:lpstr>
      <vt:lpstr>Q7: What will be the output of the following pseudo code?  class Base {   public:     Base() { cout &lt;&lt; 'Base'; }     virtual ~Base() { cout &lt;&lt; '~Base'; } }; class Derived : public Base {   public:     Derived() { cout &lt;&lt; 'Derived'; }     ~Derived() { cout &lt;&lt; '~Derived'; } }; Base *obj = new Derived(); delete obj;</vt:lpstr>
      <vt:lpstr>Solution</vt:lpstr>
      <vt:lpstr>Q8: In the following pseudo code, what is the visibility of the base class members in the derived class?  class Base {   public:     int x;   protected:     int y; }; class Derived : protected Base {   // code };</vt:lpstr>
      <vt:lpstr>Solution</vt:lpstr>
      <vt:lpstr>Q9: Which type of inheritance is demonstrated in the following pseudo code?  class A {   // code }; class B : public A {   // code }; class C : public B {   // code };</vt:lpstr>
      <vt:lpstr>Solution</vt:lpstr>
      <vt:lpstr>Q10: In the following pseudo code, what will be the access level of the inherited members in class Derived?  class Base {   public:     int x;   protected:     int y; }; class Derived : private Base {   // code };</vt:lpstr>
      <vt:lpstr>Solution</vt:lpstr>
      <vt:lpstr>Q11: What is the purpose of the 'final' keyword in C++ inheritance?  #include &lt;iostream&gt; using namespace std; class Base {   public:     virtual void display() final {       cout &lt;&lt; "Base display";     } }; class Derived : public Base {   public:     //void display() { cout &lt;&lt; "Derived display"; } };  int main() {     Base *b= new Derived();     b-&gt;display();     return 0; }  A. To prevent the method from being inherited B. To prevent the method from being overridden C. To make the method static D. To make the method const</vt:lpstr>
      <vt:lpstr>Solution</vt:lpstr>
      <vt:lpstr>Q12: In the following pseudo code, what will be the output of the call obj.print()?  class A {   public:     void print() { cout &lt;&lt; 'A'; } }; class B : public A {   public:     void print() { cout &lt;&lt; 'B'; } }; A *obj = new B(); obj-&gt;print();</vt:lpstr>
      <vt:lpstr>Solution</vt:lpstr>
      <vt:lpstr>Q13: What will be the output of the following pseudo code?  class A {   public:     virtual void func() { cout &lt;&lt; 'A'; } }; class B : public A {   public:     void func() { cout &lt;&lt; 'B'; } };  A *obj = new B(); obj-&gt;func();</vt:lpstr>
      <vt:lpstr>Solution</vt:lpstr>
      <vt:lpstr>Q14: Which of the following pseudo code demonstrates the use of an abstract class?  A. class A {  virtual void func() = 0;   } B. class B : public A {} C. class C : public B {} D. class D : public A {}</vt:lpstr>
      <vt:lpstr>Solution</vt:lpstr>
      <vt:lpstr>Q15: What will be the output of the following pseudo code?  class Base {   public:     void display() { cout &lt;&lt; 'Base'; } }; class Derived : public Base {   public:     void display() { cout &lt;&lt; 'Derived'; } }; Derived obj; obj.display();</vt:lpstr>
      <vt:lpstr>Solution</vt:lpstr>
      <vt:lpstr>Q16: Which type of inheritance is demonstrated in the following pseudo code?  class A {   // code }; class B : public A {   // code }; class C : public A {   // code };</vt:lpstr>
      <vt:lpstr>Solution</vt:lpstr>
      <vt:lpstr>Q17: In the following pseudo code, what type of inheritance is demonstrated?  class Base1 {   // code }; class Base2 {   // code }; class Derived : public Base1, public Base2 {   // code };</vt:lpstr>
      <vt:lpstr>Solution</vt:lpstr>
      <vt:lpstr>Q18: In the following pseudo code, which method will be called when obj.display() is executed?  class A {   public:     void display() { cout &lt;&lt; 'A'; } }; class B : public A {   public:     void display() { cout &lt;&lt; 'B'; } }; A *obj = new B(); obj-&gt;display();</vt:lpstr>
      <vt:lpstr>Solution</vt:lpstr>
      <vt:lpstr>Q19: What is the purpose of the 'virtual' keyword in C++ inheritance?  class Base {   public:     virtual void func() {} }; class Derived : public Base {   public:     void func() {} };</vt:lpstr>
      <vt:lpstr>Solution</vt:lpstr>
      <vt:lpstr>Q20: In the following pseudo code, what type of inheritance is used?  class Base1 {   // code }; class Base2 {   // code }; class Derived : public Base1, public Base2 {   // code };</vt:lpstr>
      <vt:lpstr>Solution</vt:lpstr>
      <vt:lpstr>Q21: What will be the output of the following pseudo code?  class Base {   public:     Base() { cout &lt;&lt; 'Base'; }     virtual ~Base() { cout &lt;&lt; '~Base'; } }; class Derived : public Base {   public:     Derived() { cout &lt;&lt; 'Derived'; }     ~Derived() { cout &lt;&lt; '~Derived'; } }; Base *obj = new Derived(); delete obj;</vt:lpstr>
      <vt:lpstr>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22</cp:revision>
  <dcterms:created xsi:type="dcterms:W3CDTF">2013-01-27T09:14:16Z</dcterms:created>
  <dcterms:modified xsi:type="dcterms:W3CDTF">2024-07-17T08:28:18Z</dcterms:modified>
  <cp:category/>
</cp:coreProperties>
</file>