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10" r:id="rId11"/>
    <p:sldId id="30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311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07" r:id="rId41"/>
    <p:sldId id="305" r:id="rId42"/>
    <p:sldId id="294" r:id="rId43"/>
    <p:sldId id="306" r:id="rId44"/>
    <p:sldId id="312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CADCA-4AB7-42DB-9D00-9100C81421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C3BAA-F169-4DEB-88FB-E8988B95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AC25-3480-4EA5-A905-54F4DF4A5F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8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r>
              <a:rPr lang="en-US" baseline="0" dirty="0" smtClean="0"/>
              <a:t> can change dynamically (when you assign something)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AC25-3480-4EA5-A905-54F4DF4A5F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Manipulating</a:t>
            </a:r>
            <a:r>
              <a:rPr lang="en-US" altLang="zh-TW" baseline="0" dirty="0" smtClean="0"/>
              <a:t> an image is just the same as manipulating a matrix in </a:t>
            </a:r>
            <a:r>
              <a:rPr lang="en-US" altLang="zh-TW" baseline="0" dirty="0" err="1" smtClean="0"/>
              <a:t>Matlab</a:t>
            </a:r>
            <a:r>
              <a:rPr lang="en-US" altLang="zh-TW" baseline="0" dirty="0" smtClean="0"/>
              <a:t>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6496-C01E-8A4B-B015-9FCA6AFCAF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6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figure(2); </a:t>
            </a:r>
            <a:r>
              <a:rPr lang="en-US" dirty="0" err="1" smtClean="0"/>
              <a:t>imshow</a:t>
            </a:r>
            <a:r>
              <a:rPr lang="en-US" dirty="0" smtClean="0"/>
              <a:t>(I3);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C3BAA-F169-4DEB-88FB-E8988B9579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 you have implemented in hw0</a:t>
            </a:r>
            <a:r>
              <a:rPr lang="en-US" altLang="zh-TW" baseline="0" dirty="0" smtClean="0"/>
              <a:t> can be done in three lines in </a:t>
            </a:r>
            <a:r>
              <a:rPr lang="en-US" altLang="zh-TW" baseline="0" dirty="0" err="1" smtClean="0"/>
              <a:t>Matlab</a:t>
            </a:r>
            <a:r>
              <a:rPr lang="en-US" altLang="zh-TW" baseline="0" dirty="0" smtClean="0"/>
              <a:t>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6496-C01E-8A4B-B015-9FCA6AFCAFD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8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6496-C01E-8A4B-B015-9FCA6AFCAFD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company/newsletters/articles/matrix-indexing-in-matlab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matlab/ref/string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mathworks.com/help/matlab/matlab_prog/cell-vs-struct-array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matlab/control-flow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matlab/matlab_prog/vectoriza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u.edu/computing/software/all/matlab/download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18.06/www/Spring09/matlab-cheatsheet.pdf" TargetMode="External"/><Relationship Id="rId2" Type="http://schemas.openxmlformats.org/officeDocument/2006/relationships/hyperlink" Target="http://www.mathworks.com/help/matla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g.ucsb.edu/~pingel/210b/general/matlab_refcard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2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academic/class/15385-s12/www/lec_slides/matlab_ops_tutorial.m" TargetMode="External"/><Relationship Id="rId7" Type="http://schemas.openxmlformats.org/officeDocument/2006/relationships/hyperlink" Target="http://goo.gl/U0osD2" TargetMode="External"/><Relationship Id="rId2" Type="http://schemas.openxmlformats.org/officeDocument/2006/relationships/hyperlink" Target="http://cseweb.ucsd.edu/~sjb/classes/matlab/matlab.intr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W2jmZJ" TargetMode="External"/><Relationship Id="rId5" Type="http://schemas.openxmlformats.org/officeDocument/2006/relationships/hyperlink" Target="http://www.cs.cmu.edu/afs/cs/academic/class/15385-s12/www/lec_slides/matlab_image_tutorial.m" TargetMode="External"/><Relationship Id="rId4" Type="http://schemas.openxmlformats.org/officeDocument/2006/relationships/hyperlink" Target="http://www.cs.cmu.edu/afs/cs/academic/class/15385-s12/www/lec_slides/matlab_prog_tutorial.m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ucsd.edu/~pdollar/toolbox/" TargetMode="External"/><Relationship Id="rId2" Type="http://schemas.openxmlformats.org/officeDocument/2006/relationships/hyperlink" Target="http://www.vlfea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vxr.com/cvx/" TargetMode="External"/><Relationship Id="rId4" Type="http://schemas.openxmlformats.org/officeDocument/2006/relationships/hyperlink" Target="http://www.cs.stonybrook.edu/~kyamagu/mexopencv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Computational</a:t>
            </a:r>
            <a:r>
              <a:rPr lang="en-US" dirty="0" smtClean="0"/>
              <a:t> </a:t>
            </a:r>
            <a:r>
              <a:rPr lang="en-US" b="1" dirty="0" smtClean="0"/>
              <a:t>Photography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15-463/663/862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6446520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courtesy Martial Hebert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9100" y="0"/>
            <a:ext cx="11308080" cy="992822"/>
          </a:xfrm>
        </p:spPr>
        <p:txBody>
          <a:bodyPr>
            <a:noAutofit/>
          </a:bodyPr>
          <a:lstStyle/>
          <a:p>
            <a:r>
              <a:rPr lang="en-US" altLang="en-US" sz="4400" dirty="0" err="1">
                <a:solidFill>
                  <a:srgbClr val="000000"/>
                </a:solidFill>
                <a:cs typeface="Courier New" panose="02070309020205020404" pitchFamily="49" charset="0"/>
              </a:rPr>
              <a:t>Pointwise</a:t>
            </a:r>
            <a:r>
              <a:rPr lang="en-US" altLang="en-US" sz="4400" dirty="0">
                <a:solidFill>
                  <a:srgbClr val="000000"/>
                </a:solidFill>
                <a:cs typeface="Courier New" panose="02070309020205020404" pitchFamily="49" charset="0"/>
              </a:rPr>
              <a:t> (element by element) </a:t>
            </a:r>
            <a:r>
              <a:rPr lang="en-US" altLang="en-US" sz="4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Operations</a:t>
            </a:r>
            <a:endParaRPr lang="en-US" sz="4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776605" y="1565582"/>
            <a:ext cx="106305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addition of vectors/matrices and multiplication by a scalar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are done "element by element"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[1 2 3 4]; 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vector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* a 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scalar multiplication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 4 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scalar multiplication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[5 6 7 8];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vector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pointwise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vector addition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 b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pointwise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vector addition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.^ 2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pointise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vector squaring (note 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.* b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pointwise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vector multiply (note 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./ b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pointwise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vector divide (note 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log( [1 2 3 4] )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pointwise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arithmetic operation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round( [1.5 2; 2.2 3.1] )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pointwise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arithmetic operation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" y="992822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8148" y="263275"/>
            <a:ext cx="9785684" cy="819567"/>
          </a:xfrm>
        </p:spPr>
        <p:txBody>
          <a:bodyPr/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349246"/>
            <a:ext cx="1177430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Built-in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functions operate on vectors, if a matrix is given,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then the function operates on each column of the matrix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[1 4 6 3]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vector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sum(a) 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sum of vector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mean(a)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mean of vector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 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variance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 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standard deviation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max(a) 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maximum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[1 2 3; 4 5 6]               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matrix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a(:)   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version of the matrix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mean(a)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mean of each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max(a) 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max of each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max(max(a))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to obtain max of matrix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max(a(:))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or...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18148" y="1059982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4540"/>
            <a:ext cx="10058400" cy="4451774"/>
          </a:xfrm>
        </p:spPr>
        <p:txBody>
          <a:bodyPr>
            <a:normAutofit/>
          </a:bodyPr>
          <a:lstStyle/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sz="2800" dirty="0" smtClean="0"/>
              <a:t>C = ‘Hello World!';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3"/>
          <a:stretch/>
        </p:blipFill>
        <p:spPr bwMode="auto">
          <a:xfrm>
            <a:off x="2495600" y="3326141"/>
            <a:ext cx="3042198" cy="129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462044"/>
            <a:ext cx="331660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3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Variable Creation from Functions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2332037"/>
            <a:ext cx="8229600" cy="4525963"/>
          </a:xfrm>
        </p:spPr>
        <p:txBody>
          <a:bodyPr>
            <a:normAutofit/>
          </a:bodyPr>
          <a:lstStyle/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sz="3600" dirty="0" smtClean="0"/>
              <a:t>A = zeros(3);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sz="3600" dirty="0" smtClean="0"/>
              <a:t>B = magic(4);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sz="3600" dirty="0" smtClean="0"/>
              <a:t>C = ones(5);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sz="3600" dirty="0"/>
              <a:t>D</a:t>
            </a:r>
            <a:r>
              <a:rPr lang="en" altLang="ko-KR" sz="3600" dirty="0" smtClean="0"/>
              <a:t> = rand(100,2);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sz="3600" dirty="0"/>
              <a:t>E</a:t>
            </a:r>
            <a:r>
              <a:rPr lang="en" altLang="ko-KR" sz="3600" dirty="0" smtClean="0"/>
              <a:t> = eye(20);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sz="3600" dirty="0"/>
              <a:t>F</a:t>
            </a:r>
            <a:r>
              <a:rPr lang="en" altLang="ko-KR" sz="3600" dirty="0" smtClean="0"/>
              <a:t> = sprintf('%02d\n',9);</a:t>
            </a:r>
          </a:p>
        </p:txBody>
      </p:sp>
    </p:spTree>
    <p:extLst>
      <p:ext uri="{BB962C8B-B14F-4D97-AF65-F5344CB8AC3E}">
        <p14:creationId xmlns:p14="http://schemas.microsoft.com/office/powerpoint/2010/main" val="19384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8928" y="228601"/>
            <a:ext cx="9892146" cy="889610"/>
          </a:xfrm>
        </p:spPr>
        <p:txBody>
          <a:bodyPr/>
          <a:lstStyle/>
          <a:p>
            <a:r>
              <a:rPr lang="en-US" altLang="ko-KR" dirty="0" smtClean="0"/>
              <a:t>Matrix Index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92236" y="1334355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Matrix indices begin from 1 (not 0!!!)</a:t>
            </a:r>
          </a:p>
          <a:p>
            <a:r>
              <a:rPr lang="en-US" altLang="ko-KR" dirty="0" smtClean="0"/>
              <a:t>Matrix indices must be positive integers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7" r="40374"/>
          <a:stretch/>
        </p:blipFill>
        <p:spPr bwMode="auto">
          <a:xfrm>
            <a:off x="1454131" y="2566091"/>
            <a:ext cx="2613999" cy="153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14" y="2703141"/>
            <a:ext cx="1212632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75" y="2703141"/>
            <a:ext cx="1201935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887" y="2703141"/>
            <a:ext cx="1446101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31" y="4564873"/>
            <a:ext cx="8496945" cy="154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70754" y="3999285"/>
            <a:ext cx="217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Column-Major Order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94527" y="1118211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51876" y="-622009"/>
            <a:ext cx="10058400" cy="1449387"/>
          </a:xfrm>
        </p:spPr>
        <p:txBody>
          <a:bodyPr/>
          <a:lstStyle/>
          <a:p>
            <a:r>
              <a:rPr lang="en-US" altLang="ko-KR" dirty="0" smtClean="0"/>
              <a:t>Matrix Index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7" r="40374"/>
          <a:stretch/>
        </p:blipFill>
        <p:spPr bwMode="auto">
          <a:xfrm>
            <a:off x="1429368" y="1508415"/>
            <a:ext cx="2613999" cy="153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09206" y="1173850"/>
            <a:ext cx="158417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&gt;&gt; A(2,2:3)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  5     6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135" y="1173850"/>
            <a:ext cx="158417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&gt;&gt; A(2,1:end)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  4     5     6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1064" y="1173850"/>
            <a:ext cx="156592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&gt;&gt; A(2,:)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  4     5     6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0492" y="4106422"/>
            <a:ext cx="163792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&gt;&gt; A(2,1:2:3)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  4     6</a:t>
            </a:r>
          </a:p>
        </p:txBody>
      </p:sp>
      <p:sp>
        <p:nvSpPr>
          <p:cNvPr id="9" name="Rectangle 8"/>
          <p:cNvSpPr/>
          <p:nvPr/>
        </p:nvSpPr>
        <p:spPr>
          <a:xfrm>
            <a:off x="3909788" y="4132259"/>
            <a:ext cx="156592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&gt;&gt; A(2,[1 3])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  4     6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1291" y="2783163"/>
            <a:ext cx="1061864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&gt;&gt; A</a:t>
            </a:r>
            <a:r>
              <a:rPr lang="en-US" dirty="0" smtClean="0"/>
              <a:t>(:)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</a:t>
            </a:r>
            <a:r>
              <a:rPr lang="en-US" dirty="0"/>
              <a:t>=</a:t>
            </a:r>
          </a:p>
          <a:p>
            <a:endParaRPr lang="en-US" dirty="0"/>
          </a:p>
          <a:p>
            <a:r>
              <a:rPr lang="en-US" dirty="0"/>
              <a:t>     1</a:t>
            </a:r>
          </a:p>
          <a:p>
            <a:r>
              <a:rPr lang="en-US" dirty="0"/>
              <a:t>     4</a:t>
            </a:r>
          </a:p>
          <a:p>
            <a:r>
              <a:rPr lang="en-US" dirty="0"/>
              <a:t>     7</a:t>
            </a:r>
          </a:p>
          <a:p>
            <a:r>
              <a:rPr lang="en-US" dirty="0"/>
              <a:t>     2</a:t>
            </a:r>
          </a:p>
          <a:p>
            <a:r>
              <a:rPr lang="en-US" dirty="0"/>
              <a:t>     5</a:t>
            </a:r>
          </a:p>
          <a:p>
            <a:r>
              <a:rPr lang="en-US" dirty="0"/>
              <a:t>     8</a:t>
            </a:r>
          </a:p>
          <a:p>
            <a:r>
              <a:rPr lang="en-US" dirty="0"/>
              <a:t>     3</a:t>
            </a:r>
          </a:p>
          <a:p>
            <a:r>
              <a:rPr lang="en-US" dirty="0"/>
              <a:t>     6</a:t>
            </a:r>
          </a:p>
          <a:p>
            <a:r>
              <a:rPr lang="en-US" dirty="0"/>
              <a:t>     9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51876" y="850238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953104"/>
            <a:ext cx="8229600" cy="4525963"/>
          </a:xfrm>
        </p:spPr>
        <p:txBody>
          <a:bodyPr>
            <a:normAutofit/>
          </a:bodyPr>
          <a:lstStyle/>
          <a:p>
            <a:pPr marL="457200" indent="-419100">
              <a:buClr>
                <a:schemeClr val="dk2"/>
              </a:buClr>
              <a:buFont typeface="Arial"/>
              <a:buChar char="●"/>
            </a:pPr>
            <a:r>
              <a:rPr lang="en" altLang="ko-KR" dirty="0" smtClean="0"/>
              <a:t>Accessing Elements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>
                <a:solidFill>
                  <a:srgbClr val="191919"/>
                </a:solidFill>
              </a:rPr>
              <a:t>A = magic(4);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A(2,3)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A(:,2)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A(end,:)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A([1,2],[1,3])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A(1:2,3:end)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endParaRPr lang="en" altLang="ko-KR" dirty="0" smtClean="0"/>
          </a:p>
          <a:p>
            <a:pPr marL="38100" indent="0">
              <a:buClr>
                <a:schemeClr val="dk2"/>
              </a:buClr>
              <a:buSzPct val="125000"/>
              <a:buNone/>
            </a:pPr>
            <a:r>
              <a:rPr lang="en" altLang="ko-KR" sz="2400" u="sng" dirty="0">
                <a:solidFill>
                  <a:schemeClr val="hlink"/>
                </a:solidFill>
                <a:hlinkClick r:id="rId2"/>
              </a:rPr>
              <a:t>http://www.mathworks.com/company/newsletters/articles/matrix-indexing-in-matlab.html</a:t>
            </a:r>
          </a:p>
          <a:p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4180" y="706195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Matrix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9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Operation(1/3)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dirty="0" smtClean="0">
                <a:ea typeface="굴림" charset="-127"/>
              </a:rPr>
              <a:t>+	addition</a:t>
            </a:r>
          </a:p>
          <a:p>
            <a:pPr>
              <a:buFontTx/>
              <a:buChar char="-"/>
            </a:pPr>
            <a:r>
              <a:rPr lang="en-US" altLang="ko-KR" dirty="0" smtClean="0">
                <a:ea typeface="굴림" charset="-127"/>
              </a:rPr>
              <a:t>Subtraction</a:t>
            </a:r>
          </a:p>
          <a:p>
            <a:pPr>
              <a:buFontTx/>
              <a:buChar char="-"/>
            </a:pPr>
            <a:r>
              <a:rPr lang="en-US" altLang="ko-KR" dirty="0">
                <a:ea typeface="굴림" charset="-127"/>
              </a:rPr>
              <a:t>m</a:t>
            </a:r>
            <a:r>
              <a:rPr lang="en-US" altLang="ko-KR" dirty="0" smtClean="0">
                <a:ea typeface="굴림" charset="-127"/>
              </a:rPr>
              <a:t>ultiplication</a:t>
            </a:r>
          </a:p>
          <a:p>
            <a:pPr>
              <a:buFontTx/>
              <a:buChar char="•"/>
            </a:pPr>
            <a:endParaRPr lang="en-US" altLang="ko-KR" dirty="0" smtClean="0"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ea typeface="굴림" charset="-127"/>
              </a:rPr>
              <a:t>^	power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ea typeface="굴림" charset="-127"/>
              </a:rPr>
              <a:t>‘	complex conjugate transpose</a:t>
            </a:r>
          </a:p>
        </p:txBody>
      </p:sp>
    </p:spTree>
    <p:extLst>
      <p:ext uri="{BB962C8B-B14F-4D97-AF65-F5344CB8AC3E}">
        <p14:creationId xmlns:p14="http://schemas.microsoft.com/office/powerpoint/2010/main" val="29335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8038" y="159123"/>
            <a:ext cx="10058400" cy="848189"/>
          </a:xfrm>
        </p:spPr>
        <p:txBody>
          <a:bodyPr/>
          <a:lstStyle/>
          <a:p>
            <a:r>
              <a:rPr lang="en-US" altLang="ko-KR" dirty="0" smtClean="0"/>
              <a:t>Matrix Operation(1/3)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4" y="4250680"/>
            <a:ext cx="1728787" cy="172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4149081"/>
            <a:ext cx="1836738" cy="190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4225281"/>
            <a:ext cx="1695450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4225281"/>
            <a:ext cx="1722438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1390693"/>
            <a:ext cx="2361927" cy="19916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340769"/>
            <a:ext cx="2668010" cy="2062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438400" y="2163118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zh-TW" sz="2400">
                <a:ea typeface="新細明體" pitchFamily="18" charset="-120"/>
              </a:rPr>
              <a:t>Given A and B: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93939" y="3674418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zh-TW" sz="2400">
                <a:ea typeface="新細明體" pitchFamily="18" charset="-120"/>
              </a:rPr>
              <a:t>Addition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22726" y="367441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zh-TW" sz="2400">
                <a:ea typeface="新細明體" pitchFamily="18" charset="-120"/>
              </a:rPr>
              <a:t>Subtraction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38851" y="367441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zh-TW" sz="2400">
                <a:ea typeface="新細明體" pitchFamily="18" charset="-120"/>
              </a:rPr>
              <a:t>Product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983539" y="367441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zh-TW" sz="2400">
                <a:ea typeface="新細明體" pitchFamily="18" charset="-120"/>
              </a:rPr>
              <a:t>Transpose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96200" y="6381329"/>
            <a:ext cx="241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Slide from </a:t>
            </a:r>
            <a:r>
              <a:rPr lang="tr-TR" altLang="ko-KR" dirty="0"/>
              <a:t>İ</a:t>
            </a:r>
            <a:r>
              <a:rPr lang="en-US" altLang="ko-KR" dirty="0">
                <a:ea typeface="굴림" charset="-127"/>
              </a:rPr>
              <a:t>.Y</a:t>
            </a:r>
            <a:r>
              <a:rPr lang="tr-TR" altLang="ko-KR" dirty="0"/>
              <a:t>ü</a:t>
            </a:r>
            <a:r>
              <a:rPr lang="en-US" altLang="ko-KR" dirty="0" err="1">
                <a:ea typeface="굴림" charset="-127"/>
              </a:rPr>
              <a:t>cel</a:t>
            </a:r>
            <a:r>
              <a:rPr lang="en-US" altLang="ko-KR" dirty="0">
                <a:ea typeface="굴림" charset="-127"/>
              </a:rPr>
              <a:t> </a:t>
            </a:r>
            <a:r>
              <a:rPr lang="tr-TR" altLang="ko-KR" dirty="0"/>
              <a:t>Özbek</a:t>
            </a:r>
            <a:endParaRPr lang="en-US" altLang="ko-KR" dirty="0">
              <a:ea typeface="굴림" charset="-127"/>
            </a:endParaRPr>
          </a:p>
          <a:p>
            <a:endParaRPr lang="ko-KR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08038" y="1034870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3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Matrix Operation (2/3)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dirty="0" smtClean="0">
              <a:solidFill>
                <a:srgbClr val="FF3300"/>
              </a:solidFill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en-US" altLang="ko-KR" dirty="0" smtClean="0">
              <a:solidFill>
                <a:srgbClr val="FF3300"/>
              </a:solidFill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FF3300"/>
                </a:solidFill>
                <a:ea typeface="굴림" charset="-127"/>
              </a:rPr>
              <a:t>.*	</a:t>
            </a:r>
            <a:r>
              <a:rPr lang="en-US" altLang="ko-KR" dirty="0" smtClean="0">
                <a:ea typeface="굴림" charset="-127"/>
              </a:rPr>
              <a:t>element-by-element multiplication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FF3300"/>
                </a:solidFill>
                <a:ea typeface="굴림" charset="-127"/>
              </a:rPr>
              <a:t>./	</a:t>
            </a:r>
            <a:r>
              <a:rPr lang="en-US" altLang="ko-KR" dirty="0" smtClean="0">
                <a:ea typeface="굴림" charset="-127"/>
              </a:rPr>
              <a:t>element-by-element division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FF3300"/>
                </a:solidFill>
                <a:ea typeface="굴림" charset="-127"/>
              </a:rPr>
              <a:t>.^	</a:t>
            </a:r>
            <a:r>
              <a:rPr lang="en-US" altLang="ko-KR" dirty="0" smtClean="0">
                <a:ea typeface="굴림" charset="-127"/>
              </a:rPr>
              <a:t>element-by-element power</a:t>
            </a:r>
          </a:p>
          <a:p>
            <a:pPr>
              <a:buFont typeface="Wingdings" pitchFamily="2" charset="2"/>
              <a:buNone/>
            </a:pPr>
            <a:endParaRPr lang="en-GB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896200" y="6381329"/>
            <a:ext cx="241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Slide from </a:t>
            </a:r>
            <a:r>
              <a:rPr lang="tr-TR" altLang="ko-KR" dirty="0"/>
              <a:t>İ</a:t>
            </a:r>
            <a:r>
              <a:rPr lang="en-US" altLang="ko-KR" dirty="0">
                <a:ea typeface="굴림" charset="-127"/>
              </a:rPr>
              <a:t>.Y</a:t>
            </a:r>
            <a:r>
              <a:rPr lang="tr-TR" altLang="ko-KR" dirty="0"/>
              <a:t>ü</a:t>
            </a:r>
            <a:r>
              <a:rPr lang="en-US" altLang="ko-KR" dirty="0" err="1">
                <a:ea typeface="굴림" charset="-127"/>
              </a:rPr>
              <a:t>cel</a:t>
            </a:r>
            <a:r>
              <a:rPr lang="en-US" altLang="ko-KR" dirty="0">
                <a:ea typeface="굴림" charset="-127"/>
              </a:rPr>
              <a:t> </a:t>
            </a:r>
            <a:r>
              <a:rPr lang="tr-TR" altLang="ko-KR" dirty="0"/>
              <a:t>Özbek</a:t>
            </a:r>
            <a:endParaRPr lang="en-US" altLang="ko-KR" dirty="0">
              <a:ea typeface="굴림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1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>
                <a:latin typeface="HelveticaNeueLT Std Med" pitchFamily="34" charset="0"/>
              </a:rPr>
              <a:t>Introduction to MATLAB</a:t>
            </a:r>
            <a:endParaRPr lang="ko-KR" altLang="en-US" sz="5000" dirty="0">
              <a:latin typeface="HelveticaNeueLT Std M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Operation (2/3)</a:t>
            </a:r>
            <a:endParaRPr lang="ko-KR" alt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35727" y="2306782"/>
            <a:ext cx="2819400" cy="1474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A = [1 2 3; 5 1 4;</a:t>
            </a:r>
            <a:r>
              <a:rPr lang="en-US" altLang="ko-KR" dirty="0">
                <a:ea typeface="굴림" charset="-127"/>
              </a:rPr>
              <a:t> </a:t>
            </a:r>
            <a:r>
              <a:rPr lang="en-GB" dirty="0"/>
              <a:t>3 2 1]</a:t>
            </a:r>
            <a:endParaRPr lang="en-US" altLang="ko-KR" dirty="0">
              <a:ea typeface="굴림" charset="-127"/>
            </a:endParaRPr>
          </a:p>
          <a:p>
            <a:r>
              <a:rPr lang="en-GB" dirty="0"/>
              <a:t>     A =</a:t>
            </a:r>
          </a:p>
          <a:p>
            <a:r>
              <a:rPr lang="en-GB" dirty="0"/>
              <a:t>   </a:t>
            </a:r>
            <a:r>
              <a:rPr lang="en-US" altLang="ko-KR" dirty="0">
                <a:ea typeface="굴림" charset="-127"/>
              </a:rPr>
              <a:t>	</a:t>
            </a:r>
            <a:r>
              <a:rPr lang="en-GB" dirty="0"/>
              <a:t>1     2     3</a:t>
            </a:r>
          </a:p>
          <a:p>
            <a:r>
              <a:rPr lang="en-GB" dirty="0"/>
              <a:t>     </a:t>
            </a:r>
            <a:r>
              <a:rPr lang="en-US" altLang="ko-KR" dirty="0">
                <a:ea typeface="굴림" charset="-127"/>
              </a:rPr>
              <a:t>	</a:t>
            </a:r>
            <a:r>
              <a:rPr lang="en-GB" dirty="0"/>
              <a:t>5     1     4</a:t>
            </a:r>
          </a:p>
          <a:p>
            <a:r>
              <a:rPr lang="en-GB" dirty="0"/>
              <a:t>    </a:t>
            </a:r>
            <a:r>
              <a:rPr lang="en-US" altLang="ko-KR" dirty="0">
                <a:ea typeface="굴림" charset="-127"/>
              </a:rPr>
              <a:t>	</a:t>
            </a:r>
            <a:r>
              <a:rPr lang="en-GB" dirty="0"/>
              <a:t>3     2    -1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207327" y="4307032"/>
            <a:ext cx="1524000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y = A(3 ,:)</a:t>
            </a:r>
          </a:p>
          <a:p>
            <a:endParaRPr lang="en-GB"/>
          </a:p>
          <a:p>
            <a:r>
              <a:rPr lang="en-GB"/>
              <a:t>y=      </a:t>
            </a:r>
          </a:p>
          <a:p>
            <a:r>
              <a:rPr lang="en-GB"/>
              <a:t>     3  4  -1</a:t>
            </a:r>
            <a:endParaRPr lang="tr-TR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87039" y="4290829"/>
            <a:ext cx="1371600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b = x .* y</a:t>
            </a:r>
          </a:p>
          <a:p>
            <a:endParaRPr lang="en-GB"/>
          </a:p>
          <a:p>
            <a:r>
              <a:rPr lang="en-GB"/>
              <a:t>b=</a:t>
            </a:r>
          </a:p>
          <a:p>
            <a:r>
              <a:rPr lang="en-GB"/>
              <a:t>      3  8 -3     </a:t>
            </a:r>
            <a:endParaRPr lang="tr-TR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834839" y="4290829"/>
            <a:ext cx="1828800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c = x . / y</a:t>
            </a:r>
          </a:p>
          <a:p>
            <a:endParaRPr lang="en-GB"/>
          </a:p>
          <a:p>
            <a:r>
              <a:rPr lang="en-GB"/>
              <a:t>c=    </a:t>
            </a:r>
          </a:p>
          <a:p>
            <a:r>
              <a:rPr lang="en-GB"/>
              <a:t>   0.33   0.5   -3  </a:t>
            </a:r>
            <a:endParaRPr lang="tr-TR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8739839" y="4290830"/>
            <a:ext cx="2011289" cy="120032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d = x .^y</a:t>
            </a:r>
          </a:p>
          <a:p>
            <a:endParaRPr lang="en-GB" dirty="0"/>
          </a:p>
          <a:p>
            <a:r>
              <a:rPr lang="en-GB" dirty="0"/>
              <a:t>d=    </a:t>
            </a:r>
          </a:p>
          <a:p>
            <a:r>
              <a:rPr lang="en-GB" dirty="0"/>
              <a:t>       1    16    0.33  </a:t>
            </a:r>
            <a:endParaRPr lang="tr-TR" dirty="0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759528" y="4307032"/>
            <a:ext cx="140017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/>
              <a:t>x = A(1,:)</a:t>
            </a:r>
          </a:p>
          <a:p>
            <a:endParaRPr lang="en-GB"/>
          </a:p>
          <a:p>
            <a:r>
              <a:rPr lang="en-GB"/>
              <a:t>x=</a:t>
            </a:r>
          </a:p>
          <a:p>
            <a:r>
              <a:rPr lang="en-GB"/>
              <a:t>      1   2   3 </a:t>
            </a:r>
            <a:endParaRPr lang="tr-TR"/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4807527" y="4516583"/>
            <a:ext cx="363488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2902528" y="3830782"/>
            <a:ext cx="485775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96200" y="6381329"/>
            <a:ext cx="241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Slide from </a:t>
            </a:r>
            <a:r>
              <a:rPr lang="tr-TR" altLang="ko-KR" dirty="0"/>
              <a:t>İ</a:t>
            </a:r>
            <a:r>
              <a:rPr lang="en-US" altLang="ko-KR" dirty="0">
                <a:ea typeface="굴림" charset="-127"/>
              </a:rPr>
              <a:t>.Y</a:t>
            </a:r>
            <a:r>
              <a:rPr lang="tr-TR" altLang="ko-KR" dirty="0"/>
              <a:t>ü</a:t>
            </a:r>
            <a:r>
              <a:rPr lang="en-US" altLang="ko-KR" dirty="0" err="1">
                <a:ea typeface="굴림" charset="-127"/>
              </a:rPr>
              <a:t>cel</a:t>
            </a:r>
            <a:r>
              <a:rPr lang="en-US" altLang="ko-KR" dirty="0">
                <a:ea typeface="굴림" charset="-127"/>
              </a:rPr>
              <a:t> </a:t>
            </a:r>
            <a:r>
              <a:rPr lang="tr-TR" altLang="ko-KR" dirty="0"/>
              <a:t>Özbek</a:t>
            </a:r>
            <a:endParaRPr lang="en-US" altLang="ko-KR" dirty="0">
              <a:ea typeface="굴림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49680" y="457201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Matrix Operation (3/3)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dirty="0" smtClean="0">
              <a:solidFill>
                <a:srgbClr val="FF3300"/>
              </a:solidFill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en-US" altLang="ko-KR" dirty="0" smtClean="0">
              <a:solidFill>
                <a:srgbClr val="FF3300"/>
              </a:solidFill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FF3300"/>
                </a:solidFill>
                <a:ea typeface="굴림" charset="-127"/>
              </a:rPr>
              <a:t>A/B	</a:t>
            </a:r>
            <a:r>
              <a:rPr lang="en-US" altLang="ko-KR" dirty="0" smtClean="0">
                <a:ea typeface="굴림" charset="-127"/>
              </a:rPr>
              <a:t>Solve linear equation </a:t>
            </a:r>
            <a:r>
              <a:rPr lang="en-US" altLang="ko-KR" dirty="0" err="1" smtClean="0">
                <a:ea typeface="굴림" charset="-127"/>
              </a:rPr>
              <a:t>xA</a:t>
            </a:r>
            <a:r>
              <a:rPr lang="en-US" altLang="ko-KR" dirty="0" smtClean="0">
                <a:ea typeface="굴림" charset="-127"/>
              </a:rPr>
              <a:t>=B for x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FF3300"/>
                </a:solidFill>
                <a:ea typeface="굴림" charset="-127"/>
              </a:rPr>
              <a:t>A\B	</a:t>
            </a:r>
            <a:r>
              <a:rPr lang="en-US" altLang="ko-KR" dirty="0" smtClean="0">
                <a:ea typeface="굴림" charset="-127"/>
              </a:rPr>
              <a:t>Solve linear equation Ax=B for x</a:t>
            </a:r>
          </a:p>
          <a:p>
            <a:pPr>
              <a:buFont typeface="Wingdings" pitchFamily="2" charset="2"/>
              <a:buNone/>
            </a:pPr>
            <a:endParaRPr lang="en-GB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31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Concatenation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X=[1 2], Y=[3 4]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789041"/>
            <a:ext cx="3997578" cy="123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789040"/>
            <a:ext cx="270115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3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" indent="0">
              <a:buClr>
                <a:schemeClr val="dk2"/>
              </a:buClr>
              <a:buNone/>
            </a:pPr>
            <a:endParaRPr lang="en" altLang="ko-KR" dirty="0" smtClean="0"/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-US" altLang="ko-KR" dirty="0" smtClean="0">
                <a:solidFill>
                  <a:srgbClr val="191919"/>
                </a:solidFill>
              </a:rPr>
              <a:t>A =‘CMU computational photography’</a:t>
            </a:r>
            <a:endParaRPr lang="en" altLang="ko-KR" dirty="0" smtClean="0">
              <a:solidFill>
                <a:srgbClr val="191919"/>
              </a:solidFill>
            </a:endParaRP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strfind(A,</a:t>
            </a:r>
            <a:r>
              <a:rPr lang="en" altLang="ko-KR" dirty="0" smtClean="0">
                <a:solidFill>
                  <a:srgbClr val="191919"/>
                </a:solidFill>
              </a:rPr>
              <a:t>'</a:t>
            </a:r>
            <a:r>
              <a:rPr lang="en" altLang="ko-KR" dirty="0" smtClean="0"/>
              <a:t>CMU</a:t>
            </a:r>
            <a:r>
              <a:rPr lang="en" altLang="ko-KR" dirty="0" smtClean="0">
                <a:solidFill>
                  <a:srgbClr val="191919"/>
                </a:solidFill>
              </a:rPr>
              <a:t>'</a:t>
            </a:r>
            <a:r>
              <a:rPr lang="en" altLang="ko-KR" dirty="0" smtClean="0"/>
              <a:t>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strcmp(A,</a:t>
            </a:r>
            <a:r>
              <a:rPr lang="en" altLang="ko-KR" dirty="0" smtClean="0">
                <a:solidFill>
                  <a:srgbClr val="191919"/>
                </a:solidFill>
              </a:rPr>
              <a:t>'computational'</a:t>
            </a:r>
            <a:r>
              <a:rPr lang="en" altLang="ko-KR" dirty="0" smtClean="0"/>
              <a:t>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B = strcat(A</a:t>
            </a:r>
            <a:r>
              <a:rPr lang="en" altLang="ko-KR" dirty="0" smtClean="0">
                <a:solidFill>
                  <a:srgbClr val="191919"/>
                </a:solidFill>
              </a:rPr>
              <a:t>,' 15463'</a:t>
            </a:r>
            <a:r>
              <a:rPr lang="en" altLang="ko-KR" dirty="0" smtClean="0"/>
              <a:t>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c = [A,</a:t>
            </a:r>
            <a:r>
              <a:rPr lang="en" altLang="ko-KR" dirty="0" smtClean="0">
                <a:solidFill>
                  <a:srgbClr val="191919"/>
                </a:solidFill>
              </a:rPr>
              <a:t>' 15463'</a:t>
            </a:r>
            <a:r>
              <a:rPr lang="en" altLang="ko-KR" dirty="0" smtClean="0"/>
              <a:t>]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D = sprintf('I am %02d years old.\n',9)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int2str, str2num, str2double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endParaRPr lang="en" altLang="ko-KR" dirty="0" smtClean="0"/>
          </a:p>
          <a:p>
            <a:pPr marL="38100" indent="0">
              <a:buClr>
                <a:schemeClr val="dk2"/>
              </a:buClr>
              <a:buSzPct val="125000"/>
              <a:buNone/>
            </a:pPr>
            <a:r>
              <a:rPr lang="en" altLang="ko-KR" sz="2400" u="sng" dirty="0">
                <a:solidFill>
                  <a:schemeClr val="hlink"/>
                </a:solidFill>
                <a:hlinkClick r:id="rId2"/>
              </a:rPr>
              <a:t>http://www.mathworks.com/help/matlab/ref/strings.html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9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Cell and Structure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Cells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a = {}; a = cell(1)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b = {1,2,3}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c = {{1,2},2,{3}}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D = {'cat','dog','sheep','cow'}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E = {'cat',4}</a:t>
            </a:r>
          </a:p>
          <a:p>
            <a:pPr marL="533400" lvl="1" indent="0">
              <a:buSzPct val="80000"/>
              <a:buNone/>
            </a:pPr>
            <a:endParaRPr lang="en" altLang="ko-KR" dirty="0" smtClean="0"/>
          </a:p>
          <a:p>
            <a:r>
              <a:rPr lang="en-US" altLang="ko-KR" dirty="0" smtClean="0"/>
              <a:t>Structures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A = struct('name','1.jpg','height',640,'width',480);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/>
              <a:t>A</a:t>
            </a:r>
            <a:r>
              <a:rPr lang="en" altLang="ko-KR" dirty="0" smtClean="0"/>
              <a:t>.name = '1.jpg‘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endParaRPr lang="en" altLang="ko-KR" dirty="0"/>
          </a:p>
          <a:p>
            <a:pPr marL="133350" indent="0">
              <a:buClr>
                <a:schemeClr val="dk2"/>
              </a:buClr>
              <a:buSzPct val="80000"/>
              <a:buNone/>
            </a:pPr>
            <a:r>
              <a:rPr lang="en" altLang="ko-KR" u="sng" dirty="0" smtClean="0">
                <a:solidFill>
                  <a:schemeClr val="hlink"/>
                </a:solidFill>
                <a:hlinkClick r:id="rId2"/>
              </a:rPr>
              <a:t>http://www.mathworks.com/help/matlab/matlab_prog/cell-vs-struct-arrays.html</a:t>
            </a:r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endParaRPr lang="en" altLang="ko-KR" dirty="0" smtClean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28" y="1989749"/>
            <a:ext cx="1288565" cy="108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864" y="1845734"/>
            <a:ext cx="1107913" cy="1772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9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== Equal to</a:t>
            </a:r>
          </a:p>
          <a:p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~= Not equal to</a:t>
            </a:r>
          </a:p>
          <a:p>
            <a:r>
              <a:rPr lang="en-US" altLang="ko-KR" dirty="0" smtClean="0">
                <a:ea typeface="굴림" charset="-127"/>
              </a:rPr>
              <a:t>&lt; Strictly smaller</a:t>
            </a:r>
          </a:p>
          <a:p>
            <a:r>
              <a:rPr lang="en-US" altLang="ko-KR" dirty="0" smtClean="0">
                <a:ea typeface="굴림" charset="-127"/>
              </a:rPr>
              <a:t>&gt; Strictly greater</a:t>
            </a:r>
          </a:p>
          <a:p>
            <a:r>
              <a:rPr lang="en-US" altLang="ko-KR" dirty="0" smtClean="0">
                <a:ea typeface="굴림" charset="-127"/>
              </a:rPr>
              <a:t>&lt;= Smaller than or equal to</a:t>
            </a:r>
          </a:p>
          <a:p>
            <a:r>
              <a:rPr lang="en-US" altLang="ko-KR" dirty="0" smtClean="0">
                <a:ea typeface="굴림" charset="-127"/>
              </a:rPr>
              <a:t>&gt;= Greater than equal to</a:t>
            </a:r>
          </a:p>
          <a:p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&amp;  And operator</a:t>
            </a:r>
          </a:p>
          <a:p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 | Or operator</a:t>
            </a:r>
          </a:p>
          <a:p>
            <a:pPr marL="0" indent="0">
              <a:buNone/>
            </a:pPr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7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Control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1893257"/>
            <a:ext cx="8229600" cy="4857403"/>
          </a:xfrm>
        </p:spPr>
        <p:txBody>
          <a:bodyPr/>
          <a:lstStyle/>
          <a:p>
            <a:r>
              <a:rPr lang="en-US" altLang="ko-KR" dirty="0" smtClean="0"/>
              <a:t>if, for, while ….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560" y="2492896"/>
            <a:ext cx="345638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dirty="0">
                <a:solidFill>
                  <a:srgbClr val="FF3300"/>
                </a:solidFill>
                <a:latin typeface="Tahoma" pitchFamily="34" charset="0"/>
                <a:ea typeface="굴림" charset="-127"/>
              </a:rPr>
              <a:t>if (a&lt;3)</a:t>
            </a:r>
          </a:p>
          <a:p>
            <a:pPr eaLnBrk="0" hangingPunct="0"/>
            <a:r>
              <a:rPr lang="en-US" altLang="ko-KR" dirty="0">
                <a:solidFill>
                  <a:srgbClr val="FF3300"/>
                </a:solidFill>
                <a:latin typeface="Tahoma" pitchFamily="34" charset="0"/>
                <a:ea typeface="굴림" charset="-127"/>
              </a:rPr>
              <a:t>     Some </a:t>
            </a:r>
            <a:r>
              <a:rPr lang="en-US" altLang="ko-KR" dirty="0" err="1">
                <a:solidFill>
                  <a:srgbClr val="FF3300"/>
                </a:solidFill>
                <a:latin typeface="Tahoma" pitchFamily="34" charset="0"/>
                <a:ea typeface="굴림" charset="-127"/>
              </a:rPr>
              <a:t>Matlab</a:t>
            </a:r>
            <a:r>
              <a:rPr lang="en-US" altLang="ko-KR" dirty="0">
                <a:solidFill>
                  <a:srgbClr val="FF3300"/>
                </a:solidFill>
                <a:latin typeface="Tahoma" pitchFamily="34" charset="0"/>
                <a:ea typeface="굴림" charset="-127"/>
              </a:rPr>
              <a:t> Commands;</a:t>
            </a:r>
          </a:p>
          <a:p>
            <a:pPr eaLnBrk="0" hangingPunct="0"/>
            <a:r>
              <a:rPr lang="en-US" altLang="ko-KR" dirty="0" err="1">
                <a:solidFill>
                  <a:srgbClr val="FF3300"/>
                </a:solidFill>
                <a:latin typeface="Tahoma" pitchFamily="34" charset="0"/>
                <a:ea typeface="굴림" charset="-127"/>
              </a:rPr>
              <a:t>elseif</a:t>
            </a:r>
            <a:r>
              <a:rPr lang="en-US" altLang="ko-KR" dirty="0">
                <a:solidFill>
                  <a:srgbClr val="FF3300"/>
                </a:solidFill>
                <a:latin typeface="Tahoma" pitchFamily="34" charset="0"/>
                <a:ea typeface="굴림" charset="-127"/>
              </a:rPr>
              <a:t> (b~=5) </a:t>
            </a:r>
          </a:p>
          <a:p>
            <a:pPr eaLnBrk="0" hangingPunct="0"/>
            <a:r>
              <a:rPr lang="en-US" altLang="ko-KR" dirty="0">
                <a:solidFill>
                  <a:srgbClr val="FF3300"/>
                </a:solidFill>
                <a:latin typeface="Tahoma" pitchFamily="34" charset="0"/>
                <a:ea typeface="굴림" charset="-127"/>
              </a:rPr>
              <a:t>     Some </a:t>
            </a:r>
            <a:r>
              <a:rPr lang="en-US" altLang="ko-KR" dirty="0" err="1">
                <a:solidFill>
                  <a:srgbClr val="FF3300"/>
                </a:solidFill>
                <a:latin typeface="Tahoma" pitchFamily="34" charset="0"/>
                <a:ea typeface="굴림" charset="-127"/>
              </a:rPr>
              <a:t>Matlab</a:t>
            </a:r>
            <a:r>
              <a:rPr lang="en-US" altLang="ko-KR" dirty="0">
                <a:solidFill>
                  <a:srgbClr val="FF3300"/>
                </a:solidFill>
                <a:latin typeface="Tahoma" pitchFamily="34" charset="0"/>
                <a:ea typeface="굴림" charset="-127"/>
              </a:rPr>
              <a:t> Commands;</a:t>
            </a:r>
          </a:p>
          <a:p>
            <a:pPr eaLnBrk="0" hangingPunct="0"/>
            <a:r>
              <a:rPr lang="en-US" altLang="ko-KR" dirty="0">
                <a:solidFill>
                  <a:srgbClr val="FF3300"/>
                </a:solidFill>
                <a:latin typeface="Tahoma" pitchFamily="34" charset="0"/>
                <a:ea typeface="굴림" charset="-127"/>
              </a:rPr>
              <a:t>end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68008" y="2134959"/>
            <a:ext cx="4191000" cy="3940598"/>
            <a:chOff x="2976" y="1093"/>
            <a:chExt cx="2640" cy="279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976" y="1093"/>
              <a:ext cx="2640" cy="279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en-US" altLang="ko-KR" dirty="0">
                <a:latin typeface="Tahoma" pitchFamily="34" charset="0"/>
                <a:ea typeface="굴림" charset="-127"/>
              </a:endParaRPr>
            </a:p>
            <a:p>
              <a:pPr eaLnBrk="0" hangingPunct="0"/>
              <a:r>
                <a:rPr lang="en-US" altLang="ko-KR" dirty="0">
                  <a:solidFill>
                    <a:srgbClr val="00FF00"/>
                  </a:solidFill>
                  <a:latin typeface="Tahoma" pitchFamily="34" charset="0"/>
                  <a:ea typeface="굴림" charset="-127"/>
                </a:rPr>
                <a:t>for </a:t>
              </a:r>
              <a:r>
                <a:rPr lang="en-US" altLang="ko-KR" dirty="0" err="1">
                  <a:solidFill>
                    <a:srgbClr val="00FF00"/>
                  </a:solidFill>
                  <a:latin typeface="Tahoma" pitchFamily="34" charset="0"/>
                  <a:ea typeface="굴림" charset="-127"/>
                </a:rPr>
                <a:t>i</a:t>
              </a:r>
              <a:r>
                <a:rPr lang="en-US" altLang="ko-KR" dirty="0">
                  <a:solidFill>
                    <a:srgbClr val="00FF00"/>
                  </a:solidFill>
                  <a:latin typeface="Tahoma" pitchFamily="34" charset="0"/>
                  <a:ea typeface="굴림" charset="-127"/>
                </a:rPr>
                <a:t>=1:100</a:t>
              </a:r>
            </a:p>
            <a:p>
              <a:pPr eaLnBrk="0" hangingPunct="0"/>
              <a:r>
                <a:rPr lang="en-US" altLang="ko-KR" dirty="0">
                  <a:solidFill>
                    <a:srgbClr val="00FF00"/>
                  </a:solidFill>
                  <a:latin typeface="Tahoma" pitchFamily="34" charset="0"/>
                  <a:ea typeface="굴림" charset="-127"/>
                </a:rPr>
                <a:t>     Some </a:t>
              </a:r>
              <a:r>
                <a:rPr lang="en-US" altLang="ko-KR" dirty="0" err="1">
                  <a:solidFill>
                    <a:srgbClr val="00FF00"/>
                  </a:solidFill>
                  <a:latin typeface="Tahoma" pitchFamily="34" charset="0"/>
                  <a:ea typeface="굴림" charset="-127"/>
                </a:rPr>
                <a:t>Matlab</a:t>
              </a:r>
              <a:r>
                <a:rPr lang="en-US" altLang="ko-KR" dirty="0">
                  <a:solidFill>
                    <a:srgbClr val="00FF00"/>
                  </a:solidFill>
                  <a:latin typeface="Tahoma" pitchFamily="34" charset="0"/>
                  <a:ea typeface="굴림" charset="-127"/>
                </a:rPr>
                <a:t> Commands;</a:t>
              </a:r>
            </a:p>
            <a:p>
              <a:pPr eaLnBrk="0" hangingPunct="0"/>
              <a:r>
                <a:rPr lang="en-US" altLang="ko-KR" dirty="0">
                  <a:solidFill>
                    <a:srgbClr val="00FF00"/>
                  </a:solidFill>
                  <a:latin typeface="Tahoma" pitchFamily="34" charset="0"/>
                  <a:ea typeface="굴림" charset="-127"/>
                </a:rPr>
                <a:t>end</a:t>
              </a:r>
            </a:p>
            <a:p>
              <a:pPr eaLnBrk="0" hangingPunct="0"/>
              <a:endParaRPr lang="en-US" altLang="ko-KR" dirty="0">
                <a:solidFill>
                  <a:srgbClr val="00FF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/>
              <a:r>
                <a:rPr lang="en-US" altLang="ko-KR" dirty="0">
                  <a:solidFill>
                    <a:srgbClr val="FF3300"/>
                  </a:solidFill>
                  <a:latin typeface="Tahoma" pitchFamily="34" charset="0"/>
                  <a:ea typeface="굴림" charset="-127"/>
                </a:rPr>
                <a:t>for j=1:3:200</a:t>
              </a:r>
            </a:p>
            <a:p>
              <a:pPr eaLnBrk="0" hangingPunct="0"/>
              <a:r>
                <a:rPr lang="en-US" altLang="ko-KR" dirty="0">
                  <a:solidFill>
                    <a:srgbClr val="FF3300"/>
                  </a:solidFill>
                  <a:latin typeface="Tahoma" pitchFamily="34" charset="0"/>
                  <a:ea typeface="굴림" charset="-127"/>
                </a:rPr>
                <a:t>     Some </a:t>
              </a:r>
              <a:r>
                <a:rPr lang="en-US" altLang="ko-KR" dirty="0" err="1">
                  <a:solidFill>
                    <a:srgbClr val="FF3300"/>
                  </a:solidFill>
                  <a:latin typeface="Tahoma" pitchFamily="34" charset="0"/>
                  <a:ea typeface="굴림" charset="-127"/>
                </a:rPr>
                <a:t>Matlab</a:t>
              </a:r>
              <a:r>
                <a:rPr lang="en-US" altLang="ko-KR" dirty="0">
                  <a:solidFill>
                    <a:srgbClr val="FF3300"/>
                  </a:solidFill>
                  <a:latin typeface="Tahoma" pitchFamily="34" charset="0"/>
                  <a:ea typeface="굴림" charset="-127"/>
                </a:rPr>
                <a:t> Commands;</a:t>
              </a:r>
            </a:p>
            <a:p>
              <a:pPr eaLnBrk="0" hangingPunct="0"/>
              <a:r>
                <a:rPr lang="en-US" altLang="ko-KR" dirty="0">
                  <a:solidFill>
                    <a:srgbClr val="FF3300"/>
                  </a:solidFill>
                  <a:latin typeface="Tahoma" pitchFamily="34" charset="0"/>
                  <a:ea typeface="굴림" charset="-127"/>
                </a:rPr>
                <a:t>end</a:t>
              </a:r>
            </a:p>
            <a:p>
              <a:pPr eaLnBrk="0" hangingPunct="0"/>
              <a:endParaRPr lang="en-US" altLang="ko-KR" dirty="0">
                <a:solidFill>
                  <a:srgbClr val="00FFFF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/>
              <a:r>
                <a:rPr lang="en-US" altLang="ko-KR" dirty="0">
                  <a:latin typeface="Tahoma" pitchFamily="34" charset="0"/>
                  <a:ea typeface="굴림" charset="-127"/>
                </a:rPr>
                <a:t>for k=[0.1 0.3 -13 12 7 -9.3]</a:t>
              </a:r>
            </a:p>
            <a:p>
              <a:pPr eaLnBrk="0" hangingPunct="0"/>
              <a:r>
                <a:rPr lang="en-US" altLang="ko-KR" dirty="0">
                  <a:latin typeface="Tahoma" pitchFamily="34" charset="0"/>
                  <a:ea typeface="굴림" charset="-127"/>
                </a:rPr>
                <a:t>     Some </a:t>
              </a:r>
              <a:r>
                <a:rPr lang="en-US" altLang="ko-KR" dirty="0" err="1">
                  <a:latin typeface="Tahoma" pitchFamily="34" charset="0"/>
                  <a:ea typeface="굴림" charset="-127"/>
                </a:rPr>
                <a:t>Matlab</a:t>
              </a:r>
              <a:r>
                <a:rPr lang="en-US" altLang="ko-KR" dirty="0">
                  <a:latin typeface="Tahoma" pitchFamily="34" charset="0"/>
                  <a:ea typeface="굴림" charset="-127"/>
                </a:rPr>
                <a:t> Commands;</a:t>
              </a:r>
            </a:p>
            <a:p>
              <a:pPr eaLnBrk="0" hangingPunct="0"/>
              <a:r>
                <a:rPr lang="en-US" altLang="ko-KR" dirty="0">
                  <a:latin typeface="Tahoma" pitchFamily="34" charset="0"/>
                  <a:ea typeface="굴림" charset="-127"/>
                </a:rPr>
                <a:t>end</a:t>
              </a:r>
            </a:p>
            <a:p>
              <a:pPr eaLnBrk="0" hangingPunct="0"/>
              <a:endParaRPr lang="en-US" altLang="ko-KR" dirty="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048" y="2118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048" y="2843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342900" y="6381328"/>
            <a:ext cx="241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Slide from </a:t>
            </a:r>
            <a:r>
              <a:rPr lang="tr-TR" altLang="ko-KR" dirty="0"/>
              <a:t>İ</a:t>
            </a:r>
            <a:r>
              <a:rPr lang="en-US" altLang="ko-KR" dirty="0">
                <a:ea typeface="굴림" charset="-127"/>
              </a:rPr>
              <a:t>.Y</a:t>
            </a:r>
            <a:r>
              <a:rPr lang="tr-TR" altLang="ko-KR" dirty="0"/>
              <a:t>ü</a:t>
            </a:r>
            <a:r>
              <a:rPr lang="en-US" altLang="ko-KR" dirty="0" err="1">
                <a:ea typeface="굴림" charset="-127"/>
              </a:rPr>
              <a:t>cel</a:t>
            </a:r>
            <a:r>
              <a:rPr lang="en-US" altLang="ko-KR" dirty="0">
                <a:ea typeface="굴림" charset="-127"/>
              </a:rPr>
              <a:t> </a:t>
            </a:r>
            <a:r>
              <a:rPr lang="tr-TR" altLang="ko-KR" dirty="0"/>
              <a:t>Özbek</a:t>
            </a:r>
            <a:endParaRPr lang="en-US" altLang="ko-KR" dirty="0"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35560" y="4830833"/>
            <a:ext cx="3511629" cy="124472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altLang="ko-KR" dirty="0">
              <a:latin typeface="Tahoma" pitchFamily="34" charset="0"/>
              <a:ea typeface="굴림" charset="-127"/>
            </a:endParaRPr>
          </a:p>
          <a:p>
            <a:pPr eaLnBrk="0" hangingPunct="0"/>
            <a:endParaRPr lang="en-US" altLang="ko-KR" dirty="0">
              <a:latin typeface="Tahoma" pitchFamily="34" charset="0"/>
              <a:ea typeface="굴림" charset="-127"/>
            </a:endParaRPr>
          </a:p>
          <a:p>
            <a:pPr eaLnBrk="0" hangingPunct="0"/>
            <a:r>
              <a:rPr lang="en-US" altLang="ko-KR" dirty="0">
                <a:solidFill>
                  <a:srgbClr val="0066FF"/>
                </a:solidFill>
                <a:latin typeface="Tahoma" pitchFamily="34" charset="0"/>
                <a:ea typeface="굴림" charset="-127"/>
              </a:rPr>
              <a:t>while  ((a&gt;3) &amp; (b==5))</a:t>
            </a:r>
          </a:p>
          <a:p>
            <a:pPr eaLnBrk="0" hangingPunct="0"/>
            <a:r>
              <a:rPr lang="en-US" altLang="ko-KR" dirty="0">
                <a:solidFill>
                  <a:srgbClr val="0066FF"/>
                </a:solidFill>
                <a:latin typeface="Tahoma" pitchFamily="34" charset="0"/>
                <a:ea typeface="굴림" charset="-127"/>
              </a:rPr>
              <a:t>     Some </a:t>
            </a:r>
            <a:r>
              <a:rPr lang="en-US" altLang="ko-KR" dirty="0" err="1">
                <a:solidFill>
                  <a:srgbClr val="0066FF"/>
                </a:solidFill>
                <a:latin typeface="Tahoma" pitchFamily="34" charset="0"/>
                <a:ea typeface="굴림" charset="-127"/>
              </a:rPr>
              <a:t>Matlab</a:t>
            </a:r>
            <a:r>
              <a:rPr lang="en-US" altLang="ko-KR" dirty="0">
                <a:solidFill>
                  <a:srgbClr val="0066FF"/>
                </a:solidFill>
                <a:latin typeface="Tahoma" pitchFamily="34" charset="0"/>
                <a:ea typeface="굴림" charset="-127"/>
              </a:rPr>
              <a:t> Commands;	</a:t>
            </a:r>
          </a:p>
          <a:p>
            <a:pPr eaLnBrk="0" hangingPunct="0"/>
            <a:r>
              <a:rPr lang="en-US" altLang="ko-KR" dirty="0">
                <a:solidFill>
                  <a:srgbClr val="0066FF"/>
                </a:solidFill>
                <a:latin typeface="Tahoma" pitchFamily="34" charset="0"/>
                <a:ea typeface="굴림" charset="-127"/>
              </a:rPr>
              <a:t>end</a:t>
            </a:r>
          </a:p>
          <a:p>
            <a:pPr eaLnBrk="0" hangingPunct="0"/>
            <a:endParaRPr lang="en-US" altLang="ko-KR" dirty="0">
              <a:solidFill>
                <a:srgbClr val="0066FF"/>
              </a:solidFill>
              <a:latin typeface="Tahoma" pitchFamily="34" charset="0"/>
              <a:ea typeface="굴림" charset="-127"/>
            </a:endParaRPr>
          </a:p>
          <a:p>
            <a:pPr eaLnBrk="0" hangingPunct="0"/>
            <a:endParaRPr lang="en-US" altLang="ko-KR" dirty="0">
              <a:latin typeface="Tahoma" pitchFamily="34" charset="0"/>
              <a:ea typeface="굴림" charset="-127"/>
            </a:endParaRPr>
          </a:p>
          <a:p>
            <a:pPr eaLnBrk="0" hangingPunct="0"/>
            <a:endParaRPr lang="en-US" altLang="ko-KR" dirty="0">
              <a:latin typeface="Tahoma" pitchFamily="34" charset="0"/>
              <a:ea typeface="굴림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03512" y="638132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buClr>
                <a:srgbClr val="000000"/>
              </a:buClr>
              <a:buSzPct val="100000"/>
            </a:pPr>
            <a:r>
              <a:rPr lang="en" altLang="ko-KR" dirty="0">
                <a:hlinkClick r:id="rId2"/>
              </a:rPr>
              <a:t>http://</a:t>
            </a:r>
            <a:r>
              <a:rPr lang="en" altLang="ko-KR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www.mathworks.com/help/matlab/control-flow.html</a:t>
            </a:r>
          </a:p>
        </p:txBody>
      </p:sp>
    </p:spTree>
    <p:extLst>
      <p:ext uri="{BB962C8B-B14F-4D97-AF65-F5344CB8AC3E}">
        <p14:creationId xmlns:p14="http://schemas.microsoft.com/office/powerpoint/2010/main" val="32730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Vectorization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727" y="1970004"/>
            <a:ext cx="8507288" cy="4459732"/>
          </a:xfrm>
        </p:spPr>
        <p:txBody>
          <a:bodyPr>
            <a:normAutofit/>
          </a:bodyPr>
          <a:lstStyle/>
          <a:p>
            <a:pPr marL="457200" indent="-419100">
              <a:buClr>
                <a:schemeClr val="dk2"/>
              </a:buClr>
              <a:buFont typeface="Arial"/>
              <a:buChar char="●"/>
            </a:pPr>
            <a:r>
              <a:rPr lang="en" altLang="ko-KR" dirty="0" smtClean="0"/>
              <a:t>Optimized for Operations with Matrices and Vectors</a:t>
            </a:r>
          </a:p>
          <a:p>
            <a:pPr marL="457200" indent="-419100">
              <a:buClr>
                <a:schemeClr val="dk2"/>
              </a:buClr>
              <a:buFont typeface="Arial"/>
              <a:buChar char="●"/>
            </a:pPr>
            <a:r>
              <a:rPr lang="en" altLang="ko-KR" dirty="0" smtClean="0"/>
              <a:t>Examples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In other languages:</a:t>
            </a:r>
          </a:p>
          <a:p>
            <a:endParaRPr lang="en" altLang="ko-KR" dirty="0" smtClean="0"/>
          </a:p>
          <a:p>
            <a:endParaRPr lang="en" altLang="ko-KR" dirty="0" smtClean="0"/>
          </a:p>
          <a:p>
            <a:pPr marL="914400" lvl="1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In MATLAB:</a:t>
            </a:r>
          </a:p>
          <a:p>
            <a:endParaRPr lang="en" altLang="ko-KR" dirty="0" smtClean="0"/>
          </a:p>
          <a:p>
            <a:pPr marL="38100" indent="0">
              <a:buClr>
                <a:schemeClr val="dk2"/>
              </a:buClr>
              <a:buNone/>
            </a:pPr>
            <a:endParaRPr lang="en" altLang="ko-KR" u="sng" dirty="0" smtClean="0">
              <a:solidFill>
                <a:schemeClr val="hlink"/>
              </a:solidFill>
              <a:hlinkClick r:id="rId2"/>
            </a:endParaRPr>
          </a:p>
          <a:p>
            <a:pPr marL="38100" indent="0">
              <a:buClr>
                <a:schemeClr val="dk2"/>
              </a:buClr>
              <a:buNone/>
            </a:pPr>
            <a:r>
              <a:rPr lang="en" altLang="ko-KR" u="sng" dirty="0" smtClean="0">
                <a:solidFill>
                  <a:schemeClr val="hlink"/>
                </a:solidFill>
                <a:hlinkClick r:id="rId2"/>
              </a:rPr>
              <a:t>http://www.mathworks.com/help/matlab/matlab_prog/vectorization.html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Shape 153"/>
          <p:cNvSpPr txBox="1"/>
          <p:nvPr/>
        </p:nvSpPr>
        <p:spPr>
          <a:xfrm>
            <a:off x="6469318" y="2210844"/>
            <a:ext cx="1853099" cy="1195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buNone/>
            </a:pPr>
            <a:r>
              <a:rPr lang="en" dirty="0"/>
              <a:t>tic; i = 0;</a:t>
            </a:r>
            <a:br>
              <a:rPr lang="en" dirty="0"/>
            </a:br>
            <a:r>
              <a:rPr lang="en" dirty="0"/>
              <a:t>for t = 0:.001:1000</a:t>
            </a:r>
            <a:br>
              <a:rPr lang="en" dirty="0"/>
            </a:br>
            <a:r>
              <a:rPr lang="en" dirty="0"/>
              <a:t>    i = i + 1;</a:t>
            </a:r>
            <a:br>
              <a:rPr lang="en" dirty="0"/>
            </a:br>
            <a:r>
              <a:rPr lang="en" dirty="0"/>
              <a:t>    y(i) = sin(t);</a:t>
            </a:r>
            <a:br>
              <a:rPr lang="en" dirty="0"/>
            </a:br>
            <a:r>
              <a:rPr lang="en" dirty="0"/>
              <a:t>end; toc;</a:t>
            </a:r>
          </a:p>
        </p:txBody>
      </p:sp>
      <p:sp>
        <p:nvSpPr>
          <p:cNvPr id="6" name="Shape 154"/>
          <p:cNvSpPr txBox="1"/>
          <p:nvPr/>
        </p:nvSpPr>
        <p:spPr>
          <a:xfrm>
            <a:off x="6240016" y="4199870"/>
            <a:ext cx="2455718" cy="741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79400">
              <a:lnSpc>
                <a:spcPct val="141666"/>
              </a:lnSpc>
              <a:spcAft>
                <a:spcPts val="800"/>
              </a:spcAft>
            </a:pPr>
            <a:r>
              <a:rPr lang="en" dirty="0"/>
              <a:t>tic; t = 0:.001:1000;</a:t>
            </a:r>
            <a:br>
              <a:rPr lang="en" dirty="0"/>
            </a:br>
            <a:r>
              <a:rPr lang="en" dirty="0"/>
              <a:t>y = sin(t); toc;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9689" y="3406644"/>
            <a:ext cx="3382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Elapsed time is 0.509381 seconds.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0056" y="4941168"/>
            <a:ext cx="3382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Elapsed time is 0.011212 seconds.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35"/>
          <a:stretch/>
        </p:blipFill>
        <p:spPr bwMode="auto">
          <a:xfrm>
            <a:off x="4322812" y="1336483"/>
            <a:ext cx="2781300" cy="121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94577" y="-454552"/>
            <a:ext cx="9397658" cy="1449387"/>
          </a:xfrm>
        </p:spPr>
        <p:txBody>
          <a:bodyPr/>
          <a:lstStyle/>
          <a:p>
            <a:r>
              <a:rPr lang="en-US" altLang="ko-KR" dirty="0" smtClean="0"/>
              <a:t>Write your code using M-File</a:t>
            </a:r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52613" y="1885950"/>
            <a:ext cx="1749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zh-TW">
                <a:ea typeface="新細明體" pitchFamily="18" charset="-120"/>
              </a:rPr>
              <a:t>Click to create a new M-File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529012" y="219075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548045" y="5493421"/>
            <a:ext cx="8865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kumimoji="1" lang="en-US" altLang="zh-TW" sz="2400" dirty="0">
                <a:ea typeface="新細明體" pitchFamily="18" charset="-120"/>
              </a:rPr>
              <a:t> A text file containing script or function or program to run</a:t>
            </a:r>
          </a:p>
          <a:p>
            <a:pPr>
              <a:buFontTx/>
              <a:buChar char="•"/>
            </a:pPr>
            <a:r>
              <a:rPr kumimoji="1" lang="en-US" altLang="zh-TW" sz="2400" dirty="0">
                <a:ea typeface="新細明體" pitchFamily="18" charset="-120"/>
              </a:rPr>
              <a:t> Extension “.m”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80927" y="2527300"/>
            <a:ext cx="899592" cy="689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92" y="2840137"/>
            <a:ext cx="3277543" cy="278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894577" y="994835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 your own functions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932709"/>
            <a:ext cx="8892480" cy="4193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For example,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Implement your own function Add3() </a:t>
            </a:r>
          </a:p>
          <a:p>
            <a:r>
              <a:rPr lang="en-US" altLang="ko-KR" dirty="0" smtClean="0"/>
              <a:t>     B = Add3(A)  </a:t>
            </a:r>
            <a:br>
              <a:rPr lang="en-US" altLang="ko-KR" dirty="0" smtClean="0"/>
            </a:br>
            <a:endParaRPr lang="en-US" altLang="ko-KR" sz="3600" dirty="0"/>
          </a:p>
          <a:p>
            <a:pPr marL="0" indent="0">
              <a:buNone/>
            </a:pPr>
            <a:r>
              <a:rPr lang="en-US" altLang="ko-KR" dirty="0" smtClean="0"/>
              <a:t>How to?</a:t>
            </a:r>
          </a:p>
          <a:p>
            <a:r>
              <a:rPr lang="en-US" altLang="ko-KR" dirty="0" smtClean="0"/>
              <a:t>Create a M-file with the function name</a:t>
            </a:r>
          </a:p>
          <a:p>
            <a:r>
              <a:rPr lang="en-US" altLang="ko-KR" dirty="0" smtClean="0"/>
              <a:t>Use the function definition at the beginning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95194" y="5135659"/>
            <a:ext cx="5334000" cy="990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ko-KR" dirty="0">
                <a:latin typeface="Tahoma" pitchFamily="34" charset="0"/>
                <a:ea typeface="굴림" charset="-127"/>
              </a:rPr>
              <a:t>function out1=</a:t>
            </a:r>
            <a:r>
              <a:rPr lang="en-US" altLang="ko-KR" dirty="0" err="1">
                <a:latin typeface="Tahoma" pitchFamily="34" charset="0"/>
                <a:ea typeface="굴림" charset="-127"/>
              </a:rPr>
              <a:t>functionname</a:t>
            </a:r>
            <a:r>
              <a:rPr lang="en-US" altLang="ko-KR" dirty="0">
                <a:latin typeface="Tahoma" pitchFamily="34" charset="0"/>
                <a:ea typeface="굴림" charset="-127"/>
              </a:rPr>
              <a:t>(in1)</a:t>
            </a:r>
          </a:p>
          <a:p>
            <a:pPr eaLnBrk="0" hangingPunct="0"/>
            <a:r>
              <a:rPr lang="en-US" altLang="ko-KR" dirty="0">
                <a:latin typeface="Tahoma" pitchFamily="34" charset="0"/>
                <a:ea typeface="굴림" charset="-127"/>
              </a:rPr>
              <a:t>function out1=</a:t>
            </a:r>
            <a:r>
              <a:rPr lang="en-US" altLang="ko-KR" dirty="0" err="1">
                <a:latin typeface="Tahoma" pitchFamily="34" charset="0"/>
                <a:ea typeface="굴림" charset="-127"/>
              </a:rPr>
              <a:t>functionname</a:t>
            </a:r>
            <a:r>
              <a:rPr lang="en-US" altLang="ko-KR" dirty="0">
                <a:latin typeface="Tahoma" pitchFamily="34" charset="0"/>
                <a:ea typeface="굴림" charset="-127"/>
              </a:rPr>
              <a:t>(in1,in2,in3)</a:t>
            </a:r>
          </a:p>
          <a:p>
            <a:pPr eaLnBrk="0" hangingPunct="0"/>
            <a:r>
              <a:rPr lang="en-US" altLang="ko-KR" dirty="0">
                <a:latin typeface="Tahoma" pitchFamily="34" charset="0"/>
                <a:ea typeface="굴림" charset="-127"/>
              </a:rPr>
              <a:t>function [out1,out2]=</a:t>
            </a:r>
            <a:r>
              <a:rPr lang="en-US" altLang="ko-KR" dirty="0" err="1">
                <a:latin typeface="Tahoma" pitchFamily="34" charset="0"/>
                <a:ea typeface="굴림" charset="-127"/>
              </a:rPr>
              <a:t>functionname</a:t>
            </a:r>
            <a:r>
              <a:rPr lang="en-US" altLang="ko-KR" dirty="0">
                <a:latin typeface="Tahoma" pitchFamily="34" charset="0"/>
                <a:ea typeface="굴림" charset="-127"/>
              </a:rPr>
              <a:t>(in1,in2)</a:t>
            </a:r>
          </a:p>
        </p:txBody>
      </p:sp>
    </p:spTree>
    <p:extLst>
      <p:ext uri="{BB962C8B-B14F-4D97-AF65-F5344CB8AC3E}">
        <p14:creationId xmlns:p14="http://schemas.microsoft.com/office/powerpoint/2010/main" val="3488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&amp; Why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MATrix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LABoratory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Basically a high level language</a:t>
            </a:r>
          </a:p>
          <a:p>
            <a:pPr lvl="1"/>
            <a:r>
              <a:rPr lang="en-US" altLang="ko-KR" dirty="0" smtClean="0"/>
              <a:t>With </a:t>
            </a:r>
            <a:r>
              <a:rPr lang="en-US" altLang="ko-KR" dirty="0"/>
              <a:t>m</a:t>
            </a:r>
            <a:r>
              <a:rPr lang="en-US" altLang="ko-KR" dirty="0" smtClean="0"/>
              <a:t>any built-in functions (matrix, data analysis, visualization)</a:t>
            </a:r>
          </a:p>
          <a:p>
            <a:pPr lvl="1"/>
            <a:r>
              <a:rPr lang="en-US" altLang="ko-KR" dirty="0" smtClean="0"/>
              <a:t>Many specialized toolboxes for making many things easier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Advantages for Computer Vision</a:t>
            </a:r>
          </a:p>
          <a:p>
            <a:pPr lvl="1"/>
            <a:r>
              <a:rPr lang="en-US" altLang="ko-KR" dirty="0" smtClean="0"/>
              <a:t>Strong on matrix manipulation</a:t>
            </a:r>
          </a:p>
          <a:p>
            <a:pPr lvl="1"/>
            <a:r>
              <a:rPr lang="en-US" altLang="ko-KR" dirty="0" smtClean="0"/>
              <a:t>Strong visualization tools</a:t>
            </a:r>
          </a:p>
          <a:p>
            <a:pPr lvl="1"/>
            <a:r>
              <a:rPr lang="en-US" altLang="ko-KR" dirty="0" smtClean="0"/>
              <a:t>Many online Computer Vision libraries</a:t>
            </a:r>
          </a:p>
          <a:p>
            <a:pPr lvl="1"/>
            <a:r>
              <a:rPr lang="en-US" altLang="ko-KR" dirty="0" smtClean="0"/>
              <a:t>Interfaces with C (</a:t>
            </a:r>
            <a:r>
              <a:rPr lang="en-US" altLang="ko-KR" dirty="0" err="1" smtClean="0"/>
              <a:t>mex</a:t>
            </a:r>
            <a:r>
              <a:rPr lang="en-US" altLang="ko-KR" dirty="0" smtClean="0"/>
              <a:t>), Fortran, and Java</a:t>
            </a:r>
            <a:endParaRPr lang="en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Installation</a:t>
            </a:r>
          </a:p>
          <a:p>
            <a:pPr lvl="1"/>
            <a:r>
              <a:rPr lang="en" altLang="ko-KR" u="sng" dirty="0" smtClean="0">
                <a:solidFill>
                  <a:schemeClr val="hlink"/>
                </a:solidFill>
                <a:hlinkClick r:id="rId2"/>
              </a:rPr>
              <a:t>http://www.cmu.edu/computing/software/all/matlab/download.html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9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 your own functions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89" y="1845048"/>
            <a:ext cx="4161981" cy="422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"/>
          <a:stretch/>
        </p:blipFill>
        <p:spPr bwMode="auto">
          <a:xfrm>
            <a:off x="7119608" y="2097608"/>
            <a:ext cx="2886839" cy="372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</a:t>
            </a:r>
            <a:endParaRPr lang="ko-KR" altLang="en-US" dirty="0"/>
          </a:p>
        </p:txBody>
      </p:sp>
      <p:sp>
        <p:nvSpPr>
          <p:cNvPr id="4" name="Shape 120"/>
          <p:cNvSpPr txBox="1">
            <a:spLocks noGrp="1"/>
          </p:cNvSpPr>
          <p:nvPr/>
        </p:nvSpPr>
        <p:spPr>
          <a:xfrm>
            <a:off x="1097280" y="1737360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SzPct val="100000"/>
              <a:buFont typeface="Arial"/>
              <a:buChar char="●"/>
            </a:pPr>
            <a:r>
              <a:rPr lang="en" dirty="0"/>
              <a:t>Many functions</a:t>
            </a:r>
          </a:p>
          <a:p>
            <a:pPr marL="914400" lvl="1" indent="-381000">
              <a:buSzPct val="80000"/>
              <a:buFont typeface="Arial"/>
              <a:buChar char="○"/>
            </a:pPr>
            <a:r>
              <a:rPr lang="en" dirty="0"/>
              <a:t>plot, plot3d, bar, area, hist,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contour</a:t>
            </a:r>
            <a:r>
              <a:rPr lang="en" dirty="0"/>
              <a:t>, mesh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2"/>
          <a:stretch/>
        </p:blipFill>
        <p:spPr bwMode="auto">
          <a:xfrm>
            <a:off x="6467536" y="2231502"/>
            <a:ext cx="534560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16870" y="3527840"/>
            <a:ext cx="26751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sz="2800" dirty="0"/>
              <a:t>x = -pi:.1:pi;</a:t>
            </a:r>
          </a:p>
          <a:p>
            <a:r>
              <a:rPr lang="es-ES" altLang="ko-KR" sz="2800" dirty="0"/>
              <a:t>y = sin(x);</a:t>
            </a:r>
          </a:p>
          <a:p>
            <a:r>
              <a:rPr lang="es-ES" altLang="ko-KR" sz="2800" dirty="0" err="1"/>
              <a:t>plot</a:t>
            </a:r>
            <a:r>
              <a:rPr lang="es-ES" altLang="ko-KR" sz="2800" dirty="0"/>
              <a:t>(</a:t>
            </a:r>
            <a:r>
              <a:rPr lang="es-ES" altLang="ko-KR" sz="2800" dirty="0" err="1"/>
              <a:t>x,y</a:t>
            </a:r>
            <a:r>
              <a:rPr lang="es-E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78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Saving </a:t>
            </a:r>
            <a:r>
              <a:rPr lang="en-US" altLang="en-US" dirty="0">
                <a:solidFill>
                  <a:srgbClr val="000000"/>
                </a:solidFill>
              </a:rPr>
              <a:t>your work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8855" y="2123717"/>
            <a:ext cx="1098314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save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mysession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          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% creates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</a:rPr>
              <a:t>mysession.mat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 with all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save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mysession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a b     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% save only variables a and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clear all                        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% clear all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clear a b                       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% clear variables a and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load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mysession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         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% load session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b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44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Useful Commands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help </a:t>
            </a:r>
            <a:r>
              <a:rPr lang="en-US" altLang="ko-KR" dirty="0" err="1" smtClean="0"/>
              <a:t>functionName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doc </a:t>
            </a:r>
            <a:r>
              <a:rPr lang="en-US" altLang="ko-KR" dirty="0" err="1" smtClean="0"/>
              <a:t>functionName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5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753" y="2240588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MATLAB </a:t>
            </a:r>
            <a:r>
              <a:rPr lang="en-US" dirty="0" smtClean="0"/>
              <a:t>Documentation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http://www.mathworks.com/help/matlab/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Cheat Sheets</a:t>
            </a:r>
          </a:p>
          <a:p>
            <a:r>
              <a:rPr lang="en-US" dirty="0">
                <a:hlinkClick r:id="rId3"/>
              </a:rPr>
              <a:t>http://web.mit.edu/18.06/www/Spring09/matlab-cheatsheet.pdf</a:t>
            </a:r>
            <a:endParaRPr lang="en-US" dirty="0"/>
          </a:p>
          <a:p>
            <a:r>
              <a:rPr lang="en-US" dirty="0">
                <a:hlinkClick r:id="rId4"/>
              </a:rPr>
              <a:t>http://www.geog.ucsb.edu/~pingel/210b/general/matlab_refcard.pdf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79" y="4128595"/>
            <a:ext cx="8905297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Image Processing with MATLAB</a:t>
            </a:r>
            <a:endParaRPr lang="en-US" sz="5400" dirty="0"/>
          </a:p>
        </p:txBody>
      </p:sp>
      <p:sp>
        <p:nvSpPr>
          <p:cNvPr id="4" name="AutoShape 2" descr="data:image/jpeg;base64,/9j/4AAQSkZJRgABAQAAAQABAAD/2wCEAAkGBxQSEhUUExQWFRQXGBcYFxgXFxwaFxwaGBgYFxwYGBccHCggGBwlHxwYITEhJykrLi4uHB8zODMsNygtLisBCgoKDg0OGxAQGiwkHCQsLCwsLCwsLCwsLCwsLCwsLCwsLCwsLCwsLCwsLCwsLCwsLCwsLCwsLCwsLCwsLCwsLP/AABEIAOEA4QMBIgACEQEDEQH/xAAbAAACAwEBAQAAAAAAAAAAAAAEBQIDBgABB//EAEEQAAEDAgMFBQUHAgQGAwAAAAEAAhEDIQQxQQUSUWFxBhMigbEykaHB8BQjQlJy0eFighUzkrIHQ3OiwvEWNET/xAAaAQADAQEBAQAAAAAAAAAAAAACAwQBAAUG/8QAJREAAgIBBAICAwEBAAAAAAAAAAECEQMSITEyIkETUUJhgRQE/9oADAMBAAIRAxEAPwDqjpWW237S0p1WZ24fEF5eLsfQZejB6akCqqeSkFQTh1EolrkHRRDSlscgjeXocqpXoQUGWby83lGV4uNJF6831HcJVtPBvIs332WqILkkQD1PeXj8DVAncdHK/oqd+DBseC5xMTTLpUS5RleLAj0myGqlXlD1ESAkE7LfBT0VLLPYEpsyogmtw4PYK3lElVhy9BS6Ds9KJ2XjTSqA6Gx/dCPeqC5dVgm82rgW4miWnUWK+W1qLqT3McILTH8r6D2V2lI7txuMuiA7e7G3gK7BdvtRqP4XY5aXTEzRjgV1SuGAudYIU4gNG87JI8djDUdJy0Csjj1CZ5FBfsa/4838pXJDC5N+KJP/AKJn1BwWW2+bhaqosn2gzCjw9j0c3RglJ6uYUNSVzc1Q0TxYdScr2uQdIq9qW0OTCGlTbfpaScrz/KpCjiXizQZAM/3RBPyQ1YV0XucBrJ5fupU32mEI3mrWlGkkLbbD6b9fNMaFZJmlMMLUIW2A0M6bZv8APJXvwzHiHtDuov781CgLSeqLpgLAKM7tHYLmjepeIflOY6HXpn1STvNMiMwbHovobW73sgu9PeUNtPsy3ECS5tOpo4CfJwtvD0W6LCWWuTDF6pqORO29nPwlXuqhBkS14ycPkRkQgC5ZpoPUmGYDNMyleyzdOnNslT5HQ4K2uXOcl+MxG4UXh6oe0FY1tZqfoscVWrHKCE1lmHrFjg5puCt7htoU6lAvcQGQd6fjKwAWa2/tpzppMcRTnxAZE/stjjc3SFZZqEbYDtzEtfWf3f8Alhx3OkoALgvF6MVSo8uUtTtnSuXSuRA2fUauSyW3s1q6hWT29mvPw9j183RgdE2VyoolXBUMnjwFUUQ1DUijsBR7x0fhALnH+lo+dh5pUh0SmpUgc1WxVmoSZVjFqVHPcnPBE02KFJqJyy965syibWK/DG9vrJBVakfXwTPZez3Ohz5Y3lY+fDpn0ssSObGWGqkkNYN5wzvAHU/RTjD4MDxPO+edmg9EJQc1jQ0QBoePMcT9cYIpknl1z92nnlkjQqQea3C8cLBehwOvuv8AFUMA8+f1b+Art/z6fNGLBtu7KZi6PdukOEljiPZdp5aEcPJfKdo4Orh37lZhY7SciOLTkRzX2BrtUPtrY7MXQdSNjmxxvuuGR4xxGoXcg3R8x2Sbp8cln9nU3U6r6bhDmOLT1BhPtFNlXkXYncRD2hHhQ2wMdHhJRXaH2Ss1SqFpkaJ+OOqFE2WejImb1+UqIV+wdl1qtIPeBTa72d+d53NrRchT2ns6ph6TqrhLW8OGhg6eiQ8cvopWaD9iDtDtHu27jT4nZ8gsmFbiaxqOLnZlQKsxw0I87Nk+SV+jxcAuAR2ycCar4yaMyjewpK3QJurlr/8ADKX5VyD5UO+Bj17Vku0Ga2JbZZLtC26iwvyPQzdGLMOERuKqgr5VMuSeK2LqbU+2VT3cLXqauIYOjRvH3kj3JCx1lpqtEtwNEfm3qh/ucY+EJGR7D4cmWYfJF0xPL69UKBCIpg6+f19eaYwEEhxyb71IONgJLj7/AOAqwCTAz4fM8kwoMbTFszm769EAYTs/ANZd3ifw4dP3TOm8um4j4A5eaWUDNzYfVzy/pTBlQnLP6y/ZcC0F0RHHnx/gfXW/vwIAvOQ1S8Vics9XHLzHH6yVjDHPjxRWC4jOlfXy/lENfpYfX1dKqVU5z+/Tn6q77S42sBNjmfLRbYDiHtriSJJIzAFx15q5lSDPzSuh4RoPiepOq9OMnWyNMBxFnajYZfV+00WySPvWjO2TwNbWPQHil7RZaFuNgiD0Hy+uaDGzAXOkw3MNHtX0P5RolZo3TQ3BNRTTMdtXDvquFOkwvecg0fE6AczATzsz2NbSIfVDa1YXDc6NPm4/8xw4Zdc1qaOGDRAG405tbmeZOZ81eKmjbBMhaVCslSlZc0hl5L3nNxz8hkAOChjj3lCs192upvBHItKqfUAIGpQfarGCngq7pg7haOr/AAD1WoBnxNq9K5etCoJidKmXENFyTAW0wOBFNgY3P8RSzs9gIHekX/D+60VNsdVPln6LMOOlbIfZwuVsrki2UUgtxWR7R5rXOCyfaUXCDD3GZujFlFXKmirgFSyaPBObLcYpv3FBptFKkD/oHXj9a4V+S+l4qkHUmFsGadMjoWA6fXTWfNwh+LsYfaFOLj618kPhml1gL/Ac04xoaQ8ai+aW0XhrfnqT9aIoO0bNUwthDB6nUnl+yspcXW4D9+LlRTH4neQ4BemoT09f4WnBrXz5e7zKJp1CRDvZ5a9OXJL21ABJs0Zfyh8Tj3DN0ahrWyQOLickSjYDaRoO8Bj4Rn7l6+ta9vrT9lmKG0i54bVkC53jLT685lW1tqtouID94EyN6S7IWBzjkUz4ZehfzR9mibUIM5fXDRXtrxnccdVk39pGj8LgRFrEe+QRPMGOCpb2kc9wbTplxMeEDe3s5gg20PvmyxYpGPLA2NXFTrl6LxkuII8IPvP6Rr1yUMDhS4yIdBuT7DT0/GdDp1TWmwN5nUnkhNdEMNhw0T7PEk+P36dBCJa6BDBCqDZPFEMAWpC7PGg5lSe4MaXOMACVTjsfSoiaj2tGkm56DVZLb3a0VBuUWkiczaSMjHyWnUGYnGuLi/8AFpOTRpPE8Ak/b/aLu6o0Zu7713TJk9TvH3K3Y2DJPf4p27TbLoJgGL2Hl1KyO3dpnE131SIDjDRwaBDR7gtxx3ByypACO2Vg+9eG6a9EE1azs/hNynvfif6Js5aUJxQ1SG1FgEAZCwV5K8a2AuKje5edK5eSuXG2HErKdptFrCFle049UGHuhuXoxPRV6HoK8KqXJLHgnC+h9mMV3mDp8WTSd/bcf9rm+fx+f0k97I7QNHENZmysQxw/quGOHQmOhPJIyR1RobF07LcdhNxzy4W1PTl09DqEroU58Ry0HzWm7T4XdZByLvF0z8PUwsw582NgM+HJZjdoKfNk3P3unqpd4MzZvQx5nIDzVZNpiANT+yA2ljYteORt5EAGU6MLAlPSrYVjsa1plxkQC0DUmZ+SUV9oOM6SZgfMlDPNpBkn6nmoMbLTxkE9BPzVMIKJFkyuTL6D5lzyY5mZNyrG1CQXkAD4xxJ+pQO+LC8D6lFYYzBuQ1wJtawsEaYolhsG6qXBrYjdubBoJmXH8K22wNgNYybgEDedEPqch+SnOmZ1Q/Z7Z4B3i127O9uu1dF3OOpmIEQI5rS1sVkFPlk7opxRSV+yTaoGVhoBYKTaslCPdNsvVGUMMYn2fVKGU2dUxTWNLnuDWjMk2Wbx/a5zpbh2wB+N3A2Ba3raSne29mNqUXNIvmCePJfODV7t0RcTbQjUcj69czhTdMzJFxVj1mzftB7x1Qy7Obn45JjSwFHDt7x8Na38Trkng0ankl2z8aKbHPA3hEgE8dSsrtTadTEO3qhmLACzWjgAscJOVejnkjGCdbhXaDbTsU8Ejdpt9hvAcTxcUrXq8BVCVKkSSbbthWzsN3lRrdNei3WFZ7hYLMbFw5DS/V1gtbhmQ0BIzMpwKkScFWVaVFwSB5VK5ThctODVl+1AWpCy3agJeLuh+XoxLh0Qh8OiZVMuSaHBdQbY3iPiURQqFj2VBmxzXAfpcDHwVFFGU6UhxkBrAC4kgQJA+aW2OrYddtsTv1KZafuzTD2HjvE3+SQNbaTpe/qVPCVxX8LC55ZvbrdwgBsk2JPGTHMpftPFyN1puTkPmix43wBLJFK+SrG7SN2nWRYzbjHHJKXmwvnc++FIjwuOm80Dn7WfuUWuAGp4DRVRionnzyOb3OpPj5InDeEteMpgjiCb9QhWD681c2iXHcbcuMDoJvyGZ8kSdbgcllHAOfVLIDQ0nedoADE8ydAFt9l7EawA7tx7IN4nU8XnjpMBV7A2ZYEmdQYgmAB3jvLLldPMCfC45NGpyU05uUtuCyGNQjb5Ktkk7n6Qb+Zz4qBdeczw0QFbaIbLWMf3ckl0WJJm2sK7AbUoPMBwB4GyCcrdobjgvY4wVGTJzTem1K6bwMkwbVySkyhx+i+tQBaRGi+PdqsN3dZ0cV9dqY9jGkvcAOZXy/tpjqdWpNO/EhNg/JUIyrwdg2Bfv4Sq3VoEcYJkfHeWfCddmzJqs/NTf7xEfNKC26pXJDLdI8dkpUKRc5rRmTCi7NNez9GXF5/D6rW6VgxVujSYDDCw0aPiiyCMl2FbDRzVm8onLcvSpEO+Oq9FYKT7hDOpcFyoxtov3wuQ/crltI62OgFlu1GS1jAsv2nZZIxPyRVk6sz+HRC8wzLKypReS0MbO8DLj7LYMXPHXzCre7olW0bGGztnl9N1QkNY2bnUiLAcbj3o54Y1viFiHCASCZaZuNYuh9mV6WFLhVqucQ7eLW23rQW7v4gfD7QItMJNtPazsTUd3TRRZBim0lx3TnfNx5D5LFilKX6OeaMFvyDPxNNpLaLCA5sO33ZEaz8fkFQL6y48NBqQo1aW6Q2HXgkuEXt9QrsPSF+JaYnnp6hWRhTIJTbB6zt0lloho87H1n4quzXCbgge4jRXbVpbtRx4kkdOMaBCl8gDhYe+Vz2YJMt3TLXA8x8wVqeymy5+8cMwLf0n2Wf3RJ/pA4rPbKwZqvyJDYJjUkw1o6n4TwX0rZ+EZSZLj4GCXOcbTqY9wA4AJGWX4oowx/IKqEMpOc47oIMuNoCw+1+0jnHcpiKbcm6u/qd+2ic43GuxJ4UwfC3Uxq75DRBV9jNJDmjdcPd5pKcVsyv45tWuRVs/aWIq1Wsplu8ZABsDImDPSVNrXd4aeIpkOEXjjlPLmE72LSbQqd4KMuGXikCbEtGlifjCL20O9PeOaQ6IjgDoDPGD5IpOFbGQhkvyZHZdeAGgmBkn+0sY2hQ71+Wg1J4BZnAN3XDqtJ2uwXeUqBGQExAImwuCkxVsoyNpKj53X2lUxVQhrWzeA48icj09ErrYt92u00yWkbTbQJc2kS7JpccpsYGnxss3jKZkuOZmypjp9EM1NK29wzsufv44tePe0oDECHHqjOzZjE0f1Gf9MKnatPde9vBx/f5pnsR+IFK1ewsLFNvF1z00WZw1Hfc1vErdYKnbkBAS8sqQzBG3YS4qJK5yiSpSslKg5y5zlQ96JIFl28Fyq7l/5T8Vy3b7B/g/pmyzXajIrQt0Wd7T+yp8fZFk+rE2D6wEc/Espj2n3GTYaTwvJjK6DwQaWgkmRO8BnnaDl9aqOOqDfgQ1u6CT7T88gTkfIL0YQ33IZzqOwtxLw4+FpBOcmSfgAPJW4ek0N3pA03uYzjiZIXlQkugCBYRN40YCraFId2RNgZnQAncBA6w7yCpiiFsX1q0nWBxN+pRtHEtgzMH8NjBi5aTdpPmEtd8dUThMNvZXcSA0Rmcs0GqjUrZfWpd5TNRsgC27MmAM3Hj8AAEuC0FNzKNGQ771roLSJa5rvabORPLkOqD2bRa+uXNbDGklo5z4W34Z+SXr5Y14+F7NR2U2XuxI9nP/AKhz/wBIgec6obtBtvv6oo0z9yw3Iye4Zn9I096I7Q7WGFw7cPTINV7SHuH4Qfav+Y3HSVldmNgtPL5kJNbOTHqS1KKNbgrJ3hYKRYZyZ4eopWz0khiaQCAxsZInv5CWY+tzXWZRULO81ssYZwrHcLe/RYeTIK2eDO/gqv8ASA4eV/kjg+ReXhMyeOYsttsAQtRi3rH7arS+OCPFvIV/0OoHbIdFaif6x8TCu7TMiuT+aHf+Pq1A0n7rqZ/K4H3EH5Jx2tp3Y79XxMj1VPsh/FgnZ+jNQu0aPiVsKLYaPekXZvD/AHc/mPwWgc5TZZXIowxqJAlVvcpEqtyFDGRe5NNibO3vG7yCXYKgajw33rYMpQA0JWbJpVILHC3bI7reAXK/7OVyktj9hEwpB2o9kp/TCRdqB4SqodkdPqzPYaoSALADQWH8qiq8CoS7QiRym2fREYAboDsyTDR8zyHxKGruHe1CfERJvrHH9uS9LH2PNyvxRUx2bjmfY467zvdIRWBZI3HGA5jmTwl3gJ8yPilheXEEm+XAcNPqEU1xEg20E8j8Nb6ZqiLJGVYqlFQAiN4NPm6JnlvSpta6k80nOgSN4tNiBcQfRH1N2o3eg7zQ7wx4t4zb3kG2ls1dsjs/VrneIG94Xbj5aSNCZF5GiVNU/wBDIK1tyLjhauIcXAEgSZe7Jom7nHlqtRgsRRpYSXsltMBtwPE92gBzMyTwC7a9T/8APTLZkmq/Jo3bkT+UZk8gFldpY3vYa0nuqQIYDmZN3kcTnyEDRJ7beh+0N/bB8bi3Vn7789AMgOAGgR+z2WYf1epS1rbFMdnVIaOR+Z/hbNeOwOF+ds0VAphScl9A2RjSoWewgxhQuMw5dloZUH4xrSA5wBOUlenGN1IXGMHbg6rt4hxIzggQPPNPmU6lKgWucDvcJy4SVRs3bNFoc033hEiLeWqq2nt2nUaGskkQOPKbZIkLd/wTbUr7rSTosaXFxJOZunHaTFy4MGlz10H1ySiln9cVVijSsg/6J6pafolVHz/ZaHbh7yhScMy2nHnvA+iQVh9ea0WzG79GiOBdPkSP/JFJ0rFxVtob4CiGNa38ohXFcxRcpFuVvbY8KrcVJyrqZIgRx2apXc5aehS1SXstRlnVaMthRz3mx62ikRXKe6FyyjDK08ki7SFob4pI4C0+adUzYJD2o9gp2Pshk+rEmEqmO8MAnwsGgAzjkBZKa4kF85vIHWJJ+IV5rfdAcJA8zMeqCrHwtAygn4wfRenFHlZZWki/B0N5zGjMlsf3Ot8PUI7FnxvMSyTHEQYIIOoz80Ls2pFZhGYNv9MQjqWIDi5jrEm5ItI190T0HBURqid8kaOG3y0OI3MgQTlMGeU7vTLkNbgMS+myr3US7cY0abzrl88Q0Ec5CzNDDGYcfCS1zTlreNB01EqwbcdRoVKQ3RUL7O3bixDjn4XRECJueCnzxfrkqwzSTvhgu3cS2kHUKZ3nE/fPnMi5pjlvXPEhIwVEKZGayMaVCpS1OydMq7DvgdP4QwKsabrmjYs0eExNgmVCqsnQxJbHDJO9n40HUKSeOj0sWZPYbV2BwyHuQ1Om1v4BHIImi4FMKFFqVRTYNQxjBG7RYT/00BtXFim0uMScgOPBOcREHJYftJiN6pu6NHvJtKbBanRPmyaY2KXvLiScyZPVToC4+srqtgV+Fb4vI+hVbPMW7PXD0PotL2VE0TyqH0afks68enyWj7K2o1f1n/YEvJ1Y7H3Q3leKsVmkZr0FTpD3Ii5U1n2VlQoPEOsjSAcj6B2QpzQBTkMQPZil3eFZOceqM3uJUTrUx63RPdHFcq+8C5dZtGPabBKNv0Gls1HblMZkCXHkxupPuGqa0xYIHaWGbUJFQw1rHvPEhjSd0dU2HZDZ9WYnaNdrmHdphjJDaYmXW8RJJu5xtLsrwLIImwPL0V21qjnPAdA3WhoAiAI3rRYzM+ahQc3dLXA3ObXDTkQQvTjweNN+R5hzuPY45Ah3uTLGsktczd3jBiQJ4ESYNswgKlURAs2CJNzzNtVZh6wALQZaGyGuHtGRcfl1NuHNNT9AUNHVDTLZu4nf3fwgEC3UnL+VN0VXuY5u9TILibB7YG9Id+LIyDxOiWYesSSbGdBlAGnAge8JqB4AWmHR4SRMm4E9fZ6Hkie6OWxn8XhO7cL7zTdrhqBYg8HDIj+FW/M9P2Th2F3mAD/mXDRmyu0OO5ndrwHBt9f6UlY6Z6fMJDDR4FJpURmpMF1hyCMKJMHVP8LgKYHsAnmkjqW49vMLRYce/wCHmp8j+i7BHlNBNGi0ZNA6I5lWMkPSbCvpNup2yxRDcLQFT2mgjoobU7F0K0uaXU38QZHm06dCEVhDCZ0qy1Ta4FTxqWzPmO1eyWJw4Lt3vKY/Ey8Di5uY+I5pRgjcfWa+60brH9sexwIOIwzYePE9jRZ4zLmjR2sa9c6IZdWzI54dO6Pn296J9sUH7M6M3Pd6Ux+6zjHLVbDEUKfPfd/3OHyC3JwZj5KXYdwuCqziHtTZ7UNUppaY1oD/AMT4hd9qBLZsCQvK2GBR+C2f3tSk0i28PhdbKSiDGLkfSaVXwsAyhD43FBrSZhFFu6OgXzbt1tMucKTTF7woccNUqKZSUVY//wDktP8AMFy+afZh+Yr1V/5ofYn5pfR9Mp+yEt2wY03hqBnui5g9BPkmTD4RZKtuHwnSxvyi6RDsiufVnz7Ee0YAEGLTFrSJuqyVzl7TjW/LTzK9VHhvkJqMhtMfmDj78h8PiqqLxabRkeV7KWLql+6Sbx/PuVBN1t7nDDCQb65245z6+5M9lPzknw7vMZ5eZhJaNQshwvd0Djb+SnWz3NY3ebYuuRwNwPKT5BNizmWYWqRjS0ncaXB06fdE1GvHMEOHm7is/Wg1H7ohsmBwBdZOv8Sa0Pa9jmuIguaB+K5IYXRc58J5lLqwFRxd3wc5xkueHNJIHIEcAEmVBq2AxdXYRm88DmoVqe6YPWRl1HFNdh0L7xSpyqNjcUNU6PdpNMsPOE8wTfCEr2mJewdSnVBsABSzfij0Ma85FrVdTKqcpUyklIfRcmFByVUnI2g9cA0PsIUxppTg3pnTcmQJ5HyL/iFscYbEksEU6oL2jQH8QHnf+4I7Z1OKVMcGNWk/4nbP73Cb4HipOB57rvAfVp8khpCGxyCdKVpCIxps56ocVa5VPQo1shRomo9rRm4wt1s7YIpFhPtDVZTs9ArsLrQV9Bp1N5xvIAU+aXlQ7GqjYFtzFimxzuS+SYuoalRzjmStp2zx0u3NNVjN4byLAuWdNcIj9lH1/wCl6pfaxxXKjyF1E3NF3hCA2sQBfKCD5gozDeyEt7SGGAcXNHxkqSHdFUnsz59UFx5LwmbAR9aqeJPiP1zVS9Y8R8ko9F5K9BXhXGBuFpFxIFhk08CLi+hz8lcMZ7THtDcwSAfaHFsmDpaIm1ggqNUtMjlIPLJOTVbVAcIFQQIPtWtAORysD05Bi4OBhWaaU1Wlzg3wmSMzADtSJvbgeKVAwrsbAeYJOQ6HUX4IdLbsLgtos3iAFpsHT3QEr2XhryURjcSXHu6d3HM8P5UuR6nSLsK0R1MtwX3tZzvwtsPL+U/poLZmGFNgaPNGtCnnK3sWYotLflkyFFqsUHBLHF1NyMpOS5jkVSctAY7wdVOcM6yzeGqQneEq2RwYiaC8bhhVpvpu9l7S0+YIXx7GbRe2o5sRundI5tJBX2UFfLu2+CFLGOMeGqBUHXJ3xBPmnxW5PPgXUttDVE08ex1pSPEURogH0yDZMUExLk0bzu7eET00Wu2F93hy9xzvdIezFDewQgQ4+0Trx+Co7T9pmU6XdU7uiOi8+ScpaUWppRt8CHtFtLfqOOfBJ3OmwzOaFDyTJzKILt0RqVdDHpVE0sup2Wdy3iuQ28vUygNSPo2D9kJf2m9lv6x/tcvVy8+HdHoT6M+d1cz1Xi8XL1TxHyesyP1xUqmQ6FcuXHFtbN3RvoEYf8p/62f7SuXI17NAMV7Z6qFHMdVy5LZy5HzfYd+k+qH2Fl5rlyl/FnoPvH+mnoq0a/Wq5cpS9E2rjquXLAiKIpaLly4FhtH9k4wK5cjjyJnwNqWX1wWC/wCJ3+ZQ/TU9Wrlypj6JZ8GQeh2rlyYJZ9B7Pf8A0j0XzfGe2eq5cp8HeQ/N0RPC+0oV/aXLlV7Jnwerly5cYf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49" y="1565419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74" y="156541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99" y="1565417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324" y="156541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6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Image processing using MATLAB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Video processing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References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03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8" y="45513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1. Introduction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217" y="1892300"/>
            <a:ext cx="8229600" cy="4965700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MAT</a:t>
            </a:r>
            <a:r>
              <a:rPr lang="en-US" altLang="zh-TW" dirty="0" err="1"/>
              <a:t>rix</a:t>
            </a:r>
            <a:r>
              <a:rPr lang="en-US" altLang="zh-TW" dirty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LAB</a:t>
            </a:r>
            <a:r>
              <a:rPr lang="en-US" altLang="zh-TW" dirty="0" err="1" smtClean="0"/>
              <a:t>oratory</a:t>
            </a:r>
            <a:endParaRPr lang="en-US" altLang="zh-TW" dirty="0" smtClean="0"/>
          </a:p>
          <a:p>
            <a:pPr marL="812800" lvl="1" indent="-355600">
              <a:buFont typeface="+mj-lt"/>
              <a:buAutoNum type="arabicPeriod"/>
            </a:pP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Dynamically</a:t>
            </a:r>
            <a:r>
              <a:rPr lang="en-US" altLang="zh-TW" sz="2400" dirty="0"/>
              <a:t> typed language </a:t>
            </a:r>
          </a:p>
          <a:p>
            <a:pPr marL="1371600" lvl="2" indent="-514350"/>
            <a:r>
              <a:rPr lang="en-US" altLang="zh-TW" sz="2000" dirty="0"/>
              <a:t>Variables require no declaration</a:t>
            </a:r>
          </a:p>
          <a:p>
            <a:pPr marL="1371600" lvl="2" indent="-514350"/>
            <a:r>
              <a:rPr lang="en-US" altLang="zh-TW" sz="2000" dirty="0"/>
              <a:t>Create them just by initialization (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x=10;</a:t>
            </a:r>
            <a:r>
              <a:rPr lang="en-US" altLang="zh-TW" sz="2000" dirty="0"/>
              <a:t>)</a:t>
            </a:r>
          </a:p>
          <a:p>
            <a:pPr marL="812800" lvl="1" indent="-355600">
              <a:buFont typeface="+mj-lt"/>
              <a:buAutoNum type="arabicPeriod"/>
            </a:pPr>
            <a:r>
              <a:rPr lang="en-US" altLang="zh-TW" sz="2400" dirty="0"/>
              <a:t> All variables are treated as </a:t>
            </a:r>
            <a:r>
              <a:rPr lang="en-US" altLang="zh-TW" sz="2400" dirty="0">
                <a:solidFill>
                  <a:srgbClr val="FF0000"/>
                </a:solidFill>
              </a:rPr>
              <a:t>matrices</a:t>
            </a:r>
          </a:p>
          <a:p>
            <a:pPr marL="1371600" lvl="2" indent="-514350"/>
            <a:r>
              <a:rPr lang="en-US" altLang="zh-TW" sz="2000" dirty="0"/>
              <a:t>Scalar: 1</a:t>
            </a:r>
            <a:r>
              <a:rPr lang="en-US" altLang="zh-CN" sz="2000" dirty="0">
                <a:solidFill>
                  <a:srgbClr val="000000"/>
                </a:solidFill>
              </a:rPr>
              <a:t>×1 matrix; Vector: N×1 or 1×N matrix</a:t>
            </a:r>
          </a:p>
          <a:p>
            <a:pPr marL="1371600" lvl="2" indent="-514350"/>
            <a:r>
              <a:rPr lang="en-US" altLang="zh-TW" sz="2000" dirty="0">
                <a:solidFill>
                  <a:srgbClr val="000000"/>
                </a:solidFill>
              </a:rPr>
              <a:t>Calculations are much faster</a:t>
            </a:r>
          </a:p>
          <a:p>
            <a:pPr marL="355600" indent="-298450"/>
            <a:r>
              <a:rPr lang="en-US" altLang="zh-TW" dirty="0" smtClean="0"/>
              <a:t>Advantages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/>
              <a:t>Fast implementation and debugging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/>
              <a:t>Natural matrix operation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Powerful image processing toolbox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82" y="5815011"/>
            <a:ext cx="105274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08" y="160338"/>
            <a:ext cx="1151619" cy="132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9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6" y="296054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9" y="333042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0986" y="-12488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2.1 Image Data Structure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7300" y="1062778"/>
            <a:ext cx="8394700" cy="2146300"/>
          </a:xfrm>
        </p:spPr>
        <p:txBody>
          <a:bodyPr numCol="2">
            <a:normAutofit/>
          </a:bodyPr>
          <a:lstStyle/>
          <a:p>
            <a:pPr>
              <a:spcBef>
                <a:spcPts val="5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Image as </a:t>
            </a:r>
            <a:r>
              <a:rPr lang="en-US" altLang="zh-CN" sz="2400" dirty="0">
                <a:solidFill>
                  <a:srgbClr val="FF0000"/>
                </a:solidFill>
              </a:rPr>
              <a:t>matrices</a:t>
            </a:r>
          </a:p>
          <a:p>
            <a:pPr lvl="1">
              <a:spcBef>
                <a:spcPts val="5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Gray image:	m × n 		</a:t>
            </a:r>
          </a:p>
          <a:p>
            <a:pPr lvl="1">
              <a:spcBef>
                <a:spcPts val="5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RGB image:	m × n × 3	</a:t>
            </a:r>
          </a:p>
          <a:p>
            <a:pPr>
              <a:spcBef>
                <a:spcPts val="500"/>
              </a:spcBef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Format: </a:t>
            </a:r>
          </a:p>
          <a:p>
            <a:pPr lvl="1">
              <a:spcBef>
                <a:spcPts val="5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[0, 255] 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uint8</a:t>
            </a:r>
          </a:p>
          <a:p>
            <a:pPr lvl="1">
              <a:spcBef>
                <a:spcPts val="5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[0, 1] 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double</a:t>
            </a: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38" y="2406121"/>
            <a:ext cx="3235326" cy="366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6" y="374794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4713" y="583695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I(m,n,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9168" y="322513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I(1,1,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8843" y="246510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I(1,1,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89513" y="525344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I(m,n,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23" name="Left Bracket 22"/>
          <p:cNvSpPr/>
          <p:nvPr/>
        </p:nvSpPr>
        <p:spPr>
          <a:xfrm>
            <a:off x="2245357" y="3766473"/>
            <a:ext cx="73152" cy="212459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Left Bracket 24"/>
          <p:cNvSpPr/>
          <p:nvPr/>
        </p:nvSpPr>
        <p:spPr>
          <a:xfrm rot="16200000">
            <a:off x="3363924" y="4901559"/>
            <a:ext cx="119074" cy="212459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23"/>
          <p:cNvSpPr/>
          <p:nvPr/>
        </p:nvSpPr>
        <p:spPr>
          <a:xfrm>
            <a:off x="3134921" y="59043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9216" y="4656645"/>
            <a:ext cx="3690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m</a:t>
            </a:r>
            <a:endParaRPr lang="zh-TW" altLang="en-US" dirty="0"/>
          </a:p>
        </p:txBody>
      </p:sp>
      <p:grpSp>
        <p:nvGrpSpPr>
          <p:cNvPr id="4096" name="Group 4095"/>
          <p:cNvGrpSpPr/>
          <p:nvPr/>
        </p:nvGrpSpPr>
        <p:grpSpPr>
          <a:xfrm>
            <a:off x="2962275" y="2742537"/>
            <a:ext cx="238906" cy="383102"/>
            <a:chOff x="1438275" y="3244335"/>
            <a:chExt cx="238906" cy="383102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1504535" y="3244335"/>
              <a:ext cx="172646" cy="3069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438275" y="3475037"/>
              <a:ext cx="152400" cy="152400"/>
            </a:xfrm>
            <a:prstGeom prst="ellipse">
              <a:avLst/>
            </a:prstGeom>
            <a:solidFill>
              <a:srgbClr val="C00000"/>
            </a:solidFill>
            <a:ln w="2556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7050061">
            <a:off x="4963722" y="4903760"/>
            <a:ext cx="238906" cy="383102"/>
            <a:chOff x="1438275" y="3244335"/>
            <a:chExt cx="238906" cy="383102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1504535" y="3244335"/>
              <a:ext cx="172646" cy="3069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438275" y="3475037"/>
              <a:ext cx="152400" cy="152400"/>
            </a:xfrm>
            <a:prstGeom prst="ellipse">
              <a:avLst/>
            </a:prstGeom>
            <a:solidFill>
              <a:srgbClr val="C00000"/>
            </a:solidFill>
            <a:ln w="2556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6204183">
            <a:off x="4383995" y="5675989"/>
            <a:ext cx="238906" cy="383102"/>
            <a:chOff x="1438275" y="3244335"/>
            <a:chExt cx="238906" cy="38310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1504535" y="3244335"/>
              <a:ext cx="172646" cy="3069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438275" y="3475037"/>
              <a:ext cx="152400" cy="152400"/>
            </a:xfrm>
            <a:prstGeom prst="ellipse">
              <a:avLst/>
            </a:prstGeom>
            <a:solidFill>
              <a:srgbClr val="C00000"/>
            </a:solidFill>
            <a:ln w="2556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 rot="18156870">
            <a:off x="2243553" y="3546863"/>
            <a:ext cx="238906" cy="383102"/>
            <a:chOff x="1438275" y="3244335"/>
            <a:chExt cx="238906" cy="38310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1504535" y="3244335"/>
              <a:ext cx="172646" cy="3069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438275" y="3475037"/>
              <a:ext cx="152400" cy="152400"/>
            </a:xfrm>
            <a:prstGeom prst="ellipse">
              <a:avLst/>
            </a:prstGeom>
            <a:solidFill>
              <a:srgbClr val="C00000"/>
            </a:solidFill>
            <a:ln w="2556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7050061">
            <a:off x="4971454" y="2946787"/>
            <a:ext cx="238906" cy="383102"/>
            <a:chOff x="1438275" y="3244335"/>
            <a:chExt cx="238906" cy="383102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1504535" y="3244335"/>
              <a:ext cx="172646" cy="3069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438275" y="3475037"/>
              <a:ext cx="152400" cy="152400"/>
            </a:xfrm>
            <a:prstGeom prst="ellipse">
              <a:avLst/>
            </a:prstGeom>
            <a:solidFill>
              <a:srgbClr val="C00000"/>
            </a:solidFill>
            <a:ln w="2556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158377" y="311297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I(1,n,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05895" y="1018114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51560" y="2951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2.2 Image Import / Export / Display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308388"/>
            <a:ext cx="8229600" cy="4965700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Read image (support bmp, jpg, </a:t>
            </a:r>
            <a:r>
              <a:rPr lang="en-US" altLang="zh-CN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png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ppm, </a:t>
            </a:r>
            <a:r>
              <a:rPr lang="en-US" altLang="zh-CN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imread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('lena.jpg');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Save image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imwrite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(I, 'lena_out.jpg');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Display image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imshow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marL="457200" lvl="1" indent="0">
              <a:buNone/>
            </a:pP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Alternatives to </a:t>
            </a:r>
            <a:r>
              <a:rPr lang="en-US" altLang="zh-CN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imshow</a:t>
            </a:r>
            <a:endParaRPr lang="en-US" altLang="zh-CN" sz="20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sv-SE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imagesc(I);</a:t>
            </a:r>
          </a:p>
          <a:p>
            <a:pPr>
              <a:spcBef>
                <a:spcPts val="400"/>
              </a:spcBef>
              <a:buNone/>
            </a:pPr>
            <a:r>
              <a:rPr lang="sv-SE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imtool(I);</a:t>
            </a:r>
          </a:p>
          <a:p>
            <a:pPr>
              <a:spcBef>
                <a:spcPts val="400"/>
              </a:spcBef>
              <a:buNone/>
            </a:pPr>
            <a:r>
              <a:rPr lang="sv-SE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image(I);</a:t>
            </a:r>
          </a:p>
          <a:p>
            <a:pPr marL="457200" lvl="1" indent="0">
              <a:buNone/>
            </a:pP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347" y="2870907"/>
            <a:ext cx="3395553" cy="337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51560" y="1194088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MATLAB Screen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33" y="2120199"/>
            <a:ext cx="6019800" cy="4346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1634033" y="1737360"/>
            <a:ext cx="5562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1600" dirty="0">
                <a:solidFill>
                  <a:srgbClr val="FF3300"/>
                </a:solidFill>
                <a:ea typeface="굴림" charset="-127"/>
              </a:rPr>
              <a:t>Command Window</a:t>
            </a:r>
          </a:p>
          <a:p>
            <a:pPr lvl="1"/>
            <a:r>
              <a:rPr lang="en-US" altLang="ko-KR" sz="1600" dirty="0">
                <a:ea typeface="굴림" charset="-127"/>
              </a:rPr>
              <a:t>type commands</a:t>
            </a:r>
          </a:p>
          <a:p>
            <a:pPr lvl="1">
              <a:buFont typeface="Wingdings" pitchFamily="2" charset="2"/>
              <a:buNone/>
            </a:pPr>
            <a:endParaRPr lang="en-US" altLang="ko-KR" sz="1600" dirty="0">
              <a:ea typeface="굴림" charset="-127"/>
            </a:endParaRPr>
          </a:p>
          <a:p>
            <a:r>
              <a:rPr lang="en-US" altLang="ko-KR" sz="1600" dirty="0">
                <a:solidFill>
                  <a:srgbClr val="FF3300"/>
                </a:solidFill>
                <a:ea typeface="굴림" charset="-127"/>
              </a:rPr>
              <a:t>Current Directory</a:t>
            </a:r>
          </a:p>
          <a:p>
            <a:pPr lvl="1"/>
            <a:r>
              <a:rPr lang="en-US" altLang="ko-KR" sz="1600" dirty="0">
                <a:ea typeface="굴림" charset="-127"/>
              </a:rPr>
              <a:t>View folders and m-files</a:t>
            </a:r>
          </a:p>
          <a:p>
            <a:pPr lvl="1">
              <a:buFont typeface="Wingdings" pitchFamily="2" charset="2"/>
              <a:buNone/>
            </a:pPr>
            <a:endParaRPr lang="en-US" altLang="ko-KR" sz="1600" dirty="0">
              <a:ea typeface="굴림" charset="-127"/>
            </a:endParaRPr>
          </a:p>
          <a:p>
            <a:r>
              <a:rPr lang="en-US" altLang="ko-KR" sz="1600" dirty="0">
                <a:solidFill>
                  <a:srgbClr val="FF3300"/>
                </a:solidFill>
                <a:ea typeface="굴림" charset="-127"/>
              </a:rPr>
              <a:t>Workspace</a:t>
            </a:r>
          </a:p>
          <a:p>
            <a:pPr lvl="1"/>
            <a:r>
              <a:rPr lang="en-US" altLang="ko-KR" sz="1600" dirty="0">
                <a:ea typeface="굴림" charset="-127"/>
              </a:rPr>
              <a:t>View program variables</a:t>
            </a:r>
          </a:p>
          <a:p>
            <a:pPr lvl="1"/>
            <a:r>
              <a:rPr lang="en-US" altLang="ko-KR" sz="1600" dirty="0">
                <a:ea typeface="굴림" charset="-127"/>
              </a:rPr>
              <a:t>Double click on a variable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 dirty="0">
                <a:ea typeface="굴림" charset="-127"/>
              </a:rPr>
              <a:t>     to see it in the Array Editor</a:t>
            </a:r>
          </a:p>
          <a:p>
            <a:pPr lvl="1"/>
            <a:endParaRPr lang="en-US" altLang="ko-KR" sz="1600" dirty="0">
              <a:ea typeface="굴림" charset="-127"/>
            </a:endParaRPr>
          </a:p>
          <a:p>
            <a:r>
              <a:rPr lang="en-US" altLang="ko-KR" sz="1600" dirty="0">
                <a:solidFill>
                  <a:srgbClr val="FF3300"/>
                </a:solidFill>
                <a:ea typeface="굴림" charset="-127"/>
              </a:rPr>
              <a:t>Command History</a:t>
            </a:r>
          </a:p>
          <a:p>
            <a:pPr lvl="1"/>
            <a:r>
              <a:rPr lang="en-US" altLang="ko-KR" sz="1600" dirty="0">
                <a:ea typeface="굴림" charset="-127"/>
              </a:rPr>
              <a:t>view past commands</a:t>
            </a:r>
          </a:p>
          <a:p>
            <a:pPr lvl="1"/>
            <a:r>
              <a:rPr lang="en-US" altLang="ko-KR" sz="1600" dirty="0">
                <a:ea typeface="굴림" charset="-127"/>
              </a:rPr>
              <a:t>save a whole session 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 dirty="0">
                <a:ea typeface="굴림" charset="-127"/>
              </a:rPr>
              <a:t>      using diary</a:t>
            </a:r>
          </a:p>
          <a:p>
            <a:endParaRPr lang="en-GB" sz="1600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3843833" y="493776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158033" y="3642360"/>
            <a:ext cx="2514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3691433" y="2804160"/>
            <a:ext cx="1752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3843833" y="1889760"/>
            <a:ext cx="3657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742584" y="6526447"/>
            <a:ext cx="241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Slide from </a:t>
            </a:r>
            <a:r>
              <a:rPr lang="tr-TR" altLang="ko-KR" dirty="0"/>
              <a:t>İ</a:t>
            </a:r>
            <a:r>
              <a:rPr lang="en-US" altLang="ko-KR" dirty="0">
                <a:ea typeface="굴림" charset="-127"/>
              </a:rPr>
              <a:t>.Y</a:t>
            </a:r>
            <a:r>
              <a:rPr lang="tr-TR" altLang="ko-KR" dirty="0"/>
              <a:t>ü</a:t>
            </a:r>
            <a:r>
              <a:rPr lang="en-US" altLang="ko-KR" dirty="0" err="1">
                <a:ea typeface="굴림" charset="-127"/>
              </a:rPr>
              <a:t>cel</a:t>
            </a:r>
            <a:r>
              <a:rPr lang="en-US" altLang="ko-KR" dirty="0">
                <a:ea typeface="굴림" charset="-127"/>
              </a:rPr>
              <a:t> </a:t>
            </a:r>
            <a:r>
              <a:rPr lang="tr-TR" altLang="ko-KR" dirty="0"/>
              <a:t>Özbek</a:t>
            </a:r>
            <a:endParaRPr lang="en-US" altLang="ko-KR" dirty="0">
              <a:ea typeface="굴림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2.3 Display multiple images together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025908"/>
            <a:ext cx="1111073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subplot(rows, cols, current)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figure(1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subplot(1,2,1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en-US" altLang="en-US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'subplot 121' is also legal syntax </a:t>
            </a:r>
            <a:endParaRPr lang="en-US" altLang="en-US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=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(‘lena-edges.jpg’);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122,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(I2);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2.4 Meta-data for image matrices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64591"/>
            <a:ext cx="10058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34" charset="-128"/>
              </a:rPr>
              <a:t>%Note that the image is class UINT8 rather than normal DOUBLEs we've dealt with so far.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6600"/>
                </a:solidFill>
                <a:latin typeface="Arial Unicode MS" panose="020B0604020202020204" pitchFamily="34" charset="-128"/>
              </a:rPr>
              <a:t>%% Get the type of the variable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class(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6600"/>
                </a:solidFill>
                <a:latin typeface="Arial Unicode MS" panose="020B0604020202020204" pitchFamily="34" charset="-128"/>
              </a:rPr>
              <a:t>%%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34" charset="-128"/>
              </a:rPr>
              <a:t>Get the size of the image</a:t>
            </a:r>
            <a:endParaRPr lang="en-US" altLang="en-US" dirty="0">
              <a:solidFill>
                <a:srgbClr val="0066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imSize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size(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8660" y="305756"/>
            <a:ext cx="6332220" cy="754062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2.5 </a:t>
            </a:r>
            <a:r>
              <a:rPr lang="en-US" altLang="zh-TW" sz="4000" dirty="0"/>
              <a:t>Image Conversion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326518"/>
            <a:ext cx="9604375" cy="5868032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Type 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conversion</a:t>
            </a:r>
            <a:endParaRPr lang="en-US" altLang="en-US" sz="20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>% MAJOR </a:t>
            </a:r>
            <a:r>
              <a:rPr lang="en-US" altLang="en-US" sz="2000" dirty="0">
                <a:solidFill>
                  <a:srgbClr val="00B0F0"/>
                </a:solidFill>
                <a:latin typeface="Arial Unicode MS" panose="020B0604020202020204" pitchFamily="34" charset="-128"/>
              </a:rPr>
              <a:t>PAIN 1: The arithmetic operations are not defined over uint8 </a:t>
            </a: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</a:b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>% </a:t>
            </a:r>
            <a:r>
              <a:rPr lang="en-US" altLang="en-US" sz="2000" dirty="0">
                <a:solidFill>
                  <a:srgbClr val="00B0F0"/>
                </a:solidFill>
                <a:latin typeface="Arial Unicode MS" panose="020B0604020202020204" pitchFamily="34" charset="-128"/>
              </a:rPr>
              <a:t>variables so first convert them into double</a:t>
            </a:r>
            <a:r>
              <a:rPr lang="en-US" altLang="en-US" sz="2800" dirty="0">
                <a:solidFill>
                  <a:srgbClr val="00B0F0"/>
                </a:solidFill>
              </a:rPr>
              <a:t> 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I1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 im2double(I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>% MAJOR </a:t>
            </a:r>
            <a:r>
              <a:rPr lang="en-US" altLang="en-US" sz="2000" dirty="0">
                <a:solidFill>
                  <a:srgbClr val="00B0F0"/>
                </a:solidFill>
                <a:latin typeface="Arial Unicode MS" panose="020B0604020202020204" pitchFamily="34" charset="-128"/>
              </a:rPr>
              <a:t>PAIN 2: The image display assumes the doubles in an </a:t>
            </a: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>image</a:t>
            </a:r>
            <a:b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</a:b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>% to be </a:t>
            </a:r>
            <a:r>
              <a:rPr lang="en-US" altLang="en-US" sz="2000" dirty="0">
                <a:solidFill>
                  <a:srgbClr val="00B0F0"/>
                </a:solidFill>
                <a:latin typeface="Arial Unicode MS" panose="020B0604020202020204" pitchFamily="34" charset="-128"/>
              </a:rPr>
              <a:t>between 0 and 1. If it is not, it chops the intensities outside </a:t>
            </a: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</a:b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>% </a:t>
            </a:r>
            <a:r>
              <a:rPr lang="en-US" altLang="en-US" sz="2000" dirty="0">
                <a:solidFill>
                  <a:srgbClr val="00B0F0"/>
                </a:solidFill>
                <a:latin typeface="Arial Unicode MS" panose="020B0604020202020204" pitchFamily="34" charset="-128"/>
              </a:rPr>
              <a:t>this range... (This causes bigger problems with '</a:t>
            </a:r>
            <a:r>
              <a:rPr lang="en-US" altLang="en-US" sz="2000" dirty="0" err="1">
                <a:solidFill>
                  <a:srgbClr val="00B0F0"/>
                </a:solidFill>
                <a:latin typeface="Arial Unicode MS" panose="020B0604020202020204" pitchFamily="34" charset="-128"/>
              </a:rPr>
              <a:t>imagesc</a:t>
            </a:r>
            <a:r>
              <a:rPr lang="en-US" altLang="en-US" sz="2000" dirty="0">
                <a:solidFill>
                  <a:srgbClr val="00B0F0"/>
                </a:solidFill>
                <a:latin typeface="Arial Unicode MS" panose="020B0604020202020204" pitchFamily="34" charset="-128"/>
              </a:rPr>
              <a:t>') </a:t>
            </a: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</a:b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>% </a:t>
            </a:r>
            <a:b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</a:b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>% </a:t>
            </a:r>
            <a:r>
              <a:rPr lang="en-US" altLang="en-US" sz="2000" dirty="0">
                <a:solidFill>
                  <a:srgbClr val="00B0F0"/>
                </a:solidFill>
                <a:latin typeface="Arial Unicode MS" panose="020B0604020202020204" pitchFamily="34" charset="-128"/>
              </a:rPr>
              <a:t>So, try </a:t>
            </a:r>
            <a:r>
              <a:rPr lang="en-US" altLang="en-US" sz="20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>casting the </a:t>
            </a:r>
            <a:r>
              <a:rPr lang="en-US" altLang="en-US" sz="2000" dirty="0">
                <a:solidFill>
                  <a:srgbClr val="00B0F0"/>
                </a:solidFill>
                <a:latin typeface="Arial Unicode MS" panose="020B0604020202020204" pitchFamily="34" charset="-128"/>
              </a:rPr>
              <a:t>result to unit8 before displaying</a:t>
            </a:r>
            <a:r>
              <a:rPr lang="en-US" altLang="en-US" sz="2800" dirty="0">
                <a:solidFill>
                  <a:srgbClr val="00B0F0"/>
                </a:solidFill>
              </a:rPr>
              <a:t> 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I2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 im2uint8(I);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Convert from RGB to grayscale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I3 = rgb2gray(I);</a:t>
            </a:r>
          </a:p>
          <a:p>
            <a:endParaRPr lang="zh-TW" altLang="en-US" dirty="0"/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698" y="3216504"/>
            <a:ext cx="2993338" cy="297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708660" y="1059818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2.6 </a:t>
            </a:r>
            <a:r>
              <a:rPr lang="en-US" sz="4000" dirty="0" err="1" smtClean="0"/>
              <a:t>Thresholding</a:t>
            </a:r>
            <a:r>
              <a:rPr lang="en-US" sz="4000" dirty="0" smtClean="0"/>
              <a:t> an image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35268" y="2218847"/>
            <a:ext cx="85956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34" charset="-128"/>
              </a:rPr>
              <a:t>%Composite statement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34" charset="-128"/>
              </a:rPr>
              <a:t>%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hresh = 150;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tImage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(I3&gt;thresh) .* (I3);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34" charset="-128"/>
              </a:rPr>
              <a:t>%% use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34" charset="-128"/>
              </a:rPr>
              <a:t>pointwise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34" charset="-128"/>
              </a:rPr>
              <a:t> multiplication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5001" y="-125140"/>
            <a:ext cx="9616440" cy="992822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0000"/>
                </a:solidFill>
              </a:rPr>
              <a:t>2.7 The Coordinate System in </a:t>
            </a:r>
            <a:r>
              <a:rPr lang="en-US" altLang="en-US" sz="4000" dirty="0">
                <a:solidFill>
                  <a:srgbClr val="000000"/>
                </a:solidFill>
              </a:rPr>
              <a:t>MATLAB </a:t>
            </a:r>
            <a:r>
              <a:rPr lang="en-US" altLang="en-US" sz="4000" dirty="0" smtClean="0">
                <a:solidFill>
                  <a:srgbClr val="000000"/>
                </a:solidFill>
              </a:rPr>
              <a:t>(</a:t>
            </a:r>
            <a:r>
              <a:rPr lang="en-US" altLang="en-US" sz="4000" dirty="0" err="1" smtClean="0">
                <a:solidFill>
                  <a:srgbClr val="000000"/>
                </a:solidFill>
              </a:rPr>
              <a:t>x,y</a:t>
            </a:r>
            <a:r>
              <a:rPr lang="en-US" altLang="en-US" sz="4000" dirty="0" smtClean="0">
                <a:solidFill>
                  <a:srgbClr val="000000"/>
                </a:solidFill>
              </a:rPr>
              <a:t>)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1048544" y="1718160"/>
            <a:ext cx="975915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%% MAJOR PAIN 3: THE COORDINATE SYSTEM IN MATLAB (X,Y)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%% X - Column, Y – 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%% Getting coordinates or image values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% - 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</a:rPr>
              <a:t>ginput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' gets coordinates selected with the mouse - IN X/Y!!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% - 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</a:rPr>
              <a:t>impixel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' can return values and/or coordinates (in ROW/COL)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</a:rPr>
              <a:t>% using the mouse or for specified locations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[c, r,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impixel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35001" y="967647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5001" y="249968"/>
            <a:ext cx="8229600" cy="717679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2.8 </a:t>
            </a:r>
            <a:r>
              <a:rPr lang="en-US" altLang="zh-TW" sz="4000" dirty="0"/>
              <a:t>Image Operations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50818" y="1323986"/>
            <a:ext cx="7972820" cy="4220034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Resize image as 60% smaller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Ires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imresize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(I, 0.6);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16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Crop image from user’s input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imshow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getrect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Icrp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imcrop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(I,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16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Rotate image by 45 degrees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Irot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imrotate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(I, 45);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16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Affine transformation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A = [1 0 0; .5 1 0; 0 0 1];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tform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maketform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('affine', A);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Itran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imtransform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(I,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tform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403" y="3024244"/>
            <a:ext cx="3254469" cy="267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:\Dropbox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576" y="2285800"/>
            <a:ext cx="3095125" cy="6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35001" y="967647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8660" y="-258761"/>
            <a:ext cx="7728758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2.9 </a:t>
            </a:r>
            <a:r>
              <a:rPr lang="en-US" altLang="zh-TW" sz="4000" dirty="0"/>
              <a:t>Image Filtering / Convolution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31975" y="884239"/>
            <a:ext cx="8466137" cy="4965700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FF0000"/>
                </a:solidFill>
              </a:rPr>
              <a:t>filter</a:t>
            </a:r>
            <a:r>
              <a:rPr lang="en-US" altLang="zh-TW" sz="2400" dirty="0"/>
              <a:t> (or called mask, kernel, neighborhood) is N</a:t>
            </a:r>
            <a:r>
              <a:rPr lang="en-US" altLang="zh-CN" sz="2400" dirty="0">
                <a:solidFill>
                  <a:srgbClr val="000000"/>
                </a:solidFill>
              </a:rPr>
              <a:t>×</a:t>
            </a:r>
            <a:r>
              <a:rPr lang="en-US" altLang="zh-TW" sz="2400" dirty="0"/>
              <a:t>N matrix.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Filters help us perform different kinds of operations:</a:t>
            </a:r>
          </a:p>
          <a:p>
            <a:pPr marL="457200" lvl="1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                     </a:t>
            </a:r>
            <a:r>
              <a:rPr lang="en-US" altLang="zh-TW" sz="2000" dirty="0"/>
              <a:t>Blurring         Sharpening    Edge detection  Noise removal</a:t>
            </a:r>
            <a:endParaRPr lang="zh-TW" altLang="en-US" sz="2000" dirty="0"/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218" name="Picture 2" descr="http://tracer.lcc.uma.es/problems/mfp/SpatialFilte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37" y="1393233"/>
            <a:ext cx="5009432" cy="23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4741080"/>
            <a:ext cx="1443440" cy="144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875927" y="4741081"/>
            <a:ext cx="6139078" cy="1447395"/>
            <a:chOff x="1903815" y="5164941"/>
            <a:chExt cx="6139078" cy="144739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815" y="5168896"/>
              <a:ext cx="1443440" cy="1443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087" y="5168896"/>
              <a:ext cx="1443440" cy="1443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325" y="5164941"/>
              <a:ext cx="1443440" cy="1443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9453" y="5168896"/>
              <a:ext cx="1443440" cy="1443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ight Arrow 13"/>
          <p:cNvSpPr/>
          <p:nvPr/>
        </p:nvSpPr>
        <p:spPr>
          <a:xfrm>
            <a:off x="3227696" y="5342193"/>
            <a:ext cx="537534" cy="266255"/>
          </a:xfrm>
          <a:prstGeom prst="rightArrow">
            <a:avLst>
              <a:gd name="adj1" fmla="val 31022"/>
              <a:gd name="adj2" fmla="val 52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8660" y="884239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4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49" y="981719"/>
            <a:ext cx="3194074" cy="233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1783" y="219444"/>
            <a:ext cx="7092834" cy="724041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2.10 </a:t>
            </a:r>
            <a:r>
              <a:rPr lang="en-US" altLang="zh-TW" sz="4000" dirty="0"/>
              <a:t>Image Filtering: Blurring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1783" y="1438839"/>
            <a:ext cx="8229600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Create a 11x11 Gaussian filter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pt-BR" altLang="zh-CN" sz="2000" dirty="0" smtClean="0">
                <a:latin typeface="Courier New" pitchFamily="49" charset="0"/>
                <a:cs typeface="Courier New" pitchFamily="49" charset="0"/>
              </a:rPr>
              <a:t>   f </a:t>
            </a:r>
            <a:r>
              <a:rPr lang="pt-BR" altLang="zh-CN" sz="2000" dirty="0">
                <a:latin typeface="Courier New" pitchFamily="49" charset="0"/>
                <a:cs typeface="Courier New" pitchFamily="49" charset="0"/>
              </a:rPr>
              <a:t>= fspecial('gaussian',11,3</a:t>
            </a:r>
            <a:r>
              <a:rPr lang="pt-BR" altLang="zh-CN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pt-BR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altLang="zh-CN" sz="2000" dirty="0" smtClean="0">
                <a:latin typeface="Courier New" pitchFamily="49" charset="0"/>
                <a:cs typeface="Courier New" pitchFamily="49" charset="0"/>
              </a:rPr>
            </a:br>
            <a:endParaRPr lang="pt-BR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0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it as a 3D surface: </a:t>
            </a:r>
            <a:r>
              <a:rPr lang="en-US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surf(f); </a:t>
            </a:r>
            <a:r>
              <a:rPr lang="en-US" altLang="en-US" sz="20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SEE 'help surf' or 'mesh'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endParaRPr lang="pt-BR" altLang="zh-CN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endParaRPr lang="pt-BR" altLang="zh-CN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Filtering on gray image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Ig</a:t>
            </a:r>
            <a:r>
              <a:rPr lang="tr-TR" altLang="zh-TW" dirty="0">
                <a:latin typeface="Courier New"/>
                <a:cs typeface="Courier New"/>
              </a:rPr>
              <a:t> = im2double(rgb2gray(</a:t>
            </a:r>
            <a:r>
              <a:rPr lang="en-US" altLang="zh-TW" dirty="0">
                <a:latin typeface="Courier New"/>
                <a:cs typeface="Courier New"/>
              </a:rPr>
              <a:t>I</a:t>
            </a:r>
            <a:r>
              <a:rPr lang="tr-TR" altLang="zh-TW" dirty="0">
                <a:latin typeface="Courier New"/>
                <a:cs typeface="Courier New"/>
              </a:rPr>
              <a:t>));</a:t>
            </a:r>
            <a:endParaRPr lang="en-US" altLang="zh-TW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If = filter2(f, Ig);</a:t>
            </a: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786" y="3454758"/>
            <a:ext cx="2720371" cy="2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85" y="4233565"/>
            <a:ext cx="1443440" cy="144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7990982" y="4834678"/>
            <a:ext cx="537534" cy="266255"/>
          </a:xfrm>
          <a:prstGeom prst="rightArrow">
            <a:avLst>
              <a:gd name="adj1" fmla="val 31022"/>
              <a:gd name="adj2" fmla="val 52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71783" y="850189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1875" y="-210481"/>
            <a:ext cx="7699361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2.11 </a:t>
            </a:r>
            <a:r>
              <a:rPr lang="en-US" altLang="zh-TW" sz="4000" dirty="0"/>
              <a:t>Image Filtering: Edge Detection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3244" y="1201180"/>
            <a:ext cx="8229600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CN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Sobel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edge detection by filtering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</a:t>
            </a:r>
            <a:r>
              <a:rPr lang="en-US" altLang="zh-TW" dirty="0" err="1">
                <a:latin typeface="Courier New"/>
                <a:cs typeface="Courier New"/>
              </a:rPr>
              <a:t>fx</a:t>
            </a:r>
            <a:r>
              <a:rPr lang="en-US" altLang="zh-TW" dirty="0">
                <a:latin typeface="Courier New"/>
                <a:cs typeface="Courier New"/>
              </a:rPr>
              <a:t> = [-1,0,1; -2,0,2; -1,0,1];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</a:t>
            </a:r>
            <a:r>
              <a:rPr lang="en-US" altLang="zh-TW" dirty="0" err="1">
                <a:latin typeface="Courier New"/>
                <a:cs typeface="Courier New"/>
              </a:rPr>
              <a:t>fy</a:t>
            </a:r>
            <a:r>
              <a:rPr lang="en-US" altLang="zh-TW" dirty="0">
                <a:latin typeface="Courier New"/>
                <a:cs typeface="Courier New"/>
              </a:rPr>
              <a:t> = [ 1,2,1;  0,0,0; -1,-2,-1]; 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Ix = filter2(</a:t>
            </a:r>
            <a:r>
              <a:rPr lang="en-US" altLang="zh-TW" dirty="0" err="1">
                <a:latin typeface="Courier New"/>
                <a:cs typeface="Courier New"/>
              </a:rPr>
              <a:t>fx</a:t>
            </a:r>
            <a:r>
              <a:rPr lang="en-US" altLang="zh-TW" dirty="0">
                <a:latin typeface="Courier New"/>
                <a:cs typeface="Courier New"/>
              </a:rPr>
              <a:t>, Ig);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</a:t>
            </a:r>
            <a:r>
              <a:rPr lang="en-US" altLang="zh-TW" dirty="0" err="1">
                <a:latin typeface="Courier New"/>
                <a:cs typeface="Courier New"/>
              </a:rPr>
              <a:t>Iy</a:t>
            </a:r>
            <a:r>
              <a:rPr lang="en-US" altLang="zh-TW" dirty="0">
                <a:latin typeface="Courier New"/>
                <a:cs typeface="Courier New"/>
              </a:rPr>
              <a:t> = filter2(</a:t>
            </a:r>
            <a:r>
              <a:rPr lang="en-US" altLang="zh-TW" dirty="0" err="1">
                <a:latin typeface="Courier New"/>
                <a:cs typeface="Courier New"/>
              </a:rPr>
              <a:t>fy</a:t>
            </a:r>
            <a:r>
              <a:rPr lang="en-US" altLang="zh-TW" dirty="0">
                <a:latin typeface="Courier New"/>
                <a:cs typeface="Courier New"/>
              </a:rPr>
              <a:t>, Ig);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</a:t>
            </a:r>
            <a:r>
              <a:rPr lang="en-US" altLang="zh-TW" dirty="0" err="1">
                <a:latin typeface="Courier New"/>
                <a:cs typeface="Courier New"/>
              </a:rPr>
              <a:t>Isob</a:t>
            </a:r>
            <a:r>
              <a:rPr lang="en-US" altLang="zh-TW" dirty="0">
                <a:latin typeface="Courier New"/>
                <a:cs typeface="Courier New"/>
              </a:rPr>
              <a:t> = Ix.^2 + Iy.^2;</a:t>
            </a:r>
          </a:p>
          <a:p>
            <a:pPr marL="0" indent="0">
              <a:buNone/>
            </a:pPr>
            <a:endParaRPr lang="en-US" altLang="zh-TW" dirty="0">
              <a:latin typeface="Courier New"/>
              <a:cs typeface="Courier New"/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274" y="4486678"/>
            <a:ext cx="1443440" cy="144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634171" y="5087791"/>
            <a:ext cx="537534" cy="266255"/>
          </a:xfrm>
          <a:prstGeom prst="rightArrow">
            <a:avLst>
              <a:gd name="adj1" fmla="val 31022"/>
              <a:gd name="adj2" fmla="val 52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68" y="4386159"/>
            <a:ext cx="1599347" cy="159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182" y="4376380"/>
            <a:ext cx="1622867" cy="160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47" y="4381429"/>
            <a:ext cx="1599347" cy="159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25424" y="597973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urier New"/>
                <a:cs typeface="Courier New"/>
              </a:rPr>
              <a:t>Ix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7402" y="5967228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urier New"/>
                <a:cs typeface="Courier New"/>
              </a:rPr>
              <a:t>Iy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7431" y="595358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urier New"/>
                <a:cs typeface="Courier New"/>
              </a:rPr>
              <a:t>Isob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6" y="2967038"/>
            <a:ext cx="1533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70855" y="326814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urier New"/>
                <a:cs typeface="Courier New"/>
              </a:rPr>
              <a:t>fy</a:t>
            </a:r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1889504"/>
            <a:ext cx="1352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8260877" y="215251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urier New"/>
                <a:cs typeface="Courier New"/>
              </a:rPr>
              <a:t>fx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31875" y="932519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0490" y="185738"/>
            <a:ext cx="7419109" cy="749444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2.12 Image Filtering: Edge Detection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1814" y="1308100"/>
            <a:ext cx="8229600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More discussions will be given in class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/>
                <a:cs typeface="Courier New"/>
              </a:rPr>
              <a:t>	Ig  </a:t>
            </a:r>
            <a:r>
              <a:rPr lang="tr-TR" altLang="zh-TW" dirty="0" smtClean="0">
                <a:latin typeface="Courier New"/>
                <a:cs typeface="Courier New"/>
              </a:rPr>
              <a:t> = im2double(rgb2gray(</a:t>
            </a:r>
            <a:r>
              <a:rPr lang="en-US" altLang="zh-TW" dirty="0" smtClean="0">
                <a:latin typeface="Courier New"/>
                <a:cs typeface="Courier New"/>
              </a:rPr>
              <a:t>I</a:t>
            </a:r>
            <a:r>
              <a:rPr lang="tr-TR" altLang="zh-TW" dirty="0" smtClean="0">
                <a:latin typeface="Courier New"/>
                <a:cs typeface="Courier New"/>
              </a:rPr>
              <a:t>));</a:t>
            </a:r>
            <a:endParaRPr lang="en-US" altLang="zh-TW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/>
                <a:cs typeface="Courier New"/>
              </a:rPr>
              <a:t>	</a:t>
            </a:r>
            <a:r>
              <a:rPr lang="en-US" altLang="zh-TW" dirty="0" err="1" smtClean="0">
                <a:latin typeface="Courier New"/>
                <a:cs typeface="Courier New"/>
              </a:rPr>
              <a:t>Isob</a:t>
            </a:r>
            <a:r>
              <a:rPr lang="en-US" altLang="zh-TW" dirty="0" smtClean="0">
                <a:latin typeface="Courier New"/>
                <a:cs typeface="Courier New"/>
              </a:rPr>
              <a:t> = edge(Ig, '</a:t>
            </a:r>
            <a:r>
              <a:rPr lang="en-US" altLang="zh-TW" dirty="0" err="1" smtClean="0">
                <a:latin typeface="Courier New"/>
                <a:cs typeface="Courier New"/>
              </a:rPr>
              <a:t>sobel</a:t>
            </a:r>
            <a:r>
              <a:rPr lang="en-US" altLang="zh-TW" dirty="0" smtClean="0">
                <a:latin typeface="Courier New"/>
                <a:cs typeface="Courier New"/>
              </a:rPr>
              <a:t>');</a:t>
            </a:r>
            <a:r>
              <a:rPr lang="zh-TW" altLang="en-US" dirty="0" smtClean="0">
                <a:latin typeface="Courier New"/>
                <a:cs typeface="Courier New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TW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Sobel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edge detection</a:t>
            </a:r>
            <a:endParaRPr lang="en-US" altLang="zh-TW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/>
                <a:cs typeface="Courier New"/>
              </a:rPr>
              <a:t>	</a:t>
            </a:r>
            <a:r>
              <a:rPr lang="en-US" altLang="zh-TW" dirty="0" err="1" smtClean="0">
                <a:latin typeface="Courier New"/>
                <a:cs typeface="Courier New"/>
              </a:rPr>
              <a:t>Ican</a:t>
            </a:r>
            <a:r>
              <a:rPr lang="en-US" altLang="zh-TW" dirty="0" smtClean="0">
                <a:latin typeface="Courier New"/>
                <a:cs typeface="Courier New"/>
              </a:rPr>
              <a:t> = edge(Ig, 'canny');</a:t>
            </a:r>
            <a:r>
              <a:rPr lang="zh-TW" altLang="en-US" dirty="0" smtClean="0">
                <a:latin typeface="Courier New"/>
                <a:cs typeface="Courier New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Canny edge detection</a:t>
            </a:r>
            <a:endParaRPr lang="en-US" altLang="zh-TW" dirty="0">
              <a:latin typeface="Courier New"/>
              <a:cs typeface="Courier New"/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614" y="3223527"/>
            <a:ext cx="4551703" cy="30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10" y="4164268"/>
            <a:ext cx="1443440" cy="144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553807" y="4765381"/>
            <a:ext cx="537534" cy="266255"/>
          </a:xfrm>
          <a:prstGeom prst="rightArrow">
            <a:avLst>
              <a:gd name="adj1" fmla="val 31022"/>
              <a:gd name="adj2" fmla="val 52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10490" y="935182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No need to define variables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Variables are created when they are used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All variables are created as matrices with “some” type (unless specified)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sz="2800" dirty="0"/>
              <a:t>			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3673" y="2401809"/>
            <a:ext cx="107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r>
              <a:rPr lang="en-US" altLang="ko-KR" dirty="0"/>
              <a:t>a=1;</a:t>
            </a:r>
          </a:p>
          <a:p>
            <a:r>
              <a:rPr lang="en-US" altLang="ko-KR" dirty="0"/>
              <a:t>double b;</a:t>
            </a:r>
          </a:p>
          <a:p>
            <a:r>
              <a:rPr lang="en-US" altLang="ko-KR" dirty="0"/>
              <a:t>b=2+4;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79977" y="2401809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&gt;&gt;a=1;</a:t>
            </a:r>
          </a:p>
          <a:p>
            <a:r>
              <a:rPr lang="en-US" altLang="ko-KR" dirty="0"/>
              <a:t>&gt;&gt;b=2+4;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2625" y="3643816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 language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72631" y="3680150"/>
            <a:ext cx="9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MATLAB</a:t>
            </a:r>
            <a:endParaRPr lang="ko-KR" alt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-306207" y="5715858"/>
            <a:ext cx="6432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altLang="ko-KR" sz="2800" dirty="0"/>
              <a:t>Let’s see some examples!</a:t>
            </a:r>
          </a:p>
        </p:txBody>
      </p:sp>
      <p:grpSp>
        <p:nvGrpSpPr>
          <p:cNvPr id="1029" name="Group 1028"/>
          <p:cNvGrpSpPr/>
          <p:nvPr/>
        </p:nvGrpSpPr>
        <p:grpSpPr>
          <a:xfrm>
            <a:off x="6900860" y="1825463"/>
            <a:ext cx="2894637" cy="2089217"/>
            <a:chOff x="5183602" y="1790280"/>
            <a:chExt cx="2894637" cy="2089217"/>
          </a:xfrm>
        </p:grpSpPr>
        <p:grpSp>
          <p:nvGrpSpPr>
            <p:cNvPr id="1025" name="Group 1024"/>
            <p:cNvGrpSpPr/>
            <p:nvPr/>
          </p:nvGrpSpPr>
          <p:grpSpPr>
            <a:xfrm>
              <a:off x="5183602" y="1790280"/>
              <a:ext cx="1692654" cy="745927"/>
              <a:chOff x="5183602" y="1790280"/>
              <a:chExt cx="1692654" cy="745927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H="1">
                <a:off x="5183602" y="2104159"/>
                <a:ext cx="660525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24" name="TextBox 1023"/>
              <p:cNvSpPr txBox="1"/>
              <p:nvPr/>
            </p:nvSpPr>
            <p:spPr>
              <a:xfrm>
                <a:off x="5611486" y="1790280"/>
                <a:ext cx="126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Semicolon?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127209"/>
              <a:ext cx="1201983" cy="175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655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0227" y="19719"/>
            <a:ext cx="8135577" cy="767382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2.13 </a:t>
            </a:r>
            <a:r>
              <a:rPr lang="en-US" altLang="zh-TW" sz="4000" dirty="0"/>
              <a:t>Image Filtering: Customized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09254" y="1074558"/>
            <a:ext cx="6920345" cy="4846009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% </a:t>
            </a:r>
            <a:r>
              <a:rPr lang="en-US" altLang="zh-TW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Customize a stronger edge detector</a:t>
            </a:r>
            <a:endParaRPr lang="en-US" altLang="zh-TW" sz="2000" dirty="0">
              <a:latin typeface="Courier New"/>
              <a:cs typeface="Courier New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    f1 </a:t>
            </a:r>
            <a:r>
              <a:rPr lang="en-US" altLang="zh-TW" sz="2000" dirty="0">
                <a:latin typeface="Courier New"/>
                <a:cs typeface="Courier New"/>
              </a:rPr>
              <a:t>= [3,10,3; 0,0,0; -3,-10,-3];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I1 = filter2(f1, Ig);</a:t>
            </a:r>
          </a:p>
          <a:p>
            <a:pPr marL="0" indent="0">
              <a:buNone/>
            </a:pPr>
            <a:endParaRPr lang="en-US" altLang="zh-TW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%</a:t>
            </a:r>
            <a:r>
              <a:rPr lang="zh-TW" alt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Customize a diagonal edge detector</a:t>
            </a:r>
            <a:endParaRPr lang="en-US" altLang="zh-TW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f2 = [0,1,2; -1,0,1; -2,-1,0];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I2 = filter2(f2, Ig);</a:t>
            </a: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90" y="4477127"/>
            <a:ext cx="1443440" cy="144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975187" y="5078240"/>
            <a:ext cx="537534" cy="266255"/>
          </a:xfrm>
          <a:prstGeom prst="rightArrow">
            <a:avLst>
              <a:gd name="adj1" fmla="val 31022"/>
              <a:gd name="adj2" fmla="val 52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5526195" y="602031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urier New"/>
                <a:cs typeface="Courier New"/>
              </a:rPr>
              <a:t>I1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38173" y="600780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urier New"/>
                <a:cs typeface="Courier New"/>
              </a:rPr>
              <a:t>I2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072922" y="2955790"/>
            <a:ext cx="1939945" cy="981075"/>
            <a:chOff x="6746855" y="3000375"/>
            <a:chExt cx="1939945" cy="981075"/>
          </a:xfrm>
        </p:grpSpPr>
        <p:sp>
          <p:nvSpPr>
            <p:cNvPr id="9" name="Rectangle 8"/>
            <p:cNvSpPr/>
            <p:nvPr/>
          </p:nvSpPr>
          <p:spPr>
            <a:xfrm>
              <a:off x="6746855" y="3268147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Courier New"/>
                  <a:cs typeface="Courier New"/>
                </a:rPr>
                <a:t>f2</a:t>
              </a:r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4225" y="3000375"/>
              <a:ext cx="1552575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8031075" y="1497255"/>
            <a:ext cx="2089157" cy="914400"/>
            <a:chOff x="6736877" y="1879979"/>
            <a:chExt cx="2089157" cy="914400"/>
          </a:xfrm>
        </p:grpSpPr>
        <p:sp>
          <p:nvSpPr>
            <p:cNvPr id="24" name="Rectangle 23"/>
            <p:cNvSpPr/>
            <p:nvPr/>
          </p:nvSpPr>
          <p:spPr>
            <a:xfrm>
              <a:off x="6736877" y="215251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Courier New"/>
                  <a:cs typeface="Courier New"/>
                </a:rPr>
                <a:t>f1</a:t>
              </a:r>
              <a:endParaRPr lang="en-US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7259" y="1879979"/>
              <a:ext cx="162877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044" y="4247343"/>
            <a:ext cx="17811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31" y="4254929"/>
            <a:ext cx="1762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900227" y="767590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7363" y="160338"/>
            <a:ext cx="7951458" cy="70904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3. Video Processing: Read Videos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7363" y="1341446"/>
            <a:ext cx="9181812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Construct video object to read video data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   </a:t>
            </a:r>
            <a:r>
              <a:rPr lang="en-US" altLang="zh-TW" sz="2000" dirty="0" err="1" smtClean="0">
                <a:latin typeface="Courier New"/>
                <a:cs typeface="Courier New"/>
              </a:rPr>
              <a:t>vidobj</a:t>
            </a:r>
            <a:r>
              <a:rPr lang="en-US" altLang="zh-TW" sz="2000" dirty="0" smtClean="0">
                <a:latin typeface="Courier New"/>
                <a:cs typeface="Courier New"/>
              </a:rPr>
              <a:t> </a:t>
            </a:r>
            <a:r>
              <a:rPr lang="en-US" altLang="zh-TW" sz="2000" dirty="0">
                <a:latin typeface="Courier New"/>
                <a:cs typeface="Courier New"/>
              </a:rPr>
              <a:t>= </a:t>
            </a:r>
            <a:r>
              <a:rPr lang="en-US" altLang="zh-TW" sz="2000" dirty="0" err="1">
                <a:latin typeface="Courier New"/>
                <a:cs typeface="Courier New"/>
              </a:rPr>
              <a:t>VideoReader</a:t>
            </a:r>
            <a:r>
              <a:rPr lang="en-US" altLang="zh-TW" sz="2000" dirty="0">
                <a:latin typeface="Courier New"/>
                <a:cs typeface="Courier New"/>
              </a:rPr>
              <a:t>('walk.avi');</a:t>
            </a:r>
          </a:p>
          <a:p>
            <a:endParaRPr lang="en-US" altLang="zh-TW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Display frame-by-frame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for </a:t>
            </a:r>
            <a:r>
              <a:rPr lang="en-US" altLang="zh-TW" dirty="0" err="1">
                <a:latin typeface="Courier New"/>
                <a:cs typeface="Courier New"/>
              </a:rPr>
              <a:t>iFrm</a:t>
            </a:r>
            <a:r>
              <a:rPr lang="en-US" altLang="zh-TW" dirty="0">
                <a:latin typeface="Courier New"/>
                <a:cs typeface="Courier New"/>
              </a:rPr>
              <a:t> = 1 : </a:t>
            </a:r>
            <a:r>
              <a:rPr lang="en-US" altLang="zh-TW" dirty="0" err="1">
                <a:latin typeface="Courier New"/>
                <a:cs typeface="Courier New"/>
              </a:rPr>
              <a:t>vidobj.NumberOfFrames</a:t>
            </a:r>
            <a:endParaRPr lang="en-US" altLang="zh-TW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   I = read(</a:t>
            </a:r>
            <a:r>
              <a:rPr lang="en-US" altLang="zh-TW" dirty="0" err="1">
                <a:latin typeface="Courier New"/>
                <a:cs typeface="Courier New"/>
              </a:rPr>
              <a:t>vidobj</a:t>
            </a:r>
            <a:r>
              <a:rPr lang="en-US" altLang="zh-TW" dirty="0">
                <a:latin typeface="Courier New"/>
                <a:cs typeface="Courier New"/>
              </a:rPr>
              <a:t>, </a:t>
            </a:r>
            <a:r>
              <a:rPr lang="en-US" altLang="zh-TW" dirty="0" err="1">
                <a:latin typeface="Courier New"/>
                <a:cs typeface="Courier New"/>
              </a:rPr>
              <a:t>iFrm</a:t>
            </a:r>
            <a:r>
              <a:rPr lang="en-US" altLang="zh-TW" dirty="0">
                <a:latin typeface="Courier New"/>
                <a:cs typeface="Courier New"/>
              </a:rPr>
              <a:t>); </a:t>
            </a:r>
            <a:r>
              <a:rPr lang="en-US" altLang="zh-CN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Read frame</a:t>
            </a:r>
            <a:endParaRPr lang="en-US" altLang="zh-TW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   </a:t>
            </a:r>
            <a:r>
              <a:rPr lang="en-US" altLang="zh-TW" dirty="0" err="1">
                <a:latin typeface="Courier New"/>
                <a:cs typeface="Courier New"/>
              </a:rPr>
              <a:t>imshow</a:t>
            </a:r>
            <a:r>
              <a:rPr lang="en-US" altLang="zh-TW" dirty="0">
                <a:latin typeface="Courier New"/>
                <a:cs typeface="Courier New"/>
              </a:rPr>
              <a:t>(I);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   pause(.1);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end</a:t>
            </a: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16" y="4000960"/>
            <a:ext cx="2615258" cy="233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21" y="4000959"/>
            <a:ext cx="2578346" cy="230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727066" y="937958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" y="305436"/>
            <a:ext cx="8229600" cy="1143001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3. Video Processing: Write Videos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34490" y="1745935"/>
            <a:ext cx="8229600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Construct video object to write video data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</a:t>
            </a:r>
            <a:r>
              <a:rPr lang="en-US" altLang="zh-TW" dirty="0" err="1">
                <a:latin typeface="Courier New"/>
                <a:cs typeface="Courier New"/>
              </a:rPr>
              <a:t>vidout</a:t>
            </a:r>
            <a:r>
              <a:rPr lang="en-US" altLang="zh-TW" dirty="0">
                <a:latin typeface="Courier New"/>
                <a:cs typeface="Courier New"/>
              </a:rPr>
              <a:t> = </a:t>
            </a:r>
            <a:r>
              <a:rPr lang="en-US" altLang="zh-TW" dirty="0" err="1">
                <a:latin typeface="Courier New"/>
                <a:cs typeface="Courier New"/>
              </a:rPr>
              <a:t>VideoWriter</a:t>
            </a:r>
            <a:r>
              <a:rPr lang="en-US" altLang="zh-TW" dirty="0">
                <a:latin typeface="Courier New"/>
                <a:cs typeface="Courier New"/>
              </a:rPr>
              <a:t>('walk_out.avi’);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Start writing content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open(</a:t>
            </a:r>
            <a:r>
              <a:rPr lang="en-US" altLang="zh-TW" dirty="0" err="1">
                <a:latin typeface="Courier New"/>
                <a:cs typeface="Courier New"/>
              </a:rPr>
              <a:t>vidout</a:t>
            </a:r>
            <a:r>
              <a:rPr lang="en-US" altLang="zh-TW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for </a:t>
            </a:r>
            <a:r>
              <a:rPr lang="en-US" altLang="zh-TW" dirty="0" err="1">
                <a:latin typeface="Courier New"/>
                <a:cs typeface="Courier New"/>
              </a:rPr>
              <a:t>iFrm</a:t>
            </a:r>
            <a:r>
              <a:rPr lang="en-US" altLang="zh-TW" dirty="0">
                <a:latin typeface="Courier New"/>
                <a:cs typeface="Courier New"/>
              </a:rPr>
              <a:t> = 1 : </a:t>
            </a:r>
            <a:r>
              <a:rPr lang="en-US" altLang="zh-TW" dirty="0" err="1">
                <a:latin typeface="Courier New"/>
                <a:cs typeface="Courier New"/>
              </a:rPr>
              <a:t>nFrm</a:t>
            </a:r>
            <a:endParaRPr lang="en-US" altLang="zh-TW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	</a:t>
            </a:r>
            <a:r>
              <a:rPr lang="en-US" altLang="zh-TW" dirty="0" err="1">
                <a:latin typeface="Courier New"/>
                <a:cs typeface="Courier New"/>
              </a:rPr>
              <a:t>writeVideo</a:t>
            </a:r>
            <a:r>
              <a:rPr lang="en-US" altLang="zh-TW" dirty="0">
                <a:latin typeface="Courier New"/>
                <a:cs typeface="Courier New"/>
              </a:rPr>
              <a:t>(</a:t>
            </a:r>
            <a:r>
              <a:rPr lang="en-US" altLang="zh-TW" dirty="0" err="1">
                <a:latin typeface="Courier New"/>
                <a:cs typeface="Courier New"/>
              </a:rPr>
              <a:t>vidout</a:t>
            </a:r>
            <a:r>
              <a:rPr lang="en-US" altLang="zh-TW" dirty="0">
                <a:latin typeface="Courier New"/>
                <a:cs typeface="Courier New"/>
              </a:rPr>
              <a:t>, I);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end</a:t>
            </a:r>
          </a:p>
          <a:p>
            <a:pPr marL="0" indent="0">
              <a:buNone/>
            </a:pPr>
            <a:r>
              <a:rPr lang="en-US" altLang="zh-TW" dirty="0">
                <a:latin typeface="Courier New"/>
                <a:cs typeface="Courier New"/>
              </a:rPr>
              <a:t>	close(</a:t>
            </a:r>
            <a:r>
              <a:rPr lang="en-US" altLang="zh-TW" dirty="0" err="1">
                <a:latin typeface="Courier New"/>
                <a:cs typeface="Courier New"/>
              </a:rPr>
              <a:t>vidout</a:t>
            </a:r>
            <a:r>
              <a:rPr lang="en-US" altLang="zh-TW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altLang="zh-TW" dirty="0">
              <a:latin typeface="Courier New"/>
              <a:cs typeface="Courier New"/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" y="1325880"/>
            <a:ext cx="1017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73" y="50078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4. References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75" y="1892300"/>
            <a:ext cx="8229600" cy="496570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500"/>
              </a:spcBef>
            </a:pPr>
            <a:r>
              <a:rPr lang="en-US" altLang="zh-TW" dirty="0" smtClean="0">
                <a:latin typeface="+mj-lt"/>
                <a:cs typeface="Courier New"/>
              </a:rPr>
              <a:t>More tutorials</a:t>
            </a: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>
                <a:latin typeface="+mj-lt"/>
                <a:cs typeface="Courier New"/>
                <a:hlinkClick r:id="rId2"/>
              </a:rPr>
              <a:t>http://cseweb.ucsd.edu/~</a:t>
            </a:r>
            <a:r>
              <a:rPr lang="en-US" altLang="zh-TW" dirty="0" smtClean="0">
                <a:latin typeface="+mj-lt"/>
                <a:cs typeface="Courier New"/>
                <a:hlinkClick r:id="rId2"/>
              </a:rPr>
              <a:t>sjb/classes/matlab/matlab.intro.html</a:t>
            </a:r>
            <a:endParaRPr lang="en-US" altLang="zh-TW" dirty="0" smtClean="0">
              <a:latin typeface="+mj-lt"/>
              <a:cs typeface="Courier New"/>
            </a:endParaRP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>
                <a:latin typeface="+mj-lt"/>
                <a:cs typeface="Courier New"/>
                <a:hlinkClick r:id="rId3"/>
              </a:rPr>
              <a:t>http://</a:t>
            </a:r>
            <a:r>
              <a:rPr lang="en-US" altLang="zh-TW" dirty="0" smtClean="0">
                <a:latin typeface="+mj-lt"/>
                <a:cs typeface="Courier New"/>
                <a:hlinkClick r:id="rId3"/>
              </a:rPr>
              <a:t>www.cs.cmu.edu/afs/cs/academic/class/15385-s12/www/lec_slides/matlab_ops_tutorial.m</a:t>
            </a:r>
            <a:endParaRPr lang="en-US" altLang="zh-TW" dirty="0" smtClean="0">
              <a:latin typeface="+mj-lt"/>
              <a:cs typeface="Courier New"/>
            </a:endParaRP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>
                <a:latin typeface="+mj-lt"/>
                <a:cs typeface="Courier New"/>
                <a:hlinkClick r:id="rId4"/>
              </a:rPr>
              <a:t>http://</a:t>
            </a:r>
            <a:r>
              <a:rPr lang="en-US" altLang="zh-TW" dirty="0" smtClean="0">
                <a:latin typeface="+mj-lt"/>
                <a:cs typeface="Courier New"/>
                <a:hlinkClick r:id="rId4"/>
              </a:rPr>
              <a:t>www.cs.cmu.edu/afs/cs/academic/class/15385-s12/www/lec_slides/matlab_prog_tutorial.m</a:t>
            </a:r>
            <a:endParaRPr lang="en-US" altLang="zh-TW" dirty="0" smtClean="0">
              <a:latin typeface="+mj-lt"/>
              <a:cs typeface="Courier New"/>
            </a:endParaRP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>
                <a:latin typeface="+mj-lt"/>
                <a:cs typeface="Courier New"/>
                <a:hlinkClick r:id="rId5"/>
              </a:rPr>
              <a:t>http://</a:t>
            </a:r>
            <a:r>
              <a:rPr lang="en-US" altLang="zh-TW" dirty="0" smtClean="0">
                <a:latin typeface="+mj-lt"/>
                <a:cs typeface="Courier New"/>
                <a:hlinkClick r:id="rId5"/>
              </a:rPr>
              <a:t>www.cs.cmu.edu/afs/cs/academic/class/15385-s12/www/lec_slides/matlab_image_tutorial.m</a:t>
            </a:r>
            <a:endParaRPr lang="en-US" altLang="zh-TW" dirty="0">
              <a:latin typeface="+mj-lt"/>
              <a:cs typeface="Courier New"/>
            </a:endParaRP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 err="1" smtClean="0">
                <a:latin typeface="+mj-lt"/>
                <a:cs typeface="Courier New"/>
              </a:rPr>
              <a:t>Matlab</a:t>
            </a:r>
            <a:r>
              <a:rPr lang="en-US" altLang="zh-TW" dirty="0" smtClean="0">
                <a:latin typeface="+mj-lt"/>
                <a:cs typeface="Courier New"/>
              </a:rPr>
              <a:t> course @ </a:t>
            </a:r>
            <a:r>
              <a:rPr lang="en-US" altLang="zh-TW" dirty="0">
                <a:latin typeface="+mj-lt"/>
                <a:cs typeface="Courier New"/>
              </a:rPr>
              <a:t>ETHZ </a:t>
            </a:r>
            <a:r>
              <a:rPr lang="en-US" altLang="zh-TW" sz="2000" dirty="0">
                <a:latin typeface="+mj-lt"/>
                <a:cs typeface="Courier New"/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  <a:latin typeface="+mj-lt"/>
                <a:cs typeface="Courier New"/>
                <a:hlinkClick r:id="rId6"/>
              </a:rPr>
              <a:t>http://goo.gl/W2jmZJ</a:t>
            </a:r>
            <a:r>
              <a:rPr lang="en-US" altLang="zh-TW" sz="2000" dirty="0">
                <a:latin typeface="+mj-lt"/>
                <a:cs typeface="Courier New"/>
              </a:rPr>
              <a:t>)</a:t>
            </a: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 smtClean="0">
                <a:latin typeface="+mj-lt"/>
                <a:cs typeface="Courier New"/>
              </a:rPr>
              <a:t>Introductory Digital Processing @ </a:t>
            </a:r>
            <a:r>
              <a:rPr lang="en-US" altLang="zh-TW" dirty="0">
                <a:latin typeface="+mj-lt"/>
                <a:cs typeface="Courier New"/>
              </a:rPr>
              <a:t>IIT </a:t>
            </a:r>
            <a:r>
              <a:rPr lang="en-US" altLang="zh-TW" sz="2000" dirty="0">
                <a:latin typeface="+mj-lt"/>
                <a:cs typeface="Courier New"/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  <a:latin typeface="+mj-lt"/>
                <a:cs typeface="Courier New"/>
                <a:hlinkClick r:id="rId7"/>
              </a:rPr>
              <a:t>http://goo.gl/U0osD2</a:t>
            </a:r>
            <a:r>
              <a:rPr lang="en-US" altLang="zh-TW" sz="2000" dirty="0">
                <a:latin typeface="+mj-lt"/>
                <a:cs typeface="Courier New"/>
              </a:rPr>
              <a:t>)</a:t>
            </a:r>
            <a:endParaRPr lang="en-US" altLang="zh-TW" dirty="0" smtClean="0">
              <a:latin typeface="+mj-lt"/>
              <a:cs typeface="Courier New"/>
            </a:endParaRPr>
          </a:p>
          <a:p>
            <a:pPr marL="0" lvl="1" indent="0">
              <a:spcBef>
                <a:spcPts val="500"/>
              </a:spcBef>
              <a:buNone/>
            </a:pPr>
            <a:endParaRPr lang="en-US" altLang="zh-TW" dirty="0">
              <a:latin typeface="+mj-lt"/>
              <a:cs typeface="Courier New"/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6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4. 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8840"/>
            <a:ext cx="10058400" cy="3720254"/>
          </a:xfrm>
        </p:spPr>
        <p:txBody>
          <a:bodyPr/>
          <a:lstStyle/>
          <a:p>
            <a:pPr marL="342900" lvl="1" indent="-342900">
              <a:spcBef>
                <a:spcPts val="500"/>
              </a:spcBef>
            </a:pPr>
            <a:r>
              <a:rPr lang="en-US" altLang="zh-TW" dirty="0">
                <a:cs typeface="Courier New"/>
              </a:rPr>
              <a:t>Open source CV algorithms with </a:t>
            </a:r>
            <a:r>
              <a:rPr lang="en-US" altLang="zh-TW" dirty="0" err="1">
                <a:cs typeface="Courier New"/>
              </a:rPr>
              <a:t>Matlab</a:t>
            </a:r>
            <a:r>
              <a:rPr lang="en-US" altLang="zh-TW" dirty="0">
                <a:cs typeface="Courier New"/>
              </a:rPr>
              <a:t> interface</a:t>
            </a: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 err="1">
                <a:cs typeface="Courier New"/>
              </a:rPr>
              <a:t>VLFeat</a:t>
            </a:r>
            <a:r>
              <a:rPr lang="en-US" altLang="zh-TW" dirty="0">
                <a:cs typeface="Courier New"/>
              </a:rPr>
              <a:t> </a:t>
            </a:r>
            <a:r>
              <a:rPr lang="en-US" altLang="zh-TW" sz="2000" dirty="0">
                <a:cs typeface="Courier New"/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  <a:hlinkClick r:id="rId2"/>
              </a:rPr>
              <a:t>http://www.vlfeat.org/</a:t>
            </a:r>
            <a:r>
              <a:rPr lang="en-US" altLang="zh-TW" sz="2000" dirty="0"/>
              <a:t>)</a:t>
            </a:r>
            <a:endParaRPr lang="en-US" altLang="zh-TW" sz="2000" dirty="0">
              <a:cs typeface="Courier New"/>
            </a:endParaRP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/>
              <a:t>Piotr Dollar’s toolbox  </a:t>
            </a:r>
            <a:r>
              <a:rPr lang="en-US" altLang="zh-TW" sz="2000" dirty="0"/>
              <a:t>(</a:t>
            </a:r>
            <a:r>
              <a:rPr lang="en-US" altLang="zh-TW" sz="2000" i="1" dirty="0">
                <a:solidFill>
                  <a:srgbClr val="0000FF"/>
                </a:solidFill>
                <a:hlinkClick r:id="rId3"/>
              </a:rPr>
              <a:t>http://vision.ucsd.edu/~pdollar/toolbox/</a:t>
            </a:r>
            <a:r>
              <a:rPr lang="en-US" altLang="zh-TW" sz="2000" dirty="0"/>
              <a:t>)</a:t>
            </a: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 err="1"/>
              <a:t>Mexopencv</a:t>
            </a:r>
            <a:r>
              <a:rPr lang="en-US" altLang="zh-TW" dirty="0"/>
              <a:t> </a:t>
            </a:r>
            <a:r>
              <a:rPr lang="en-US" altLang="zh-TW" sz="2000" dirty="0"/>
              <a:t>(</a:t>
            </a:r>
            <a:r>
              <a:rPr lang="hu-HU" altLang="zh-TW" sz="2000" i="1" dirty="0">
                <a:solidFill>
                  <a:srgbClr val="0000FF"/>
                </a:solidFill>
                <a:hlinkClick r:id="rId4"/>
              </a:rPr>
              <a:t>http://www.cs.stonybrook.edu/~kyamagu/mexopencv/</a:t>
            </a:r>
            <a:r>
              <a:rPr lang="en-US" altLang="zh-TW" sz="2000" i="1" dirty="0"/>
              <a:t>)</a:t>
            </a:r>
          </a:p>
          <a:p>
            <a:pPr marL="742950" lvl="2" indent="-342900">
              <a:spcBef>
                <a:spcPts val="500"/>
              </a:spcBef>
            </a:pPr>
            <a:endParaRPr lang="en-US" altLang="zh-TW" sz="2000" i="1" dirty="0"/>
          </a:p>
          <a:p>
            <a:pPr marL="457200" lvl="1" indent="-457200">
              <a:spcBef>
                <a:spcPts val="500"/>
              </a:spcBef>
            </a:pPr>
            <a:r>
              <a:rPr lang="en-US" altLang="zh-TW" dirty="0"/>
              <a:t>Optimization</a:t>
            </a:r>
          </a:p>
          <a:p>
            <a:pPr marL="723900" lvl="2" indent="-323850">
              <a:spcBef>
                <a:spcPts val="500"/>
              </a:spcBef>
            </a:pPr>
            <a:r>
              <a:rPr lang="en-US" altLang="zh-TW" dirty="0"/>
              <a:t>CVX </a:t>
            </a:r>
            <a:r>
              <a:rPr lang="en-US" altLang="zh-TW" sz="2000" dirty="0"/>
              <a:t>(</a:t>
            </a:r>
            <a:r>
              <a:rPr lang="en-US" altLang="zh-TW" sz="2000" i="1" dirty="0">
                <a:solidFill>
                  <a:srgbClr val="0000FF"/>
                </a:solidFill>
                <a:hlinkClick r:id="rId5"/>
              </a:rPr>
              <a:t>http://cvxr.com/cvx/</a:t>
            </a:r>
            <a:r>
              <a:rPr lang="en-US" altLang="zh-TW" sz="2000" i="1" dirty="0"/>
              <a:t>)</a:t>
            </a:r>
            <a:endParaRPr lang="en-US" altLang="zh-TW" sz="1600" dirty="0"/>
          </a:p>
          <a:p>
            <a:pPr marL="0" indent="0">
              <a:spcBef>
                <a:spcPts val="500"/>
              </a:spcBef>
              <a:buNone/>
            </a:pPr>
            <a:endParaRPr lang="en-US" altLang="zh-TW" sz="2400" dirty="0"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a = 1;</a:t>
            </a:r>
          </a:p>
          <a:p>
            <a:pPr marL="133350" indent="0">
              <a:buClr>
                <a:schemeClr val="dk2"/>
              </a:buClr>
              <a:buSzPct val="80000"/>
              <a:buNone/>
            </a:pPr>
            <a:r>
              <a:rPr lang="en" altLang="ko-KR" dirty="0" smtClean="0"/>
              <a:t>	</a:t>
            </a:r>
            <a:endParaRPr lang="en" altLang="ko-KR" dirty="0"/>
          </a:p>
          <a:p>
            <a:pPr marL="133350" indent="0">
              <a:buClr>
                <a:schemeClr val="dk2"/>
              </a:buClr>
              <a:buSzPct val="80000"/>
              <a:buNone/>
            </a:pPr>
            <a:endParaRPr lang="en" altLang="ko-KR" dirty="0" smtClean="0"/>
          </a:p>
          <a:p>
            <a:pPr marL="133350" indent="0">
              <a:buClr>
                <a:schemeClr val="dk2"/>
              </a:buClr>
              <a:buSzPct val="80000"/>
              <a:buNone/>
            </a:pPr>
            <a:endParaRPr lang="en" altLang="ko-KR" dirty="0" smtClean="0"/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endParaRPr lang="en-US" altLang="ko-KR" dirty="0" smtClean="0"/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endParaRPr lang="en" altLang="ko-KR" dirty="0" smtClean="0"/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endParaRPr lang="en" altLang="ko-KR" dirty="0"/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b = false;</a:t>
            </a:r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endParaRPr lang="en" altLang="ko-KR" dirty="0" smtClean="0"/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endParaRPr lang="en" altLang="ko-K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08" b="22870"/>
          <a:stretch/>
        </p:blipFill>
        <p:spPr bwMode="auto">
          <a:xfrm>
            <a:off x="6176366" y="1778896"/>
            <a:ext cx="230995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49" y="4437112"/>
            <a:ext cx="304731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45" y="3291064"/>
            <a:ext cx="5727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5582" y="1159040"/>
            <a:ext cx="8981754" cy="5726793"/>
          </a:xfrm>
        </p:spPr>
        <p:txBody>
          <a:bodyPr>
            <a:normAutofit/>
          </a:bodyPr>
          <a:lstStyle/>
          <a:p>
            <a:pPr marL="133350" indent="0">
              <a:buClr>
                <a:schemeClr val="dk2"/>
              </a:buClr>
              <a:buSzPct val="80000"/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Arial Unicode MS" panose="020B0604020202020204" pitchFamily="34" charset="-128"/>
              </a:rPr>
              <a:t>%% </a:t>
            </a:r>
            <a:r>
              <a:rPr lang="en-US" altLang="en-US" dirty="0">
                <a:solidFill>
                  <a:srgbClr val="006600"/>
                </a:solidFill>
                <a:latin typeface="Arial Unicode MS" panose="020B0604020202020204" pitchFamily="34" charset="-128"/>
              </a:rPr>
              <a:t>Define a vector/Matrix/n-D Array: NO MEMORY </a:t>
            </a:r>
            <a:r>
              <a:rPr lang="en-US" altLang="en-US" dirty="0" smtClean="0">
                <a:solidFill>
                  <a:srgbClr val="006600"/>
                </a:solidFill>
                <a:latin typeface="Arial Unicode MS" panose="020B0604020202020204" pitchFamily="34" charset="-128"/>
              </a:rPr>
              <a:t>ALLOCATION </a:t>
            </a:r>
            <a:r>
              <a:rPr lang="en-US" altLang="en-US" dirty="0">
                <a:solidFill>
                  <a:srgbClr val="006600"/>
                </a:solidFill>
                <a:latin typeface="Arial Unicode MS" panose="020B0604020202020204" pitchFamily="34" charset="-128"/>
              </a:rPr>
              <a:t>or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dirty="0" smtClean="0">
                <a:solidFill>
                  <a:srgbClr val="006600"/>
                </a:solidFill>
                <a:latin typeface="Arial Unicode MS" panose="020B0604020202020204" pitchFamily="34" charset="-128"/>
              </a:rPr>
              <a:t>PRIOR DECLARATION of variables is required</a:t>
            </a:r>
            <a:endParaRPr lang="en" altLang="ko-KR" dirty="0" smtClean="0"/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A = [1</a:t>
            </a:r>
            <a:r>
              <a:rPr lang="en-US" altLang="ko-KR" dirty="0" smtClean="0"/>
              <a:t>,</a:t>
            </a:r>
            <a:r>
              <a:rPr lang="en" altLang="ko-KR" dirty="0" smtClean="0"/>
              <a:t> 2</a:t>
            </a:r>
            <a:r>
              <a:rPr lang="en-US" altLang="ko-KR" dirty="0" smtClean="0"/>
              <a:t>,</a:t>
            </a:r>
            <a:r>
              <a:rPr lang="en" altLang="ko-KR" dirty="0" smtClean="0"/>
              <a:t> 3]</a:t>
            </a:r>
            <a:endParaRPr lang="en" altLang="ko-KR" dirty="0"/>
          </a:p>
          <a:p>
            <a:pPr marL="133350" indent="0">
              <a:buClr>
                <a:schemeClr val="dk2"/>
              </a:buClr>
              <a:buSzPct val="80000"/>
              <a:buNone/>
            </a:pPr>
            <a:endParaRPr lang="en" altLang="ko-KR" dirty="0"/>
          </a:p>
          <a:p>
            <a:pPr marL="133350" indent="0">
              <a:buClr>
                <a:schemeClr val="dk2"/>
              </a:buClr>
              <a:buSzPct val="80000"/>
              <a:buNone/>
            </a:pPr>
            <a:endParaRPr lang="en" altLang="ko-KR" dirty="0" smtClean="0"/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B = [1,2,3;4,5,6]</a:t>
            </a:r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endParaRPr lang="en" altLang="ko-KR" dirty="0"/>
          </a:p>
          <a:p>
            <a:pPr marL="133350" indent="0">
              <a:buClr>
                <a:schemeClr val="dk2"/>
              </a:buClr>
              <a:buSzPct val="80000"/>
              <a:buNone/>
            </a:pPr>
            <a:endParaRPr lang="en" altLang="ko-KR" dirty="0" smtClean="0"/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altLang="ko-KR" dirty="0" smtClean="0"/>
              <a:t>C=[1 2 3;4 5 6;7 8 9]</a:t>
            </a:r>
          </a:p>
          <a:p>
            <a:pPr marL="514350" indent="-381000">
              <a:buClr>
                <a:schemeClr val="dk2"/>
              </a:buClr>
              <a:buSzPct val="80000"/>
              <a:buFont typeface="Arial"/>
              <a:buChar char="○"/>
            </a:pPr>
            <a:endParaRPr lang="en" altLang="ko-K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325582" y="-28539"/>
            <a:ext cx="7904018" cy="1045907"/>
          </a:xfrm>
        </p:spPr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1"/>
          <a:stretch/>
        </p:blipFill>
        <p:spPr bwMode="auto">
          <a:xfrm>
            <a:off x="3160440" y="1896759"/>
            <a:ext cx="2304256" cy="85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680" y="1017368"/>
            <a:ext cx="2706280" cy="114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40" y="3250314"/>
            <a:ext cx="2418415" cy="118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680" y="2592387"/>
            <a:ext cx="2484664" cy="147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40" y="4580459"/>
            <a:ext cx="3240360" cy="1471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5582" y="983176"/>
            <a:ext cx="6075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D=[1 ; 2 ; 3]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E=[1 2 3]’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7" y="1851670"/>
            <a:ext cx="194057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58" y="4077072"/>
            <a:ext cx="198922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73" y="1926890"/>
            <a:ext cx="2252278" cy="1930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3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917380"/>
            <a:ext cx="790867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5013176"/>
            <a:ext cx="8659647" cy="87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3284984"/>
            <a:ext cx="452796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9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</TotalTime>
  <Words>1794</Words>
  <Application>Microsoft Office PowerPoint</Application>
  <PresentationFormat>Widescreen</PresentationFormat>
  <Paragraphs>561</Paragraphs>
  <Slides>54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맑은 고딕</vt:lpstr>
      <vt:lpstr>宋体</vt:lpstr>
      <vt:lpstr>Arial</vt:lpstr>
      <vt:lpstr>Arial Unicode MS</vt:lpstr>
      <vt:lpstr>Calibri</vt:lpstr>
      <vt:lpstr>Calibri Light</vt:lpstr>
      <vt:lpstr>Courier New</vt:lpstr>
      <vt:lpstr>굴림</vt:lpstr>
      <vt:lpstr>HelveticaNeueLT Std Med</vt:lpstr>
      <vt:lpstr>新細明體</vt:lpstr>
      <vt:lpstr>Tahoma</vt:lpstr>
      <vt:lpstr>Wingdings</vt:lpstr>
      <vt:lpstr>Retrospect</vt:lpstr>
      <vt:lpstr>MATLAB TUTORIAL</vt:lpstr>
      <vt:lpstr>Introduction to MATLAB</vt:lpstr>
      <vt:lpstr>What &amp; Why</vt:lpstr>
      <vt:lpstr>MATLAB Screen</vt:lpstr>
      <vt:lpstr>Variables</vt:lpstr>
      <vt:lpstr>Variables</vt:lpstr>
      <vt:lpstr>Variables</vt:lpstr>
      <vt:lpstr>Variables</vt:lpstr>
      <vt:lpstr>Variables</vt:lpstr>
      <vt:lpstr>Pointwise (element by element) Operations</vt:lpstr>
      <vt:lpstr>Vector Operations</vt:lpstr>
      <vt:lpstr>Variables</vt:lpstr>
      <vt:lpstr>Variable Creation from Functions</vt:lpstr>
      <vt:lpstr>Matrix Index</vt:lpstr>
      <vt:lpstr>Matrix Index</vt:lpstr>
      <vt:lpstr>Matrix Index</vt:lpstr>
      <vt:lpstr>Matrix Operation(1/3)</vt:lpstr>
      <vt:lpstr>Matrix Operation(1/3)</vt:lpstr>
      <vt:lpstr>Matrix Operation (2/3)</vt:lpstr>
      <vt:lpstr>Matrix Operation (2/3)</vt:lpstr>
      <vt:lpstr>Matrix Operation (3/3)</vt:lpstr>
      <vt:lpstr>Matrix Concatenation</vt:lpstr>
      <vt:lpstr>Strings</vt:lpstr>
      <vt:lpstr>Cell and Structure</vt:lpstr>
      <vt:lpstr>Operators</vt:lpstr>
      <vt:lpstr>Flow Control</vt:lpstr>
      <vt:lpstr>Vectorization</vt:lpstr>
      <vt:lpstr>Write your code using M-File</vt:lpstr>
      <vt:lpstr>Write your own functions</vt:lpstr>
      <vt:lpstr>Write your own functions</vt:lpstr>
      <vt:lpstr>Display</vt:lpstr>
      <vt:lpstr>Saving your work</vt:lpstr>
      <vt:lpstr>Useful Commands</vt:lpstr>
      <vt:lpstr>References</vt:lpstr>
      <vt:lpstr>Image Processing with MATLAB</vt:lpstr>
      <vt:lpstr>Outline</vt:lpstr>
      <vt:lpstr>1. Introduction</vt:lpstr>
      <vt:lpstr>2.1 Image Data Structure</vt:lpstr>
      <vt:lpstr>2.2 Image Import / Export / Display</vt:lpstr>
      <vt:lpstr>2.3 Display multiple images together</vt:lpstr>
      <vt:lpstr>2.4 Meta-data for image matrices</vt:lpstr>
      <vt:lpstr>2.5 Image Conversion</vt:lpstr>
      <vt:lpstr>2.6 Thresholding an image</vt:lpstr>
      <vt:lpstr>2.7 The Coordinate System in MATLAB (x,y)</vt:lpstr>
      <vt:lpstr>2.8 Image Operations</vt:lpstr>
      <vt:lpstr>2.9 Image Filtering / Convolution</vt:lpstr>
      <vt:lpstr>2.10 Image Filtering: Blurring</vt:lpstr>
      <vt:lpstr>2.11 Image Filtering: Edge Detection</vt:lpstr>
      <vt:lpstr>2.12 Image Filtering: Edge Detection</vt:lpstr>
      <vt:lpstr>2.13 Image Filtering: Customized</vt:lpstr>
      <vt:lpstr>3. Video Processing: Read Videos</vt:lpstr>
      <vt:lpstr>3. Video Processing: Write Videos</vt:lpstr>
      <vt:lpstr>4. References</vt:lpstr>
      <vt:lpstr>4.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creator>Akanksha</dc:creator>
  <cp:lastModifiedBy>kailash.shaw</cp:lastModifiedBy>
  <cp:revision>152</cp:revision>
  <dcterms:created xsi:type="dcterms:W3CDTF">2014-09-08T18:20:20Z</dcterms:created>
  <dcterms:modified xsi:type="dcterms:W3CDTF">2022-11-22T03:30:01Z</dcterms:modified>
</cp:coreProperties>
</file>