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6A271-5042-4C2A-8462-D6784AB19757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8033-C4E5-4D12-B0A1-B552E5703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F34C2-B5FC-4A2B-ABDD-4EA763BC9F99}" type="slidenum">
              <a:rPr lang="tr-TR" smtClean="0"/>
              <a:pPr/>
              <a:t>10</a:t>
            </a:fld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29128-B2D1-4372-AD4B-F052AFFE3E1C}" type="slidenum">
              <a:rPr lang="tr-TR" smtClean="0"/>
              <a:pPr/>
              <a:t>11</a:t>
            </a:fld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24114-18DA-408F-80AF-107DCEDD8B5D}" type="slidenum">
              <a:rPr lang="tr-TR" smtClean="0"/>
              <a:pPr/>
              <a:t>12</a:t>
            </a:fld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2AC95-A551-4F8D-87A6-9CA8DB1B7AAD}" type="slidenum">
              <a:rPr lang="tr-TR" smtClean="0"/>
              <a:pPr/>
              <a:t>13</a:t>
            </a:fld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FA0AE-F142-4948-A281-CB9B0EFF17FE}" type="slidenum">
              <a:rPr lang="tr-TR" smtClean="0"/>
              <a:pPr/>
              <a:t>14</a:t>
            </a:fld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87560-B3A0-4B46-9BF1-20AA393ABD99}" type="slidenum">
              <a:rPr lang="tr-TR" smtClean="0"/>
              <a:pPr/>
              <a:t>15</a:t>
            </a:fld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A9B69-B74D-40E4-B45D-901DFD284E4E}" type="slidenum">
              <a:rPr lang="tr-TR" smtClean="0"/>
              <a:pPr/>
              <a:t>16</a:t>
            </a:fld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44A2C-4560-4C5B-8AD3-676DC5485700}" type="slidenum">
              <a:rPr lang="tr-TR" smtClean="0"/>
              <a:pPr/>
              <a:t>17</a:t>
            </a:fld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9C5A5-64FC-443A-9A17-8E269A9A0901}" type="slidenum">
              <a:rPr lang="tr-TR" smtClean="0"/>
              <a:pPr/>
              <a:t>18</a:t>
            </a:fld>
            <a:endParaRPr 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A741D-B700-4743-A31A-79278D001DCD}" type="slidenum">
              <a:rPr lang="tr-TR" smtClean="0"/>
              <a:pPr/>
              <a:t>19</a:t>
            </a:fld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2C26A-C1CC-4B87-ABA9-94B0E8D6ED8E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4A1AD-74A2-4818-A940-1CBE811A5FF4}" type="slidenum">
              <a:rPr lang="tr-TR" smtClean="0"/>
              <a:pPr/>
              <a:t>20</a:t>
            </a:fld>
            <a:endParaRPr 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AFE20-8FC5-43FA-B52F-81DD831A8D28}" type="slidenum">
              <a:rPr lang="tr-TR" smtClean="0"/>
              <a:pPr/>
              <a:t>21</a:t>
            </a:fld>
            <a:endParaRPr 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19BE1-6C52-476C-AFE9-1F1158C95B6E}" type="slidenum">
              <a:rPr lang="tr-TR" smtClean="0"/>
              <a:pPr/>
              <a:t>22</a:t>
            </a:fld>
            <a:endParaRPr 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A276F-0802-444B-AB4C-4042DAE1946D}" type="slidenum">
              <a:rPr lang="tr-TR" smtClean="0"/>
              <a:pPr/>
              <a:t>23</a:t>
            </a:fld>
            <a:endParaRPr 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7EEF-B140-40AC-BEA3-256D54BBEACF}" type="slidenum">
              <a:rPr lang="tr-TR" smtClean="0"/>
              <a:pPr/>
              <a:t>24</a:t>
            </a:fld>
            <a:endParaRPr 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17137-45ED-461D-A434-76F3596D6CAD}" type="slidenum">
              <a:rPr lang="tr-TR" smtClean="0"/>
              <a:pPr/>
              <a:t>25</a:t>
            </a:fld>
            <a:endParaRPr 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1020C-AEA8-4437-A832-BB78C6EBC7C0}" type="slidenum">
              <a:rPr lang="tr-TR" smtClean="0"/>
              <a:pPr/>
              <a:t>26</a:t>
            </a:fld>
            <a:endParaRPr 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90C3B-838A-45A1-BAB8-390DDD3E0F68}" type="slidenum">
              <a:rPr lang="tr-TR" smtClean="0"/>
              <a:pPr/>
              <a:t>27</a:t>
            </a:fld>
            <a:endParaRPr 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75D6B-D0B0-4EE6-9B08-C953D00E7C62}" type="slidenum">
              <a:rPr lang="tr-TR" smtClean="0"/>
              <a:pPr/>
              <a:t>28</a:t>
            </a:fld>
            <a:endParaRPr 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FC1D1-E9EB-4838-90CF-224EE8C49E56}" type="slidenum">
              <a:rPr lang="tr-TR" smtClean="0"/>
              <a:pPr/>
              <a:t>29</a:t>
            </a:fld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4D96A-2A53-42C0-BC57-6F87BD0E6BBA}" type="slidenum">
              <a:rPr lang="tr-TR" smtClean="0"/>
              <a:pPr/>
              <a:t>3</a:t>
            </a:fld>
            <a:endParaRPr 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D0D9-143E-4B3E-9D1E-0DB2E1312BBD}" type="slidenum">
              <a:rPr lang="tr-TR" smtClean="0"/>
              <a:pPr/>
              <a:t>30</a:t>
            </a:fld>
            <a:endParaRPr 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7A2FA-2CEF-4BDD-8E8C-8EE98D867754}" type="slidenum">
              <a:rPr lang="tr-TR" smtClean="0"/>
              <a:pPr/>
              <a:t>31</a:t>
            </a:fld>
            <a:endParaRPr 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DC19-CDC0-4B8F-8D05-95003F041844}" type="slidenum">
              <a:rPr lang="tr-TR" smtClean="0"/>
              <a:pPr/>
              <a:t>32</a:t>
            </a:fld>
            <a:endParaRPr 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9BA5-3EA2-4332-9928-BAC7A9688106}" type="slidenum">
              <a:rPr lang="tr-TR" smtClean="0"/>
              <a:pPr/>
              <a:t>33</a:t>
            </a:fld>
            <a:endParaRPr 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D66D5-5677-4027-8708-E2FAAB2A1280}" type="slidenum">
              <a:rPr lang="tr-TR" smtClean="0"/>
              <a:pPr/>
              <a:t>34</a:t>
            </a:fld>
            <a:endParaRPr 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5EECC-63C3-4205-A0A5-238083728353}" type="slidenum">
              <a:rPr lang="tr-TR" smtClean="0"/>
              <a:pPr/>
              <a:t>35</a:t>
            </a:fld>
            <a:endParaRPr 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E092A-5170-4AE5-A262-A07DAB305F0C}" type="slidenum">
              <a:rPr lang="tr-TR" smtClean="0"/>
              <a:pPr/>
              <a:t>36</a:t>
            </a:fld>
            <a:endParaRPr 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570EF-3B43-43D2-B9FD-0E8BE3CA29AC}" type="slidenum">
              <a:rPr lang="tr-TR" smtClean="0"/>
              <a:pPr/>
              <a:t>37</a:t>
            </a:fld>
            <a:endParaRPr 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63B28-D0B0-4294-8E90-5F736183C24D}" type="slidenum">
              <a:rPr lang="tr-TR" smtClean="0"/>
              <a:pPr/>
              <a:t>38</a:t>
            </a:fld>
            <a:endParaRPr 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F967A-B9CB-42BE-8457-D56261C35508}" type="slidenum">
              <a:rPr lang="tr-TR" smtClean="0"/>
              <a:pPr/>
              <a:t>39</a:t>
            </a:fld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A136-78C3-48F8-A572-16C151F9E6ED}" type="slidenum">
              <a:rPr lang="tr-TR" smtClean="0"/>
              <a:pPr/>
              <a:t>4</a:t>
            </a:fld>
            <a:endParaRPr 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4A14-36AA-4FB7-9F7B-E4549BC88F73}" type="slidenum">
              <a:rPr lang="tr-TR" smtClean="0"/>
              <a:pPr/>
              <a:t>40</a:t>
            </a:fld>
            <a:endParaRPr 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7A2BE-F6C8-457F-8AD6-FD9921B02E03}" type="slidenum">
              <a:rPr lang="tr-TR" smtClean="0"/>
              <a:pPr/>
              <a:t>41</a:t>
            </a:fld>
            <a:endParaRPr lang="tr-T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0109F-3683-4D13-9373-8FCC4847A478}" type="slidenum">
              <a:rPr lang="tr-TR" smtClean="0"/>
              <a:pPr/>
              <a:t>42</a:t>
            </a:fld>
            <a:endParaRPr lang="tr-T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B7B1B-1338-401F-BA45-0A6029E62935}" type="slidenum">
              <a:rPr lang="tr-TR" smtClean="0"/>
              <a:pPr/>
              <a:t>43</a:t>
            </a:fld>
            <a:endParaRPr lang="tr-T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BC052-D3DB-4ADF-AD59-44A7911BB261}" type="slidenum">
              <a:rPr lang="tr-TR" smtClean="0"/>
              <a:pPr/>
              <a:t>44</a:t>
            </a:fld>
            <a:endParaRPr lang="tr-T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6EA9E-68FA-4B83-8157-9D55486720E0}" type="slidenum">
              <a:rPr lang="tr-TR" smtClean="0"/>
              <a:pPr/>
              <a:t>45</a:t>
            </a:fld>
            <a:endParaRPr 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6979E-850B-4507-9863-A4722396575D}" type="slidenum">
              <a:rPr lang="tr-TR" smtClean="0"/>
              <a:pPr/>
              <a:t>46</a:t>
            </a:fld>
            <a:endParaRPr 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Hello</a:t>
            </a:r>
          </a:p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01A4A-CA64-428C-AF67-A16F46EF6402}" type="slidenum">
              <a:rPr lang="tr-TR" smtClean="0"/>
              <a:pPr/>
              <a:t>47</a:t>
            </a:fld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38265-B2DD-48A3-A288-C8BB4001F35B}" type="slidenum">
              <a:rPr lang="tr-TR" smtClean="0"/>
              <a:pPr/>
              <a:t>5</a:t>
            </a:fld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782B7-EEC9-4599-A67F-CEECC0F1EEA3}" type="slidenum">
              <a:rPr lang="tr-TR" smtClean="0"/>
              <a:pPr/>
              <a:t>6</a:t>
            </a:fld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82F25-0B84-49AC-9962-B3EC0974A87D}" type="slidenum">
              <a:rPr lang="tr-TR" smtClean="0"/>
              <a:pPr/>
              <a:t>7</a:t>
            </a:fld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B1A33-22BC-42CB-A3CC-41DDE65D044B}" type="slidenum">
              <a:rPr lang="tr-TR" smtClean="0"/>
              <a:pPr/>
              <a:t>8</a:t>
            </a:fld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5938-18A4-44AC-AD95-24D3058661B6}" type="slidenum">
              <a:rPr lang="tr-TR" smtClean="0"/>
              <a:pPr/>
              <a:t>9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075C-77A9-40D0-9B76-D4CE7B4CA6C9}" type="datetimeFigureOut">
              <a:rPr lang="en-US" smtClean="0"/>
              <a:pPr/>
              <a:t>22/06/2012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D2E6-5866-49DA-BB61-2AB7171F7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1066800" y="2514600"/>
            <a:ext cx="6477000" cy="117157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8000" b="1" dirty="0" smtClean="0">
                <a:solidFill>
                  <a:schemeClr val="accent2"/>
                </a:solidFill>
              </a:rPr>
              <a:t>  MATLAB</a:t>
            </a:r>
            <a:r>
              <a:rPr lang="tr-TR" sz="8000" b="1" dirty="0" smtClean="0">
                <a:solidFill>
                  <a:schemeClr val="accent2"/>
                </a:solidFill>
              </a:rPr>
              <a:t> </a:t>
            </a:r>
            <a:r>
              <a:rPr lang="en-US" sz="8000" b="1" dirty="0" smtClean="0">
                <a:solidFill>
                  <a:schemeClr val="accent2"/>
                </a:solidFill>
              </a:rPr>
              <a:t/>
            </a:r>
            <a:br>
              <a:rPr lang="en-US" sz="8000" b="1" dirty="0" smtClean="0">
                <a:solidFill>
                  <a:schemeClr val="accent2"/>
                </a:solidFill>
              </a:rPr>
            </a:br>
            <a:r>
              <a:rPr lang="en-US" sz="8000" b="1" dirty="0" smtClean="0">
                <a:solidFill>
                  <a:schemeClr val="accent2"/>
                </a:solidFill>
              </a:rPr>
              <a:t>  Graphics </a:t>
            </a:r>
            <a:endParaRPr lang="tr-TR" sz="80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Multiple plots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Using ‘plot’ command: </a:t>
            </a:r>
            <a:r>
              <a:rPr lang="en-US" sz="2000" dirty="0">
                <a:cs typeface="Arial" charset="0"/>
              </a:rPr>
              <a:t>Here plot command is modified as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Plot(x1, y1,x2, y2, x3, y3);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It will generate 3 graphs in the same window.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</a:t>
            </a:r>
            <a:r>
              <a:rPr lang="en-US" sz="2000" dirty="0">
                <a:cs typeface="Arial" charset="0"/>
              </a:rPr>
              <a:t>	Make a .m file of following code and run it. </a:t>
            </a:r>
          </a:p>
          <a:p>
            <a:pPr>
              <a:defRPr/>
            </a:pPr>
            <a:r>
              <a:rPr lang="en-US" sz="2000" dirty="0"/>
              <a:t>x1=0:0.01:20;</a:t>
            </a:r>
          </a:p>
          <a:p>
            <a:pPr>
              <a:defRPr/>
            </a:pPr>
            <a:r>
              <a:rPr lang="en-US" sz="2000" dirty="0"/>
              <a:t>y1=exp(0.1*x1).*sin(x1);</a:t>
            </a:r>
          </a:p>
          <a:p>
            <a:pPr>
              <a:defRPr/>
            </a:pPr>
            <a:r>
              <a:rPr lang="en-US" sz="2000" dirty="0"/>
              <a:t>x2=0:0.1:20;</a:t>
            </a:r>
          </a:p>
          <a:p>
            <a:pPr>
              <a:defRPr/>
            </a:pPr>
            <a:r>
              <a:rPr lang="en-US" sz="2000" dirty="0"/>
              <a:t>y2=sin(x2);</a:t>
            </a:r>
          </a:p>
          <a:p>
            <a:pPr>
              <a:defRPr/>
            </a:pPr>
            <a:r>
              <a:rPr lang="en-US" sz="2000" dirty="0"/>
              <a:t>x3=0:0.1:20;</a:t>
            </a:r>
          </a:p>
          <a:p>
            <a:pPr>
              <a:defRPr/>
            </a:pPr>
            <a:r>
              <a:rPr lang="en-US" sz="2000" dirty="0"/>
              <a:t>y3=</a:t>
            </a:r>
            <a:r>
              <a:rPr lang="en-US" sz="2000" dirty="0" err="1"/>
              <a:t>cos</a:t>
            </a:r>
            <a:r>
              <a:rPr lang="en-US" sz="2000" dirty="0"/>
              <a:t>(x3);</a:t>
            </a:r>
          </a:p>
          <a:p>
            <a:pPr>
              <a:defRPr/>
            </a:pPr>
            <a:r>
              <a:rPr lang="en-US" sz="2000" dirty="0"/>
              <a:t>plot(x1,y1,x2,y2,x3,y3);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('curve of y1');</a:t>
            </a:r>
            <a:r>
              <a:rPr lang="en-US" sz="2000" dirty="0" err="1"/>
              <a:t>gtext</a:t>
            </a:r>
            <a:r>
              <a:rPr lang="en-US" sz="2000" dirty="0"/>
              <a:t>('curve of y2');</a:t>
            </a:r>
            <a:r>
              <a:rPr lang="en-US" sz="2000" dirty="0" err="1"/>
              <a:t>gtext</a:t>
            </a:r>
            <a:r>
              <a:rPr lang="en-US" sz="2000" dirty="0"/>
              <a:t>('curve of y3');</a:t>
            </a:r>
          </a:p>
          <a:p>
            <a:pPr>
              <a:defRPr/>
            </a:pPr>
            <a:r>
              <a:rPr lang="en-US" sz="2000" dirty="0"/>
              <a:t>%axis('equal');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title('multiple plots using plot command');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Multiple plots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Using ‘hold’ command: </a:t>
            </a:r>
            <a:r>
              <a:rPr lang="en-US" sz="2000" dirty="0">
                <a:cs typeface="Arial" charset="0"/>
              </a:rPr>
              <a:t>Write following command to hold the previous figure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hold on or hold off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</a:t>
            </a:r>
            <a:r>
              <a:rPr lang="en-US" sz="2000" dirty="0">
                <a:cs typeface="Arial" charset="0"/>
              </a:rPr>
              <a:t>	Make a .m file of following code and run it. </a:t>
            </a:r>
          </a:p>
          <a:p>
            <a:pPr>
              <a:defRPr/>
            </a:pPr>
            <a:r>
              <a:rPr lang="en-US" sz="2000" dirty="0"/>
              <a:t>x=0:pi/100:2*pi;</a:t>
            </a:r>
          </a:p>
          <a:p>
            <a:pPr>
              <a:defRPr/>
            </a:pPr>
            <a:r>
              <a:rPr lang="en-US" sz="2000" dirty="0"/>
              <a:t>y1=</a:t>
            </a:r>
            <a:r>
              <a:rPr lang="en-US" sz="2000" dirty="0" err="1"/>
              <a:t>cos</a:t>
            </a:r>
            <a:r>
              <a:rPr lang="en-US" sz="2000" dirty="0"/>
              <a:t>(x);</a:t>
            </a:r>
          </a:p>
          <a:p>
            <a:pPr>
              <a:defRPr/>
            </a:pPr>
            <a:r>
              <a:rPr lang="en-US" sz="2000" dirty="0"/>
              <a:t>plot(x,y1)</a:t>
            </a:r>
          </a:p>
          <a:p>
            <a:pPr>
              <a:defRPr/>
            </a:pPr>
            <a:r>
              <a:rPr lang="en-US" sz="2000" dirty="0"/>
              <a:t>hold on;</a:t>
            </a:r>
          </a:p>
          <a:p>
            <a:pPr>
              <a:defRPr/>
            </a:pPr>
            <a:r>
              <a:rPr lang="en-US" sz="2000" dirty="0"/>
              <a:t>y2=sin(x);</a:t>
            </a:r>
          </a:p>
          <a:p>
            <a:pPr>
              <a:defRPr/>
            </a:pPr>
            <a:r>
              <a:rPr lang="en-US" sz="2000" dirty="0"/>
              <a:t>plot(x,y2)</a:t>
            </a:r>
          </a:p>
          <a:p>
            <a:pPr>
              <a:defRPr/>
            </a:pPr>
            <a:r>
              <a:rPr lang="en-US" sz="2000" dirty="0"/>
              <a:t>hold off;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title('multiple plots using hold on &amp; hold off  command');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rgbClr val="C0000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Run the program without hold on &amp; hold off command  &amp; see difference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Multiple plots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Using ‘line’ command: </a:t>
            </a:r>
            <a:r>
              <a:rPr lang="en-US" sz="2000" dirty="0">
                <a:cs typeface="Arial" charset="0"/>
              </a:rPr>
              <a:t>‘line’ command is used along with plot command to generate multiple plots.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</a:t>
            </a:r>
            <a:r>
              <a:rPr lang="en-US" sz="2000" dirty="0">
                <a:cs typeface="Arial" charset="0"/>
              </a:rPr>
              <a:t>	Make a .m file of following code and run it. </a:t>
            </a:r>
          </a:p>
          <a:p>
            <a:pPr>
              <a:defRPr/>
            </a:pPr>
            <a:r>
              <a:rPr lang="en-US" sz="2000" dirty="0"/>
              <a:t>x=0:0.1:100;</a:t>
            </a:r>
          </a:p>
          <a:p>
            <a:pPr>
              <a:defRPr/>
            </a:pPr>
            <a:r>
              <a:rPr lang="en-US" sz="2000" dirty="0"/>
              <a:t>y1=</a:t>
            </a:r>
            <a:r>
              <a:rPr lang="en-US" sz="2000" dirty="0" err="1"/>
              <a:t>sqrt</a:t>
            </a:r>
            <a:r>
              <a:rPr lang="en-US" sz="2000" dirty="0"/>
              <a:t>(x.^2+1);</a:t>
            </a:r>
          </a:p>
          <a:p>
            <a:pPr>
              <a:defRPr/>
            </a:pPr>
            <a:r>
              <a:rPr lang="en-US" sz="2000" dirty="0"/>
              <a:t>y2=5*x+20;</a:t>
            </a:r>
          </a:p>
          <a:p>
            <a:pPr>
              <a:defRPr/>
            </a:pPr>
            <a:r>
              <a:rPr lang="en-US" sz="2000" dirty="0"/>
              <a:t>y3=10*x+3;</a:t>
            </a:r>
          </a:p>
          <a:p>
            <a:pPr>
              <a:defRPr/>
            </a:pPr>
            <a:r>
              <a:rPr lang="en-US" sz="2000" dirty="0"/>
              <a:t>plot(x,y1)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('y1=</a:t>
            </a:r>
            <a:r>
              <a:rPr lang="en-US" sz="2000" dirty="0" err="1"/>
              <a:t>sqrt</a:t>
            </a:r>
            <a:r>
              <a:rPr lang="en-US" sz="2000" dirty="0"/>
              <a:t>(x^2+1)');</a:t>
            </a:r>
          </a:p>
          <a:p>
            <a:pPr>
              <a:defRPr/>
            </a:pPr>
            <a:r>
              <a:rPr lang="en-US" sz="2000" dirty="0"/>
              <a:t>line(x,y2);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('y2=5x+20');</a:t>
            </a:r>
          </a:p>
          <a:p>
            <a:pPr>
              <a:defRPr/>
            </a:pPr>
            <a:r>
              <a:rPr lang="en-US" sz="2000" dirty="0"/>
              <a:t>line(x,y3);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('y3=10x+3');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title('multiple plots using line command');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Style option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Style Option: </a:t>
            </a:r>
            <a:r>
              <a:rPr lang="en-US" sz="2000" dirty="0">
                <a:cs typeface="Arial" charset="0"/>
              </a:rPr>
              <a:t>These are optional parameters that can be given to plot 	          command for better illustration and outlook of plots.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Syntax is 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plot(x-value, y-value, ‘style options’)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Where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style options = one to three characters which represents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		color (red, green, yellow, blue etc)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		line style (solid, dashed, dotted etc)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		point marker style ( +, *, o, . etc 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rgbClr val="C0000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Default option in MATLAB plot is blue solid line.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Style option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</a:t>
            </a:r>
            <a:r>
              <a:rPr lang="en-US" sz="2000" dirty="0">
                <a:cs typeface="Arial" charset="0"/>
              </a:rPr>
              <a:t>	Make a .m file of following code and run it.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>
              <a:defRPr/>
            </a:pPr>
            <a:r>
              <a:rPr lang="en-US" sz="2000" dirty="0"/>
              <a:t>x1=0:0.01:20;</a:t>
            </a:r>
          </a:p>
          <a:p>
            <a:pPr>
              <a:defRPr/>
            </a:pPr>
            <a:r>
              <a:rPr lang="en-US" sz="2000" dirty="0"/>
              <a:t>y1=exp(0.1*x1).*sin(x1);</a:t>
            </a:r>
          </a:p>
          <a:p>
            <a:pPr>
              <a:defRPr/>
            </a:pPr>
            <a:r>
              <a:rPr lang="en-US" sz="2000" dirty="0"/>
              <a:t>x2=0:0.1:20;</a:t>
            </a:r>
          </a:p>
          <a:p>
            <a:pPr>
              <a:defRPr/>
            </a:pPr>
            <a:r>
              <a:rPr lang="en-US" sz="2000" dirty="0"/>
              <a:t>y2=sin(x2);</a:t>
            </a:r>
          </a:p>
          <a:p>
            <a:pPr>
              <a:defRPr/>
            </a:pPr>
            <a:r>
              <a:rPr lang="en-US" sz="2000" dirty="0"/>
              <a:t>x3=0:0.1:20;</a:t>
            </a:r>
          </a:p>
          <a:p>
            <a:pPr>
              <a:defRPr/>
            </a:pPr>
            <a:r>
              <a:rPr lang="en-US" sz="2000" dirty="0"/>
              <a:t>y3=</a:t>
            </a:r>
            <a:r>
              <a:rPr lang="en-US" sz="2000" dirty="0" err="1"/>
              <a:t>cos</a:t>
            </a:r>
            <a:r>
              <a:rPr lang="en-US" sz="2000" dirty="0"/>
              <a:t>(x3);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plot(x1,y1,’b:’,x2,y2,’g-’, x3,y3,’ro’);	%note this line now 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('curve of y1');</a:t>
            </a:r>
            <a:r>
              <a:rPr lang="en-US" sz="2000" dirty="0" err="1"/>
              <a:t>gtext</a:t>
            </a:r>
            <a:r>
              <a:rPr lang="en-US" sz="2000" dirty="0"/>
              <a:t>('curve of y2');</a:t>
            </a:r>
            <a:r>
              <a:rPr lang="en-US" sz="2000" dirty="0" err="1"/>
              <a:t>gtext</a:t>
            </a:r>
            <a:r>
              <a:rPr lang="en-US" sz="2000" dirty="0"/>
              <a:t>('curve of y3');</a:t>
            </a:r>
          </a:p>
          <a:p>
            <a:pPr>
              <a:defRPr/>
            </a:pPr>
            <a:r>
              <a:rPr lang="en-US" sz="2000" dirty="0"/>
              <a:t>%axis('equal');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title('multiple plots using plot command');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Style option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b="1">
                <a:solidFill>
                  <a:schemeClr val="accent2"/>
                </a:solidFill>
                <a:cs typeface="Arial" charset="0"/>
              </a:rPr>
              <a:t>Colors, line style and marker style of style option</a:t>
            </a:r>
            <a:endParaRPr lang="en-US" sz="2000" b="1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>
              <a:cs typeface="Arial" charset="0"/>
            </a:endParaRPr>
          </a:p>
        </p:txBody>
      </p:sp>
      <p:pic>
        <p:nvPicPr>
          <p:cNvPr id="17413" name="Picture 4" descr="Untitle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11338"/>
            <a:ext cx="8991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legend command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‘legend’ command: </a:t>
            </a:r>
            <a:r>
              <a:rPr lang="en-US" sz="2000" dirty="0">
                <a:cs typeface="Arial" charset="0"/>
              </a:rPr>
              <a:t>This is another optional parameters that can be given to plot command for better illustration and outlook of plots.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Syntax are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legend(string1, string2, string3,……)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legend(</a:t>
            </a:r>
            <a:r>
              <a:rPr lang="en-US" sz="2000" dirty="0" err="1">
                <a:cs typeface="Arial" charset="0"/>
              </a:rPr>
              <a:t>linestyle</a:t>
            </a:r>
            <a:r>
              <a:rPr lang="en-US" sz="2000" dirty="0">
                <a:cs typeface="Arial" charset="0"/>
              </a:rPr>
              <a:t>, string1, </a:t>
            </a:r>
            <a:r>
              <a:rPr lang="en-US" sz="2000" dirty="0" err="1">
                <a:cs typeface="Arial" charset="0"/>
              </a:rPr>
              <a:t>linestyle</a:t>
            </a:r>
            <a:r>
              <a:rPr lang="en-US" sz="2000" dirty="0">
                <a:cs typeface="Arial" charset="0"/>
              </a:rPr>
              <a:t>, string2……..)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legend(srting1, string2, string3,……,pos)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Where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pos =  position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    0 = Automatic ‘best’ placement (least conflict with data)	   </a:t>
            </a:r>
            <a:endParaRPr lang="en-US" sz="2000" dirty="0" smtClean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 smtClean="0">
                <a:cs typeface="Arial" charset="0"/>
              </a:rPr>
              <a:t>		    </a:t>
            </a:r>
            <a:r>
              <a:rPr lang="en-US" sz="2000" dirty="0">
                <a:cs typeface="Arial" charset="0"/>
              </a:rPr>
              <a:t>1 = Upper right hand corner (default)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    2 = Upper left hand corner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    3 = Lower left hand corner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    4 = Lower right hand corner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    5 = To the right of the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legend command conti…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620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Following table gives the values of induced voltage E for different filed current If for a DC generator operating at N = 1500 RPM, plot the open circuit characteristics for this generator at 1500 RPM, 1200 RPM &amp; 1000 RPM on the same sheet. Use the proper ‘hold’ and ‘legend’ commands. (Note E </a:t>
            </a:r>
            <a:r>
              <a:rPr lang="el-GR" sz="2000" dirty="0"/>
              <a:t>α</a:t>
            </a:r>
            <a:r>
              <a:rPr lang="en-US" sz="2000" dirty="0"/>
              <a:t> N)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Sol: </a:t>
            </a:r>
            <a:r>
              <a:rPr lang="en-US" sz="2000" dirty="0"/>
              <a:t>Make a .m file of following code and run it. </a:t>
            </a:r>
          </a:p>
          <a:p>
            <a:r>
              <a:rPr lang="en-US" sz="2000" dirty="0"/>
              <a:t>If=[0 0.4 1.0 1.45 2.0 3.0 4.0 5.0 6.0];    		%field current </a:t>
            </a:r>
          </a:p>
          <a:p>
            <a:r>
              <a:rPr lang="en-US" sz="2000" dirty="0"/>
              <a:t>E = [5 30 70 110 150 215 240 250 260];      	%induced </a:t>
            </a:r>
            <a:r>
              <a:rPr lang="en-US" sz="2000" dirty="0" err="1"/>
              <a:t>emf</a:t>
            </a:r>
            <a:r>
              <a:rPr lang="en-US" sz="2000" dirty="0"/>
              <a:t> </a:t>
            </a:r>
          </a:p>
          <a:p>
            <a:r>
              <a:rPr lang="en-US" sz="2000" dirty="0"/>
              <a:t>plot(If, E, 'r-');					%red solid line</a:t>
            </a:r>
          </a:p>
          <a:p>
            <a:r>
              <a:rPr lang="en-US" sz="2000" dirty="0"/>
              <a:t>hold on;</a:t>
            </a:r>
          </a:p>
          <a:p>
            <a:r>
              <a:rPr lang="en-US" sz="2000" dirty="0"/>
              <a:t>E2=(1200/1500)*E;</a:t>
            </a:r>
          </a:p>
          <a:p>
            <a:r>
              <a:rPr lang="en-US" sz="2000" dirty="0"/>
              <a:t>plot(If, E2, 'b:');					%blue doted line </a:t>
            </a:r>
          </a:p>
          <a:p>
            <a:r>
              <a:rPr lang="en-US" sz="2000" dirty="0"/>
              <a:t>E3=(1000/1500)*E;</a:t>
            </a:r>
          </a:p>
          <a:p>
            <a:r>
              <a:rPr lang="en-US" sz="2000" dirty="0"/>
              <a:t>plot(If, E3, 'c-.');					%cyan dash dot line </a:t>
            </a:r>
          </a:p>
          <a:p>
            <a:r>
              <a:rPr lang="en-US" sz="2000" dirty="0"/>
              <a:t>legend('1500 RPM','1200 RPM','1000 RPM',2);</a:t>
            </a:r>
          </a:p>
          <a:p>
            <a:r>
              <a:rPr lang="en-US" sz="2000" dirty="0"/>
              <a:t>hold off;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Sub-Plots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Sub-plots: </a:t>
            </a:r>
            <a:r>
              <a:rPr lang="en-US" sz="2000" dirty="0"/>
              <a:t>A graphic window can be sub divided into many sub-graphs or subplots using subplot command.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Syntax is </a:t>
            </a:r>
          </a:p>
          <a:p>
            <a:pPr>
              <a:defRPr/>
            </a:pPr>
            <a:r>
              <a:rPr lang="en-US" sz="2000" dirty="0"/>
              <a:t>	Subplot(I, j, k) 		% total sub-plots=</a:t>
            </a:r>
            <a:r>
              <a:rPr lang="en-US" sz="2000" dirty="0" err="1"/>
              <a:t>i</a:t>
            </a:r>
            <a:r>
              <a:rPr lang="en-US" sz="2000" dirty="0"/>
              <a:t>*j, </a:t>
            </a:r>
            <a:r>
              <a:rPr lang="en-US" sz="2000" dirty="0" err="1"/>
              <a:t>i</a:t>
            </a:r>
            <a:r>
              <a:rPr lang="en-US" sz="2000" dirty="0"/>
              <a:t> row, j column </a:t>
            </a:r>
          </a:p>
          <a:p>
            <a:pPr>
              <a:defRPr/>
            </a:pPr>
            <a:r>
              <a:rPr lang="en-US" sz="2000" dirty="0"/>
              <a:t>				%select the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area for sub-plot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Divide the figure window into four sub-windows and plot the following functions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Plot v </a:t>
            </a:r>
            <a:r>
              <a:rPr lang="en-US" sz="2000" dirty="0" err="1"/>
              <a:t>v</a:t>
            </a:r>
            <a:r>
              <a:rPr lang="en-US" sz="2000" dirty="0"/>
              <a:t>/s I, where v=4*I &amp; I =1, 2, 3, 4 on the upper left sub window.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Plot y v/s x, where y=x2 &amp; x= 1,2,3,4 on the upper right sub-window.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For t=0:2*pi in step t=pi/60, plot sin(t) v/s t on the lower left sub-window 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For t=0:pi/30:2*pi, plot cost(t) v/s t on the lower right sub-window. </a:t>
            </a:r>
          </a:p>
          <a:p>
            <a:pPr marL="457200" indent="-457200">
              <a:buFontTx/>
              <a:buAutoNum type="arabicPeriod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Sub-Plots conti…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7620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62000" y="1066800"/>
            <a:ext cx="7696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dirty="0"/>
              <a:t>I=[1 2 3 4];</a:t>
            </a:r>
          </a:p>
          <a:p>
            <a:r>
              <a:rPr lang="en-US" dirty="0"/>
              <a:t>V=4*I;</a:t>
            </a:r>
          </a:p>
          <a:p>
            <a:r>
              <a:rPr lang="en-US" dirty="0"/>
              <a:t>subplot(2,2,1);</a:t>
            </a:r>
          </a:p>
          <a:p>
            <a:r>
              <a:rPr lang="en-US" dirty="0"/>
              <a:t>plot(I, V);</a:t>
            </a:r>
          </a:p>
          <a:p>
            <a:r>
              <a:rPr lang="en-US" dirty="0" err="1"/>
              <a:t>xlabel</a:t>
            </a:r>
            <a:r>
              <a:rPr lang="en-US" dirty="0"/>
              <a:t>('Current I');</a:t>
            </a:r>
            <a:r>
              <a:rPr lang="en-US" dirty="0" err="1"/>
              <a:t>ylabel</a:t>
            </a:r>
            <a:r>
              <a:rPr lang="en-US" dirty="0"/>
              <a:t>('Voltage V'); title('V-I characteristic');</a:t>
            </a:r>
          </a:p>
          <a:p>
            <a:r>
              <a:rPr lang="en-US" dirty="0"/>
              <a:t>x=[1 2 3 4];</a:t>
            </a:r>
          </a:p>
          <a:p>
            <a:r>
              <a:rPr lang="en-US" dirty="0"/>
              <a:t>y=x.^2;</a:t>
            </a:r>
          </a:p>
          <a:p>
            <a:r>
              <a:rPr lang="en-US" dirty="0"/>
              <a:t>subplot(2,2,2);</a:t>
            </a:r>
          </a:p>
          <a:p>
            <a:r>
              <a:rPr lang="en-US" dirty="0"/>
              <a:t>plot(x, y);</a:t>
            </a:r>
          </a:p>
          <a:p>
            <a:r>
              <a:rPr lang="en-US" dirty="0" err="1"/>
              <a:t>xlabel</a:t>
            </a:r>
            <a:r>
              <a:rPr lang="en-US" dirty="0"/>
              <a:t>('x');</a:t>
            </a:r>
            <a:r>
              <a:rPr lang="en-US" dirty="0" err="1"/>
              <a:t>ylabel</a:t>
            </a:r>
            <a:r>
              <a:rPr lang="en-US" dirty="0"/>
              <a:t>('y'); title('y=x^2');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t=0:pi/60:2*pi;</a:t>
            </a:r>
          </a:p>
          <a:p>
            <a:r>
              <a:rPr lang="en-US" dirty="0"/>
              <a:t>subplot(2,2,3);</a:t>
            </a:r>
          </a:p>
          <a:p>
            <a:r>
              <a:rPr lang="en-US" dirty="0"/>
              <a:t>plot(</a:t>
            </a:r>
            <a:r>
              <a:rPr lang="en-US" dirty="0" err="1"/>
              <a:t>t,sin</a:t>
            </a:r>
            <a:r>
              <a:rPr lang="en-US" dirty="0"/>
              <a:t>(t));</a:t>
            </a:r>
          </a:p>
          <a:p>
            <a:r>
              <a:rPr lang="en-US" dirty="0" err="1"/>
              <a:t>xlabel</a:t>
            </a:r>
            <a:r>
              <a:rPr lang="en-US" dirty="0"/>
              <a:t>('Angle');</a:t>
            </a:r>
            <a:r>
              <a:rPr lang="en-US" dirty="0" err="1"/>
              <a:t>ylabel</a:t>
            </a:r>
            <a:r>
              <a:rPr lang="en-US" dirty="0"/>
              <a:t>('sin(angle)');title('</a:t>
            </a:r>
            <a:r>
              <a:rPr lang="en-US" dirty="0" err="1"/>
              <a:t>ploat</a:t>
            </a:r>
            <a:r>
              <a:rPr lang="en-US" dirty="0"/>
              <a:t> of sin function');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t=0:pi/30:2*pi;</a:t>
            </a:r>
          </a:p>
          <a:p>
            <a:r>
              <a:rPr lang="en-US" dirty="0"/>
              <a:t>subplot(2,2,4);</a:t>
            </a:r>
          </a:p>
          <a:p>
            <a:r>
              <a:rPr lang="en-US" dirty="0"/>
              <a:t>plot(t, </a:t>
            </a:r>
            <a:r>
              <a:rPr lang="en-US" dirty="0" err="1"/>
              <a:t>cos</a:t>
            </a:r>
            <a:r>
              <a:rPr lang="en-US" dirty="0"/>
              <a:t>(t));</a:t>
            </a:r>
          </a:p>
          <a:p>
            <a:r>
              <a:rPr lang="en-US" dirty="0" err="1"/>
              <a:t>xlabel</a:t>
            </a:r>
            <a:r>
              <a:rPr lang="en-US" dirty="0"/>
              <a:t>('Angle');</a:t>
            </a:r>
            <a:r>
              <a:rPr lang="en-US" dirty="0" err="1"/>
              <a:t>ylabel</a:t>
            </a:r>
            <a:r>
              <a:rPr lang="en-US" dirty="0"/>
              <a:t>('</a:t>
            </a:r>
            <a:r>
              <a:rPr lang="en-US" dirty="0" err="1"/>
              <a:t>cos</a:t>
            </a:r>
            <a:r>
              <a:rPr lang="en-US" dirty="0"/>
              <a:t>(angle)');title('plot of </a:t>
            </a:r>
            <a:r>
              <a:rPr lang="en-US" dirty="0" err="1"/>
              <a:t>cos</a:t>
            </a:r>
            <a:r>
              <a:rPr lang="en-US" dirty="0"/>
              <a:t> function');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3600" b="1">
                <a:solidFill>
                  <a:srgbClr val="A50021"/>
                </a:solidFill>
                <a:cs typeface="Arial" charset="0"/>
              </a:rPr>
              <a:t>Two-Dimensional Plots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781208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cs typeface="Arial" charset="0"/>
              </a:rPr>
              <a:t>Syntax is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	plot(x, y)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Where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	x = vector containing the x-coordinates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	y = vector containing the y-coordinates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Plot the curve y=x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 where x varied from 0 to 10.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Sol: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&gt;&gt;x=0:1:10;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&gt;&gt;y=x.^2;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&gt;&gt;plot(</a:t>
            </a:r>
            <a:r>
              <a:rPr lang="en-US" sz="2000" dirty="0" err="1">
                <a:cs typeface="Arial" charset="0"/>
              </a:rPr>
              <a:t>x,y</a:t>
            </a:r>
            <a:r>
              <a:rPr lang="en-US" sz="2000" dirty="0">
                <a:cs typeface="Arial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C00000"/>
                </a:solidFill>
                <a:cs typeface="Arial" charset="0"/>
              </a:rPr>
              <a:t>Note: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1.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	</a:t>
            </a:r>
            <a:r>
              <a:rPr lang="en-US" sz="2000" dirty="0">
                <a:cs typeface="Arial" charset="0"/>
              </a:rPr>
              <a:t>In case figure is already exits, it clears the figure widow and             	draw a new plot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2.	Size of vector x &amp; y must be same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cs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</a:rPr>
              <a:t>Specialized 2-D plots: </a:t>
            </a:r>
            <a:r>
              <a:rPr lang="en-US" sz="2000" dirty="0"/>
              <a:t>There are many specialized graphics functions in the MATLAB for 2-D plotting. They are following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Logarithmic plot function </a:t>
            </a:r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dirty="0" err="1"/>
              <a:t>semilogx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dirty="0" err="1"/>
              <a:t>semilongy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dirty="0" err="1"/>
              <a:t>loglog</a:t>
            </a:r>
            <a:r>
              <a:rPr lang="en-US" sz="2000" dirty="0"/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polar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area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bar function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 err="1"/>
              <a:t>barh</a:t>
            </a:r>
            <a:r>
              <a:rPr lang="en-US" sz="2000" dirty="0"/>
              <a:t> </a:t>
            </a:r>
            <a:r>
              <a:rPr lang="en-US" sz="2000" dirty="0" err="1"/>
              <a:t>funtion</a:t>
            </a: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 err="1"/>
              <a:t>hist</a:t>
            </a:r>
            <a:r>
              <a:rPr lang="en-US" sz="2000" dirty="0"/>
              <a:t>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rose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pie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stairs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stem function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compass function 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Logarithmic plot function </a:t>
            </a:r>
          </a:p>
          <a:p>
            <a:pPr marL="971550" lvl="1" indent="-514350">
              <a:buFont typeface="+mj-lt"/>
              <a:buAutoNum type="romanUcPeriod"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semilogx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The x-axis is drawn on logarithmic scale and y-axis on liner scale</a:t>
            </a:r>
          </a:p>
          <a:p>
            <a:pPr marL="971550" lvl="1" indent="-514350">
              <a:defRPr/>
            </a:pPr>
            <a:endParaRPr lang="en-US" sz="2000" dirty="0"/>
          </a:p>
          <a:p>
            <a:pPr marL="971550" lvl="1" indent="-514350">
              <a:defRPr/>
            </a:pPr>
            <a:endParaRPr lang="en-US" sz="2000" dirty="0"/>
          </a:p>
          <a:p>
            <a:pPr marL="514350" indent="-51435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plot function x=e</a:t>
            </a:r>
            <a:r>
              <a:rPr lang="en-US" sz="2000" baseline="30000" dirty="0"/>
              <a:t>-a</a:t>
            </a:r>
            <a:r>
              <a:rPr lang="en-US" sz="2000" dirty="0"/>
              <a:t>, y=a</a:t>
            </a:r>
            <a:r>
              <a:rPr lang="en-US" sz="2000" baseline="30000" dirty="0"/>
              <a:t>2</a:t>
            </a:r>
            <a:r>
              <a:rPr lang="en-US" sz="2000" dirty="0"/>
              <a:t> where 0&lt;=a&lt;=10 using </a:t>
            </a:r>
            <a:r>
              <a:rPr lang="en-US" sz="2000" dirty="0" err="1"/>
              <a:t>semilogx</a:t>
            </a:r>
            <a:r>
              <a:rPr lang="en-US" sz="2000" dirty="0"/>
              <a:t> function.</a:t>
            </a:r>
          </a:p>
          <a:p>
            <a:pPr>
              <a:defRPr/>
            </a:pPr>
            <a:r>
              <a:rPr lang="en-US" sz="2000" dirty="0"/>
              <a:t>a=0:1:10;</a:t>
            </a:r>
          </a:p>
          <a:p>
            <a:pPr>
              <a:defRPr/>
            </a:pPr>
            <a:r>
              <a:rPr lang="en-US" sz="2000" dirty="0"/>
              <a:t>y=a.^2;</a:t>
            </a:r>
          </a:p>
          <a:p>
            <a:pPr>
              <a:defRPr/>
            </a:pPr>
            <a:r>
              <a:rPr lang="en-US" sz="2000" dirty="0"/>
              <a:t>x=exp(-a);</a:t>
            </a:r>
          </a:p>
          <a:p>
            <a:pPr>
              <a:defRPr/>
            </a:pPr>
            <a:r>
              <a:rPr lang="en-US" sz="2000" dirty="0" err="1"/>
              <a:t>semilogx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>
              <a:defRPr/>
            </a:pPr>
            <a:r>
              <a:rPr lang="es-ES" sz="2000" dirty="0" err="1"/>
              <a:t>xlabel</a:t>
            </a:r>
            <a:r>
              <a:rPr lang="es-ES" sz="2000" dirty="0"/>
              <a:t>('x=</a:t>
            </a:r>
            <a:r>
              <a:rPr lang="es-ES" sz="2000" dirty="0" err="1"/>
              <a:t>exp</a:t>
            </a:r>
            <a:r>
              <a:rPr lang="es-ES" sz="2000" dirty="0"/>
              <a:t>(-a)');</a:t>
            </a:r>
            <a:r>
              <a:rPr lang="es-ES" sz="2000" dirty="0" err="1"/>
              <a:t>ylabel</a:t>
            </a:r>
            <a:r>
              <a:rPr lang="es-ES" sz="2000" dirty="0"/>
              <a:t>('y=a^2');</a:t>
            </a:r>
          </a:p>
          <a:p>
            <a:pPr>
              <a:defRPr/>
            </a:pPr>
            <a:r>
              <a:rPr lang="en-US" sz="2000" dirty="0"/>
              <a:t>title('showing the use of </a:t>
            </a:r>
            <a:r>
              <a:rPr lang="en-US" sz="2000" dirty="0" err="1"/>
              <a:t>semilogx</a:t>
            </a:r>
            <a:r>
              <a:rPr lang="en-US" sz="2000" dirty="0"/>
              <a:t> plot');</a:t>
            </a:r>
          </a:p>
          <a:p>
            <a:pPr marL="971550" lvl="1" indent="-514350">
              <a:defRPr/>
            </a:pPr>
            <a:endParaRPr lang="en-US" sz="2000" dirty="0"/>
          </a:p>
          <a:p>
            <a:pPr marL="971550" lvl="1" indent="-51435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Tx/>
              <a:buAutoNum type="arabicPeriod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Logarithmic plot function </a:t>
            </a:r>
          </a:p>
          <a:p>
            <a:pPr marL="971550" lvl="1" indent="-514350">
              <a:buFontTx/>
              <a:buAutoNum type="romanUcPeriod" startAt="2"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semilogy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The y-axis is drawn on logarithmic scale and x-axis on liner scale</a:t>
            </a:r>
          </a:p>
          <a:p>
            <a:pPr marL="514350" indent="-51435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Plot power v/s time for 0&lt;t&lt;8 sec, with power on the log scale and time in the linear scale for a motor whose performance equations are given as follows</a:t>
            </a:r>
          </a:p>
          <a:p>
            <a:pPr marL="514350" indent="-514350">
              <a:defRPr/>
            </a:pPr>
            <a:r>
              <a:rPr lang="en-US" sz="2000" dirty="0"/>
              <a:t>	Rotor speed, w=190(1-e-0.15t)</a:t>
            </a:r>
          </a:p>
          <a:p>
            <a:pPr marL="514350" indent="-514350">
              <a:defRPr/>
            </a:pPr>
            <a:r>
              <a:rPr lang="en-US" sz="2000" dirty="0"/>
              <a:t>	Torque, T=8e-0.15t</a:t>
            </a:r>
          </a:p>
          <a:p>
            <a:pPr marL="514350" indent="-514350">
              <a:defRPr/>
            </a:pPr>
            <a:r>
              <a:rPr lang="en-US" sz="2000" dirty="0"/>
              <a:t>	Power, P=w*T </a:t>
            </a:r>
          </a:p>
          <a:p>
            <a:pPr marL="514350" indent="-514350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time=0:0.2:8</a:t>
            </a:r>
          </a:p>
          <a:p>
            <a:pPr>
              <a:defRPr/>
            </a:pPr>
            <a:r>
              <a:rPr lang="en-US" sz="2000" dirty="0"/>
              <a:t>w=190*(1-exp(-0.15*time));</a:t>
            </a:r>
          </a:p>
          <a:p>
            <a:pPr>
              <a:defRPr/>
            </a:pPr>
            <a:r>
              <a:rPr lang="en-US" sz="2000" dirty="0"/>
              <a:t>T=8*exp(-0.15*time);</a:t>
            </a:r>
          </a:p>
          <a:p>
            <a:pPr>
              <a:defRPr/>
            </a:pPr>
            <a:r>
              <a:rPr lang="en-US" sz="2000" dirty="0"/>
              <a:t>P=w.*T;</a:t>
            </a:r>
          </a:p>
          <a:p>
            <a:pPr>
              <a:defRPr/>
            </a:pPr>
            <a:r>
              <a:rPr lang="en-US" sz="2000" dirty="0" err="1"/>
              <a:t>semilogy</a:t>
            </a:r>
            <a:r>
              <a:rPr lang="en-US" sz="2000" dirty="0"/>
              <a:t>(</a:t>
            </a:r>
            <a:r>
              <a:rPr lang="en-US" sz="2000" dirty="0" err="1"/>
              <a:t>time,P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('time');</a:t>
            </a:r>
            <a:r>
              <a:rPr lang="en-US" sz="2000" dirty="0" err="1"/>
              <a:t>ylabel</a:t>
            </a:r>
            <a:r>
              <a:rPr lang="en-US" sz="2000" dirty="0"/>
              <a:t>('torque');</a:t>
            </a:r>
          </a:p>
          <a:p>
            <a:pPr>
              <a:defRPr/>
            </a:pPr>
            <a:r>
              <a:rPr lang="en-US" sz="2000" dirty="0"/>
              <a:t>title('showing the use of </a:t>
            </a:r>
            <a:r>
              <a:rPr lang="en-US" sz="2000" dirty="0" err="1"/>
              <a:t>semilogy</a:t>
            </a:r>
            <a:r>
              <a:rPr lang="en-US" sz="2000" dirty="0"/>
              <a:t> plot');</a:t>
            </a:r>
          </a:p>
          <a:p>
            <a:pPr marL="971550" lvl="1" indent="-514350">
              <a:defRPr/>
            </a:pPr>
            <a:endParaRPr lang="en-US" sz="2000" dirty="0"/>
          </a:p>
          <a:p>
            <a:pPr marL="971550" lvl="1" indent="-51435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Tx/>
              <a:buAutoNum type="arabicPeriod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Logarithmic plot function </a:t>
            </a:r>
          </a:p>
          <a:p>
            <a:pPr marL="971550" lvl="1" indent="-514350">
              <a:buFontTx/>
              <a:buAutoNum type="romanUcPeriod" startAt="3"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loglog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Both x &amp; y-axis are drawn on logarithmic scale.</a:t>
            </a:r>
          </a:p>
          <a:p>
            <a:pPr marL="971550" lvl="1" indent="-514350">
              <a:defRPr/>
            </a:pPr>
            <a:endParaRPr lang="en-US" sz="2000" dirty="0"/>
          </a:p>
          <a:p>
            <a:pPr marL="514350" indent="-51435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Plot magnitude v/s frequency on log-log scale for the transfer function G(s) = 1/(1+0.02s). Where s=</a:t>
            </a:r>
            <a:r>
              <a:rPr lang="en-US" sz="2000" dirty="0" err="1"/>
              <a:t>jw</a:t>
            </a:r>
            <a:r>
              <a:rPr lang="en-US" sz="2000" dirty="0"/>
              <a:t>=j*2pi*f</a:t>
            </a:r>
          </a:p>
          <a:p>
            <a:pPr marL="514350" indent="-514350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freq=1:2:1000;</a:t>
            </a:r>
          </a:p>
          <a:p>
            <a:pPr>
              <a:defRPr/>
            </a:pPr>
            <a:r>
              <a:rPr lang="en-US" sz="2000" dirty="0"/>
              <a:t>Gs=1./(1+0.02*j*2*pi*freq);</a:t>
            </a:r>
          </a:p>
          <a:p>
            <a:pPr>
              <a:defRPr/>
            </a:pPr>
            <a:r>
              <a:rPr lang="en-US" sz="2000" dirty="0" err="1"/>
              <a:t>mag</a:t>
            </a:r>
            <a:r>
              <a:rPr lang="en-US" sz="2000" dirty="0"/>
              <a:t>=abs(Gs);</a:t>
            </a:r>
          </a:p>
          <a:p>
            <a:pPr>
              <a:defRPr/>
            </a:pPr>
            <a:r>
              <a:rPr lang="en-US" sz="2000" dirty="0" err="1"/>
              <a:t>loglog</a:t>
            </a:r>
            <a:r>
              <a:rPr lang="en-US" sz="2000" dirty="0"/>
              <a:t>(</a:t>
            </a:r>
            <a:r>
              <a:rPr lang="en-US" sz="2000" dirty="0" err="1"/>
              <a:t>freq,mag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('frequency on log scale');</a:t>
            </a:r>
            <a:r>
              <a:rPr lang="en-US" sz="2000" dirty="0" err="1"/>
              <a:t>ylabel</a:t>
            </a:r>
            <a:r>
              <a:rPr lang="en-US" sz="2000" dirty="0"/>
              <a:t>('magnitude on log scale');</a:t>
            </a:r>
          </a:p>
          <a:p>
            <a:pPr>
              <a:defRPr/>
            </a:pPr>
            <a:r>
              <a:rPr lang="en-US" sz="2000" dirty="0"/>
              <a:t>title('showing the use of </a:t>
            </a:r>
            <a:r>
              <a:rPr lang="en-US" sz="2000" dirty="0" err="1"/>
              <a:t>loglog</a:t>
            </a:r>
            <a:r>
              <a:rPr lang="en-US" sz="2000" dirty="0"/>
              <a:t> plot');</a:t>
            </a:r>
          </a:p>
          <a:p>
            <a:pPr marL="971550" lvl="1" indent="-514350">
              <a:defRPr/>
            </a:pPr>
            <a:endParaRPr lang="en-US" sz="2000" dirty="0"/>
          </a:p>
          <a:p>
            <a:pPr marL="971550" lvl="1" indent="-51435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buFontTx/>
              <a:buAutoNum type="arabicPeriod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Polar plot: </a:t>
            </a:r>
            <a:r>
              <a:rPr lang="en-US" sz="2000" dirty="0"/>
              <a:t>To draw plot in polar coordinates</a:t>
            </a:r>
          </a:p>
          <a:p>
            <a:pPr marL="457200" indent="-457200">
              <a:defRPr/>
            </a:pPr>
            <a:r>
              <a:rPr lang="en-US" sz="2000" dirty="0"/>
              <a:t>	Syntax is </a:t>
            </a:r>
          </a:p>
          <a:p>
            <a:pPr marL="457200" indent="-457200">
              <a:defRPr/>
            </a:pPr>
            <a:r>
              <a:rPr lang="en-US" sz="2000" dirty="0"/>
              <a:t>		polar(theta, r)</a:t>
            </a:r>
          </a:p>
          <a:p>
            <a:pPr marL="457200" indent="-457200">
              <a:defRPr/>
            </a:pPr>
            <a:r>
              <a:rPr lang="en-US" sz="2000" dirty="0"/>
              <a:t>	Or 	polar(theta, r, p)</a:t>
            </a:r>
          </a:p>
          <a:p>
            <a:pPr marL="457200" indent="-457200">
              <a:defRPr/>
            </a:pPr>
            <a:r>
              <a:rPr lang="en-US" sz="2000" dirty="0"/>
              <a:t>	where 	</a:t>
            </a:r>
          </a:p>
          <a:p>
            <a:pPr marL="457200" indent="-457200">
              <a:defRPr/>
            </a:pPr>
            <a:r>
              <a:rPr lang="en-US" sz="2000" dirty="0"/>
              <a:t>		theta = angle vector </a:t>
            </a:r>
          </a:p>
          <a:p>
            <a:pPr marL="457200" indent="-457200">
              <a:defRPr/>
            </a:pPr>
            <a:r>
              <a:rPr lang="en-US" sz="2000" dirty="0"/>
              <a:t>		       r = radius or corresponding distance vector</a:t>
            </a:r>
          </a:p>
          <a:p>
            <a:pPr marL="457200" indent="-457200">
              <a:defRPr/>
            </a:pPr>
            <a:r>
              <a:rPr lang="en-US" sz="2000" dirty="0"/>
              <a:t>		      p = optional characteristic string describing color, line style 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</a:t>
            </a:r>
            <a:r>
              <a:rPr lang="en-US" sz="2000" dirty="0"/>
              <a:t> Plot the following function  f(</a:t>
            </a:r>
            <a:r>
              <a:rPr lang="el-GR" sz="2000" dirty="0"/>
              <a:t>θ</a:t>
            </a:r>
            <a:r>
              <a:rPr lang="en-US" sz="2000" dirty="0"/>
              <a:t>)=sin (</a:t>
            </a:r>
            <a:r>
              <a:rPr lang="el-GR" sz="2000" dirty="0"/>
              <a:t>θ</a:t>
            </a:r>
            <a:r>
              <a:rPr lang="en-US" sz="2000" dirty="0"/>
              <a:t>)  for -</a:t>
            </a:r>
            <a:r>
              <a:rPr lang="el-GR" sz="2000" dirty="0"/>
              <a:t> π</a:t>
            </a:r>
            <a:r>
              <a:rPr lang="en-US" sz="2000" dirty="0"/>
              <a:t>/2 ≤ </a:t>
            </a:r>
            <a:r>
              <a:rPr lang="el-GR" sz="2000" dirty="0"/>
              <a:t>θ</a:t>
            </a:r>
            <a:r>
              <a:rPr lang="en-US" sz="2000" dirty="0"/>
              <a:t>≤</a:t>
            </a:r>
            <a:r>
              <a:rPr lang="el-GR" sz="2000" dirty="0"/>
              <a:t>π</a:t>
            </a:r>
            <a:r>
              <a:rPr lang="en-US" sz="2000" dirty="0"/>
              <a:t>/2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theta=-pi/2:pi/100:pi/2;</a:t>
            </a:r>
          </a:p>
          <a:p>
            <a:pPr>
              <a:defRPr/>
            </a:pPr>
            <a:r>
              <a:rPr lang="en-US" sz="2000" dirty="0"/>
              <a:t>f=sin(4.*theta);</a:t>
            </a:r>
          </a:p>
          <a:p>
            <a:pPr>
              <a:defRPr/>
            </a:pPr>
            <a:r>
              <a:rPr lang="en-US" sz="2000" dirty="0"/>
              <a:t>polar(</a:t>
            </a:r>
            <a:r>
              <a:rPr lang="en-US" sz="2000" dirty="0" err="1"/>
              <a:t>theta,f,'r</a:t>
            </a:r>
            <a:r>
              <a:rPr lang="en-US" sz="2000" dirty="0"/>
              <a:t>-');</a:t>
            </a:r>
          </a:p>
          <a:p>
            <a:pPr>
              <a:defRPr/>
            </a:pPr>
            <a:r>
              <a:rPr lang="en-US" sz="2000" dirty="0"/>
              <a:t>title('plot of function f=sin(4*theta) using polar function');</a:t>
            </a:r>
          </a:p>
          <a:p>
            <a:pPr marL="457200" indent="-457200"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area plot: </a:t>
            </a:r>
            <a:r>
              <a:rPr lang="en-US" sz="2000" dirty="0"/>
              <a:t>similar to plot function except that the area under plot is filled with color.</a:t>
            </a:r>
          </a:p>
          <a:p>
            <a:pPr marL="457200" indent="-457200">
              <a:defRPr/>
            </a:pPr>
            <a:r>
              <a:rPr lang="en-US" sz="2000" dirty="0"/>
              <a:t>	Syntax is </a:t>
            </a:r>
          </a:p>
          <a:p>
            <a:pPr marL="457200" indent="-457200">
              <a:defRPr/>
            </a:pPr>
            <a:r>
              <a:rPr lang="en-US" sz="2000" dirty="0"/>
              <a:t>		area(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</a:t>
            </a:r>
            <a:r>
              <a:rPr lang="en-US" sz="2000" dirty="0"/>
              <a:t> Plot the following function  f(</a:t>
            </a:r>
            <a:r>
              <a:rPr lang="el-GR" sz="2000" dirty="0"/>
              <a:t>θ</a:t>
            </a:r>
            <a:r>
              <a:rPr lang="en-US" sz="2000" dirty="0"/>
              <a:t>)=sin (</a:t>
            </a:r>
            <a:r>
              <a:rPr lang="el-GR" sz="2000" dirty="0"/>
              <a:t>θ</a:t>
            </a:r>
            <a:r>
              <a:rPr lang="en-US" sz="2000" dirty="0"/>
              <a:t>)  for -</a:t>
            </a:r>
            <a:r>
              <a:rPr lang="el-GR" sz="2000" dirty="0"/>
              <a:t> π</a:t>
            </a:r>
            <a:r>
              <a:rPr lang="en-US" sz="2000" dirty="0"/>
              <a:t>/2 ≤ </a:t>
            </a:r>
            <a:r>
              <a:rPr lang="el-GR" sz="2000" dirty="0"/>
              <a:t>θ</a:t>
            </a:r>
            <a:r>
              <a:rPr lang="en-US" sz="2000" dirty="0"/>
              <a:t>≤</a:t>
            </a:r>
            <a:r>
              <a:rPr lang="el-GR" sz="2000" dirty="0"/>
              <a:t>π</a:t>
            </a:r>
            <a:r>
              <a:rPr lang="en-US" sz="2000" dirty="0"/>
              <a:t>/2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theta=0:pi/100:4*pi;</a:t>
            </a:r>
          </a:p>
          <a:p>
            <a:pPr>
              <a:defRPr/>
            </a:pPr>
            <a:r>
              <a:rPr lang="en-US" sz="2000" dirty="0"/>
              <a:t>f=</a:t>
            </a:r>
            <a:r>
              <a:rPr lang="en-US" sz="2000" dirty="0" err="1"/>
              <a:t>cos</a:t>
            </a:r>
            <a:r>
              <a:rPr lang="en-US" sz="2000" dirty="0"/>
              <a:t>(theta);</a:t>
            </a:r>
          </a:p>
          <a:p>
            <a:pPr>
              <a:defRPr/>
            </a:pPr>
            <a:r>
              <a:rPr lang="en-US" sz="2000" dirty="0"/>
              <a:t>area(</a:t>
            </a:r>
            <a:r>
              <a:rPr lang="en-US" sz="2000" dirty="0" err="1"/>
              <a:t>theta,f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title('plot of function f=</a:t>
            </a:r>
            <a:r>
              <a:rPr lang="en-US" sz="2000" dirty="0" err="1"/>
              <a:t>cos</a:t>
            </a:r>
            <a:r>
              <a:rPr lang="en-US" sz="2000" dirty="0"/>
              <a:t>(theta) using area function');</a:t>
            </a:r>
          </a:p>
          <a:p>
            <a:pPr marL="457200" indent="-457200"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bar plot: </a:t>
            </a:r>
            <a:r>
              <a:rPr lang="en-US" sz="2000" dirty="0"/>
              <a:t>It draws vertical bar plot. </a:t>
            </a:r>
          </a:p>
          <a:p>
            <a:pPr marL="457200" indent="-457200">
              <a:defRPr/>
            </a:pPr>
            <a:r>
              <a:rPr lang="en-US" sz="2000" dirty="0"/>
              <a:t>	Syntax are </a:t>
            </a:r>
          </a:p>
          <a:p>
            <a:pPr marL="457200" indent="-457200">
              <a:defRPr/>
            </a:pPr>
            <a:r>
              <a:rPr lang="en-US" sz="2000" dirty="0"/>
              <a:t>		bar(y)		%draws vertical bar plot using default values of 			    x=1:k, where k is no of data values in vector y,</a:t>
            </a:r>
          </a:p>
          <a:p>
            <a:pPr marL="457200" indent="-457200">
              <a:defRPr/>
            </a:pPr>
            <a:r>
              <a:rPr lang="en-US" sz="2000" dirty="0"/>
              <a:t>				    the values of y determines the height of bar. </a:t>
            </a:r>
          </a:p>
          <a:p>
            <a:pPr marL="457200" indent="-457200">
              <a:defRPr/>
            </a:pPr>
            <a:r>
              <a:rPr lang="en-US" sz="2000" dirty="0"/>
              <a:t>	or	bar(x, y)	%if y is a matrix of </a:t>
            </a:r>
            <a:r>
              <a:rPr lang="en-US" sz="2000" dirty="0" err="1"/>
              <a:t>mxn</a:t>
            </a:r>
            <a:r>
              <a:rPr lang="en-US" sz="2000" dirty="0"/>
              <a:t>, then it draws m </a:t>
            </a:r>
            <a:r>
              <a:rPr lang="en-US" sz="2000" dirty="0" err="1"/>
              <a:t>grourps</a:t>
            </a:r>
            <a:r>
              <a:rPr lang="en-US" sz="2000" dirty="0"/>
              <a:t> 			   of n vertical bars 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or 	bar(x, y, ‘style options’)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or	bar(x, y, width)	%width specifies width of bars, if width&gt;1 → 			    overlapped bar, default width = 0.8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</a:t>
            </a:r>
          </a:p>
          <a:p>
            <a:pPr marL="457200" indent="-457200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x=[0 1 2 3 4 5 6];</a:t>
            </a:r>
          </a:p>
          <a:p>
            <a:pPr>
              <a:defRPr/>
            </a:pPr>
            <a:r>
              <a:rPr lang="es-ES" sz="2000" dirty="0"/>
              <a:t>y=[10 15 25 20 30 27 19];</a:t>
            </a:r>
          </a:p>
          <a:p>
            <a:pPr>
              <a:defRPr/>
            </a:pPr>
            <a:r>
              <a:rPr lang="en-US" sz="2000" dirty="0"/>
              <a:t>bar(x, y, 'c')    %c means cyan 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Plot a bar graph to show the comparison of average temp in city A, B &amp; C for the months from September to February. The data is given as 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000" dirty="0"/>
              <a:t>temp=[31 28 24;29 26 22; 28 25 20; 27 24 16; 26 22 17; 29 25 20];</a:t>
            </a:r>
          </a:p>
          <a:p>
            <a:pPr>
              <a:defRPr/>
            </a:pPr>
            <a:r>
              <a:rPr lang="en-US" sz="2000" dirty="0"/>
              <a:t>bar(temp);</a:t>
            </a:r>
          </a:p>
          <a:p>
            <a:pPr>
              <a:defRPr/>
            </a:pPr>
            <a:r>
              <a:rPr lang="en-US" sz="2000" dirty="0"/>
              <a:t>legend('City A', 'City B', 'City C');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('Months from sep to </a:t>
            </a:r>
            <a:r>
              <a:rPr lang="en-US" sz="2000" dirty="0" err="1"/>
              <a:t>feb</a:t>
            </a:r>
            <a:r>
              <a:rPr lang="en-US" sz="2000" dirty="0"/>
              <a:t>');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('Temp in </a:t>
            </a:r>
            <a:r>
              <a:rPr lang="en-US" sz="2000" dirty="0" err="1"/>
              <a:t>celsius</a:t>
            </a:r>
            <a:r>
              <a:rPr lang="en-US" sz="2000" dirty="0"/>
              <a:t>');</a:t>
            </a:r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October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 typeface="+mj-lt"/>
              <a:buAutoNum type="arabicPeriod" startAt="5"/>
              <a:defRPr/>
            </a:pPr>
            <a:r>
              <a:rPr lang="en-US" sz="2000" b="1" dirty="0" err="1">
                <a:solidFill>
                  <a:schemeClr val="accent2"/>
                </a:solidFill>
              </a:rPr>
              <a:t>hist</a:t>
            </a:r>
            <a:r>
              <a:rPr lang="en-US" sz="2000" b="1" dirty="0">
                <a:solidFill>
                  <a:schemeClr val="accent2"/>
                </a:solidFill>
              </a:rPr>
              <a:t> plot: </a:t>
            </a:r>
            <a:r>
              <a:rPr lang="en-US" sz="2000" dirty="0"/>
              <a:t>It draws histogram of the given data. </a:t>
            </a:r>
          </a:p>
          <a:p>
            <a:pPr marL="457200" indent="-457200">
              <a:defRPr/>
            </a:pPr>
            <a:r>
              <a:rPr lang="en-US" sz="2000" dirty="0"/>
              <a:t>	Syntax are 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  <a:r>
              <a:rPr lang="en-US" sz="2000" dirty="0" err="1"/>
              <a:t>hist</a:t>
            </a:r>
            <a:r>
              <a:rPr lang="en-US" sz="2000" dirty="0"/>
              <a:t>(x)		%draws 10-bin(default) histogram of vector x</a:t>
            </a:r>
          </a:p>
          <a:p>
            <a:pPr marL="457200" indent="-457200">
              <a:defRPr/>
            </a:pPr>
            <a:r>
              <a:rPr lang="en-US" sz="2000" dirty="0"/>
              <a:t>	or	bar(x, n)	</a:t>
            </a:r>
            <a:r>
              <a:rPr lang="en-US" sz="2000" dirty="0" smtClean="0"/>
              <a:t>	% </a:t>
            </a:r>
            <a:r>
              <a:rPr lang="en-US" sz="2000" dirty="0"/>
              <a:t>draws n-bin histogram of vector x</a:t>
            </a:r>
          </a:p>
          <a:p>
            <a:pPr marL="457200" indent="-457200">
              <a:defRPr/>
            </a:pPr>
            <a:r>
              <a:rPr lang="en-US" sz="2000" dirty="0"/>
              <a:t>	or 	bar(x, p)	 </a:t>
            </a:r>
            <a:r>
              <a:rPr lang="en-US" sz="2000" dirty="0" smtClean="0"/>
              <a:t>	%</a:t>
            </a:r>
            <a:r>
              <a:rPr lang="en-US" sz="2000" dirty="0"/>
              <a:t>draws histogram of vector x using the bins 			    specified in vector p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</a:t>
            </a:r>
          </a:p>
          <a:p>
            <a:pPr>
              <a:defRPr/>
            </a:pPr>
            <a:r>
              <a:rPr lang="en-US" sz="2000" dirty="0"/>
              <a:t>x=</a:t>
            </a:r>
            <a:r>
              <a:rPr lang="en-US" sz="2000" dirty="0" err="1"/>
              <a:t>randn</a:t>
            </a:r>
            <a:r>
              <a:rPr lang="en-US" sz="2000" dirty="0"/>
              <a:t>(100,1)*pi;      	%generate 100 random data points </a:t>
            </a:r>
          </a:p>
          <a:p>
            <a:pPr>
              <a:defRPr/>
            </a:pPr>
            <a:r>
              <a:rPr lang="en-US" sz="2000" dirty="0" err="1"/>
              <a:t>hist</a:t>
            </a:r>
            <a:r>
              <a:rPr lang="en-US" sz="2000" dirty="0"/>
              <a:t>(x);</a:t>
            </a:r>
          </a:p>
          <a:p>
            <a:pPr>
              <a:defRPr/>
            </a:pPr>
            <a:r>
              <a:rPr lang="en-US" sz="2000" dirty="0"/>
              <a:t>title('Histogram to show 100 random values in 10-bins');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Ex</a:t>
            </a:r>
          </a:p>
          <a:p>
            <a:pPr>
              <a:defRPr/>
            </a:pPr>
            <a:r>
              <a:rPr lang="en-US" sz="2000" dirty="0"/>
              <a:t>x=</a:t>
            </a:r>
            <a:r>
              <a:rPr lang="en-US" sz="2000" dirty="0" err="1"/>
              <a:t>randn</a:t>
            </a:r>
            <a:r>
              <a:rPr lang="en-US" sz="2000" dirty="0"/>
              <a:t>(100,1)*pi;      	%generate 100 random data points </a:t>
            </a:r>
          </a:p>
          <a:p>
            <a:pPr>
              <a:defRPr/>
            </a:pPr>
            <a:r>
              <a:rPr lang="en-US" sz="2000" dirty="0" err="1"/>
              <a:t>hist</a:t>
            </a:r>
            <a:r>
              <a:rPr lang="en-US" sz="2000" dirty="0"/>
              <a:t>(x, 5);		%histogram with 5 bins </a:t>
            </a:r>
          </a:p>
          <a:p>
            <a:pPr>
              <a:defRPr/>
            </a:pPr>
            <a:r>
              <a:rPr lang="en-US" sz="2000" dirty="0"/>
              <a:t>title('Histogram to show 200 random values in 10-bins');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bins means no of vertical lines.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6.	‘rose’ plot: </a:t>
            </a:r>
            <a:r>
              <a:rPr lang="en-US" sz="2000" dirty="0"/>
              <a:t>It draws angle histogram of the given data. </a:t>
            </a:r>
          </a:p>
          <a:p>
            <a:pPr marL="457200" indent="-457200">
              <a:defRPr/>
            </a:pPr>
            <a:r>
              <a:rPr lang="en-US" sz="2000" dirty="0"/>
              <a:t>	Syntax are </a:t>
            </a:r>
          </a:p>
          <a:p>
            <a:pPr marL="457200" indent="-457200">
              <a:defRPr/>
            </a:pPr>
            <a:r>
              <a:rPr lang="en-US" sz="2000" dirty="0"/>
              <a:t>		rose(a)		%draws 20-bin(default) angle histogram of 			angle given in vector a</a:t>
            </a:r>
          </a:p>
          <a:p>
            <a:pPr marL="457200" indent="-457200">
              <a:defRPr/>
            </a:pPr>
            <a:r>
              <a:rPr lang="en-US" sz="2000" dirty="0"/>
              <a:t>	or	rose(a, n)	% draws n-bin angle histogram </a:t>
            </a:r>
          </a:p>
          <a:p>
            <a:pPr marL="457200" indent="-457200">
              <a:defRPr/>
            </a:pPr>
            <a:r>
              <a:rPr lang="en-US" sz="2000" dirty="0"/>
              <a:t>	or 	rose(a, v)	%draws angle histogram of angle given in 			vector a using the bins specified in vector v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</a:t>
            </a:r>
          </a:p>
          <a:p>
            <a:pPr>
              <a:defRPr/>
            </a:pPr>
            <a:r>
              <a:rPr lang="en-US" sz="2000" dirty="0"/>
              <a:t>x=</a:t>
            </a:r>
            <a:r>
              <a:rPr lang="en-US" sz="2000" dirty="0" err="1"/>
              <a:t>randn</a:t>
            </a:r>
            <a:r>
              <a:rPr lang="en-US" sz="2000" dirty="0"/>
              <a:t>(100,1)*pi;      	%generate 100 random data points </a:t>
            </a:r>
          </a:p>
          <a:p>
            <a:pPr>
              <a:defRPr/>
            </a:pPr>
            <a:r>
              <a:rPr lang="en-US" sz="2000" dirty="0"/>
              <a:t>rose(x);</a:t>
            </a:r>
          </a:p>
          <a:p>
            <a:pPr>
              <a:defRPr/>
            </a:pPr>
            <a:r>
              <a:rPr lang="en-US" sz="2000" dirty="0"/>
              <a:t>title('Histogram to show 100 random values in 20-bins');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Ex</a:t>
            </a:r>
          </a:p>
          <a:p>
            <a:pPr>
              <a:defRPr/>
            </a:pPr>
            <a:r>
              <a:rPr lang="en-US" sz="2000" dirty="0"/>
              <a:t>x=</a:t>
            </a:r>
            <a:r>
              <a:rPr lang="en-US" sz="2000" dirty="0" err="1"/>
              <a:t>randn</a:t>
            </a:r>
            <a:r>
              <a:rPr lang="en-US" sz="2000" dirty="0"/>
              <a:t>(100,1)*pi;      	%generate 100 random data points </a:t>
            </a:r>
          </a:p>
          <a:p>
            <a:pPr>
              <a:defRPr/>
            </a:pPr>
            <a:r>
              <a:rPr lang="en-US" sz="2000" dirty="0"/>
              <a:t>rose(x, 5);		%histogram with 5 bins </a:t>
            </a:r>
          </a:p>
          <a:p>
            <a:pPr>
              <a:defRPr/>
            </a:pPr>
            <a:r>
              <a:rPr lang="en-US" sz="2000" dirty="0"/>
              <a:t>title('Histogram to show 200 random values in 10-bins');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3600" b="1">
                <a:solidFill>
                  <a:srgbClr val="A50021"/>
                </a:solidFill>
                <a:cs typeface="Arial" charset="0"/>
              </a:rPr>
              <a:t>Two-Dimensional Plots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solidFill>
                <a:schemeClr val="accent2"/>
              </a:solidFill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Plot following single variables 		%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Note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000" dirty="0">
                <a:cs typeface="Arial" charset="0"/>
              </a:rPr>
              <a:t>a=[1  13  6  9  23  12]			%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one real variable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2000" dirty="0">
                <a:cs typeface="Arial" charset="0"/>
              </a:rPr>
              <a:t>b=[1-2i, 3+4i, 5+6i, 3+8i, 4+9i, 23+12i]	%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one complex variable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Sol: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1.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&gt;&gt;a=[1  13  6  9  23  12]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&gt;&gt;plot(a)		%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plot(1:length(a), a)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2.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b=[1-2i, 3+4i, 5+6i, 3+8i, 4+9i, 23+12i]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&gt;&gt;plot(b)		%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plot(real(b), </a:t>
            </a:r>
            <a:r>
              <a:rPr lang="en-US" sz="2000" dirty="0" err="1">
                <a:solidFill>
                  <a:srgbClr val="C00000"/>
                </a:solidFill>
                <a:cs typeface="Arial" charset="0"/>
              </a:rPr>
              <a:t>imag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(b))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accent2"/>
                </a:solidFill>
              </a:rPr>
              <a:t>7.	‘pie’ plot: </a:t>
            </a:r>
            <a:r>
              <a:rPr lang="en-US" sz="2000"/>
              <a:t>It draws pie plot of the given data. </a:t>
            </a:r>
          </a:p>
          <a:p>
            <a:pPr marL="457200" indent="-457200"/>
            <a:r>
              <a:rPr lang="en-US" sz="2000"/>
              <a:t>	Syntax are </a:t>
            </a:r>
          </a:p>
          <a:p>
            <a:pPr marL="457200" indent="-457200"/>
            <a:r>
              <a:rPr lang="en-US" sz="2000"/>
              <a:t>		pie(x)		%x is the vector whose pie plot is to be drawn			</a:t>
            </a:r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	pie(x, k)		% k optional vector which specifies slices that 			should be pulled out from the pie </a:t>
            </a:r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 	pie(x, k, labels)</a:t>
            </a:r>
          </a:p>
          <a:p>
            <a:pPr marL="457200" indent="-457200"/>
            <a:r>
              <a:rPr lang="en-US" sz="2000"/>
              <a:t>				%labels is also an optional vector which is use 			to label each pie slice with cell array labels </a:t>
            </a:r>
          </a:p>
          <a:p>
            <a:pPr marL="457200" indent="-457200"/>
            <a:endParaRPr lang="en-US" sz="2000">
              <a:solidFill>
                <a:schemeClr val="accent2"/>
              </a:solidFill>
            </a:endParaRPr>
          </a:p>
          <a:p>
            <a:pPr marL="457200" indent="-457200"/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Following table show the concentration of different industries in the region, show it with pie chart.</a:t>
            </a:r>
          </a:p>
          <a:p>
            <a:pPr marL="457200" indent="-457200"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000" dirty="0"/>
              <a:t>industry=[4 8 20 2 7 10];</a:t>
            </a:r>
          </a:p>
          <a:p>
            <a:pPr>
              <a:defRPr/>
            </a:pPr>
            <a:r>
              <a:rPr lang="en-US" sz="2000" dirty="0"/>
              <a:t>pie(industry);</a:t>
            </a:r>
          </a:p>
          <a:p>
            <a:pPr>
              <a:defRPr/>
            </a:pPr>
            <a:r>
              <a:rPr lang="en-US" sz="2000" dirty="0"/>
              <a:t>title('Pie char showing percentage of different industries');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2403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industry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industrial</a:t>
                      </a:r>
                      <a:r>
                        <a:rPr lang="en-US" baseline="0" dirty="0" smtClean="0"/>
                        <a:t>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Telecom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Repeat above example with sliced pie chart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industry=[4 8 20 2 7 10];</a:t>
            </a:r>
          </a:p>
          <a:p>
            <a:pPr>
              <a:defRPr/>
            </a:pPr>
            <a:r>
              <a:rPr lang="en-US" sz="2000" dirty="0"/>
              <a:t>show=[0  0  0  1  0  1];		%show slice of 4</a:t>
            </a:r>
            <a:r>
              <a:rPr lang="en-US" sz="2000" baseline="30000" dirty="0"/>
              <a:t>th</a:t>
            </a:r>
            <a:r>
              <a:rPr lang="en-US" sz="2000" dirty="0"/>
              <a:t> &amp; 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  <a:r>
              <a:rPr lang="en-US" sz="2000" dirty="0" err="1"/>
              <a:t>industiry</a:t>
            </a: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dirty="0"/>
              <a:t>pie(industry, show);</a:t>
            </a:r>
          </a:p>
          <a:p>
            <a:pPr>
              <a:defRPr/>
            </a:pPr>
            <a:r>
              <a:rPr lang="en-US" sz="2000" dirty="0"/>
              <a:t>title('Pie char showing percentage of different industries');</a:t>
            </a:r>
          </a:p>
          <a:p>
            <a:pPr>
              <a:defRPr/>
            </a:pPr>
            <a:r>
              <a:rPr lang="en-US" sz="2000" dirty="0"/>
              <a:t>legend('Cement','Textile','Software','Chemical','Telecom','Banking',3);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</a:rPr>
              <a:t>Try this also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industry=[4 8 20 2 7 10];</a:t>
            </a:r>
          </a:p>
          <a:p>
            <a:pPr>
              <a:defRPr/>
            </a:pPr>
            <a:r>
              <a:rPr lang="en-US" sz="2000" dirty="0"/>
              <a:t>company=[{'</a:t>
            </a:r>
            <a:r>
              <a:rPr lang="en-US" sz="2000" dirty="0" err="1"/>
              <a:t>Cement','Textile','Software','Chemical','Telecom','Banking</a:t>
            </a:r>
            <a:r>
              <a:rPr lang="en-US" sz="2000" dirty="0"/>
              <a:t>‘}];</a:t>
            </a:r>
          </a:p>
          <a:p>
            <a:pPr>
              <a:defRPr/>
            </a:pPr>
            <a:r>
              <a:rPr lang="en-US" sz="2000" dirty="0"/>
              <a:t>show=[0  0  0  1  0  1];		%show slice of 4</a:t>
            </a:r>
            <a:r>
              <a:rPr lang="en-US" sz="2000" baseline="30000" dirty="0"/>
              <a:t>th</a:t>
            </a:r>
            <a:r>
              <a:rPr lang="en-US" sz="2000" dirty="0"/>
              <a:t> &amp; 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  <a:r>
              <a:rPr lang="en-US" sz="2000" dirty="0" err="1"/>
              <a:t>industiry</a:t>
            </a: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dirty="0"/>
              <a:t>pie(industry, show, industry);</a:t>
            </a:r>
          </a:p>
          <a:p>
            <a:pPr>
              <a:defRPr/>
            </a:pPr>
            <a:r>
              <a:rPr lang="en-US" sz="2000" dirty="0"/>
              <a:t>title('Pie char showing different industries');</a:t>
            </a:r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accent2"/>
                </a:solidFill>
              </a:rPr>
              <a:t>8.	‘stairs’ plot: </a:t>
            </a:r>
            <a:r>
              <a:rPr lang="en-US" sz="2000"/>
              <a:t>It draws staircase graph of the given data. </a:t>
            </a:r>
          </a:p>
          <a:p>
            <a:pPr marL="457200" indent="-457200"/>
            <a:r>
              <a:rPr lang="en-US" sz="2000"/>
              <a:t>	Syntax are </a:t>
            </a:r>
          </a:p>
          <a:p>
            <a:pPr marL="457200" indent="-457200"/>
            <a:r>
              <a:rPr lang="en-US" sz="2000"/>
              <a:t>		stairs(y)		</a:t>
            </a:r>
            <a:r>
              <a:rPr lang="en-US"/>
              <a:t>%y is the vector whose staircase plot is to be drawn</a:t>
            </a:r>
            <a:r>
              <a:rPr lang="en-US" sz="2000"/>
              <a:t>			</a:t>
            </a:r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	stairs (x, y)	% y optional vector which specifies location</a:t>
            </a:r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 	stairs(x, y, style)</a:t>
            </a:r>
          </a:p>
          <a:p>
            <a:pPr marL="457200" indent="-457200"/>
            <a:r>
              <a:rPr lang="en-US" sz="2000"/>
              <a:t>		</a:t>
            </a:r>
            <a:r>
              <a:rPr lang="en-US"/>
              <a:t>		%style is also an optional which is use for line style</a:t>
            </a:r>
            <a:endParaRPr lang="en-US" sz="2000">
              <a:solidFill>
                <a:schemeClr val="accent2"/>
              </a:solidFill>
            </a:endParaRPr>
          </a:p>
          <a:p>
            <a:pPr marL="457200" indent="-457200"/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Draw the stairs plot to show the function y = x.*x, where -2≤x≤2</a:t>
            </a:r>
          </a:p>
          <a:p>
            <a:pPr marL="457200" indent="-457200">
              <a:defRPr/>
            </a:pPr>
            <a:r>
              <a:rPr lang="en-US" sz="2000" dirty="0"/>
              <a:t>Sol: make a .m file and run it </a:t>
            </a:r>
          </a:p>
          <a:p>
            <a:pPr>
              <a:defRPr/>
            </a:pPr>
            <a:r>
              <a:rPr lang="en-US" sz="2000" dirty="0"/>
              <a:t>x=-2:0.1:2; y=x.*x;</a:t>
            </a:r>
          </a:p>
          <a:p>
            <a:pPr>
              <a:defRPr/>
            </a:pPr>
            <a:r>
              <a:rPr lang="en-US" sz="2000" dirty="0"/>
              <a:t>stairs(</a:t>
            </a:r>
            <a:r>
              <a:rPr lang="en-US" sz="2000" dirty="0" err="1"/>
              <a:t>x,y,'r</a:t>
            </a:r>
            <a:r>
              <a:rPr lang="en-US" sz="2000" dirty="0"/>
              <a:t>'); 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('y=x.*x');</a:t>
            </a:r>
          </a:p>
          <a:p>
            <a:pPr>
              <a:defRPr/>
            </a:pPr>
            <a:r>
              <a:rPr lang="en-US" sz="2000" dirty="0"/>
              <a:t>title('showing the stair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Draw the stairs plot for the following data </a:t>
            </a:r>
          </a:p>
          <a:p>
            <a:pPr>
              <a:defRPr/>
            </a:pPr>
            <a:r>
              <a:rPr lang="en-US" sz="2000" dirty="0"/>
              <a:t>X=[0  2  3  4  5  7] &amp; y= [5  -1  8  4  7  3]</a:t>
            </a:r>
          </a:p>
          <a:p>
            <a:pPr>
              <a:defRPr/>
            </a:pPr>
            <a:r>
              <a:rPr lang="en-US" sz="2000" dirty="0"/>
              <a:t>Sol:</a:t>
            </a:r>
          </a:p>
          <a:p>
            <a:pPr>
              <a:defRPr/>
            </a:pPr>
            <a:r>
              <a:rPr lang="en-US" sz="2000" dirty="0"/>
              <a:t>X=[0  2  3  4  5  7]; </a:t>
            </a:r>
            <a:r>
              <a:rPr lang="es-ES" sz="2000" dirty="0"/>
              <a:t>Y= [5  -1  8  4  7  3];</a:t>
            </a:r>
          </a:p>
          <a:p>
            <a:pPr>
              <a:defRPr/>
            </a:pPr>
            <a:r>
              <a:rPr lang="en-US" sz="2000" dirty="0"/>
              <a:t>stairs(X,Y,'*-.');</a:t>
            </a:r>
          </a:p>
          <a:p>
            <a:pPr>
              <a:defRPr/>
            </a:pPr>
            <a:r>
              <a:rPr lang="en-US" sz="2000" dirty="0"/>
              <a:t>box off;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title('showing the stair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endParaRPr lang="en-US" sz="2000" b="1">
              <a:solidFill>
                <a:schemeClr val="accent2"/>
              </a:solidFill>
            </a:endParaRPr>
          </a:p>
          <a:p>
            <a:pPr marL="457200" indent="-457200"/>
            <a:r>
              <a:rPr lang="en-US" sz="2000" b="1">
                <a:solidFill>
                  <a:schemeClr val="accent2"/>
                </a:solidFill>
              </a:rPr>
              <a:t>9.	‘stem’ plot: </a:t>
            </a:r>
            <a:r>
              <a:rPr lang="en-US" sz="2000"/>
              <a:t>It draws staircase graph of the given data. </a:t>
            </a:r>
          </a:p>
          <a:p>
            <a:pPr marL="457200" indent="-457200"/>
            <a:r>
              <a:rPr lang="en-US" sz="2000"/>
              <a:t>	Syntax are </a:t>
            </a:r>
          </a:p>
          <a:p>
            <a:pPr marL="457200" indent="-457200"/>
            <a:r>
              <a:rPr lang="en-US" sz="2000"/>
              <a:t>		stem(y)		</a:t>
            </a:r>
            <a:r>
              <a:rPr lang="en-US"/>
              <a:t>%y is the vector whose stem plot is to be drawn</a:t>
            </a:r>
            <a:r>
              <a:rPr lang="en-US" sz="2000"/>
              <a:t>			</a:t>
            </a:r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	stem (x, y)	% x optional vector which specifies location</a:t>
            </a:r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or 	stem(x, y, style)</a:t>
            </a:r>
          </a:p>
          <a:p>
            <a:pPr marL="457200" indent="-457200"/>
            <a:r>
              <a:rPr lang="en-US" sz="2000"/>
              <a:t>		</a:t>
            </a:r>
            <a:r>
              <a:rPr lang="en-US"/>
              <a:t>		%style is also an optional which is use for line style</a:t>
            </a:r>
            <a:endParaRPr lang="en-US" sz="2000">
              <a:solidFill>
                <a:schemeClr val="accent2"/>
              </a:solidFill>
            </a:endParaRPr>
          </a:p>
          <a:p>
            <a:pPr marL="457200" indent="-457200"/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Draw the stem plot to show the function y = x.*x, where -2≤x≤2</a:t>
            </a:r>
          </a:p>
          <a:p>
            <a:pPr marL="457200" indent="-457200">
              <a:defRPr/>
            </a:pPr>
            <a:r>
              <a:rPr lang="en-US" sz="2000" dirty="0"/>
              <a:t>Sol: make a .m file and run it </a:t>
            </a:r>
          </a:p>
          <a:p>
            <a:pPr>
              <a:defRPr/>
            </a:pPr>
            <a:r>
              <a:rPr lang="en-US" sz="2000" dirty="0"/>
              <a:t>x=-2:0.1:2; y=x.*x;</a:t>
            </a:r>
          </a:p>
          <a:p>
            <a:pPr>
              <a:defRPr/>
            </a:pPr>
            <a:r>
              <a:rPr lang="en-US" sz="2000" dirty="0"/>
              <a:t>stem(</a:t>
            </a:r>
            <a:r>
              <a:rPr lang="en-US" sz="2000" dirty="0" err="1"/>
              <a:t>x,y,'r</a:t>
            </a:r>
            <a:r>
              <a:rPr lang="en-US" sz="2000" dirty="0"/>
              <a:t>'); 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('y=x.*x');</a:t>
            </a:r>
          </a:p>
          <a:p>
            <a:pPr>
              <a:defRPr/>
            </a:pPr>
            <a:r>
              <a:rPr lang="en-US" sz="2000" dirty="0"/>
              <a:t>title('showing the stem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Draw the stem plot for the following data </a:t>
            </a:r>
          </a:p>
          <a:p>
            <a:pPr>
              <a:defRPr/>
            </a:pPr>
            <a:r>
              <a:rPr lang="en-US" sz="2000" dirty="0"/>
              <a:t>X=[0  2  3  4  5  7] &amp; Y= [5  -1  8  4  7  3]</a:t>
            </a:r>
          </a:p>
          <a:p>
            <a:pPr>
              <a:defRPr/>
            </a:pPr>
            <a:r>
              <a:rPr lang="en-US" sz="2000" dirty="0"/>
              <a:t>Sol:</a:t>
            </a:r>
          </a:p>
          <a:p>
            <a:pPr>
              <a:defRPr/>
            </a:pPr>
            <a:r>
              <a:rPr lang="en-US" sz="2000" dirty="0"/>
              <a:t>X=[0  2  3  4  5  7]; </a:t>
            </a:r>
            <a:r>
              <a:rPr lang="es-ES" sz="2000" dirty="0"/>
              <a:t>Y= [5  -1  8  4  7  3];</a:t>
            </a:r>
          </a:p>
          <a:p>
            <a:pPr>
              <a:defRPr/>
            </a:pPr>
            <a:r>
              <a:rPr lang="en-US" sz="2000" dirty="0"/>
              <a:t>stem(X,Y,‘*');</a:t>
            </a:r>
          </a:p>
          <a:p>
            <a:pPr>
              <a:defRPr/>
            </a:pPr>
            <a:r>
              <a:rPr lang="en-US" sz="2000" dirty="0"/>
              <a:t>box off;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title('showing the stem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Special 2-D Plots conti… 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52400" y="990600"/>
            <a:ext cx="8991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 startAt="10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‘compass’ plot: </a:t>
            </a:r>
            <a:r>
              <a:rPr lang="en-US" sz="2000" dirty="0"/>
              <a:t>complex data can be plotted by using compass function. It displays angle and magnitude of the complex number on a circular grid. </a:t>
            </a:r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 marL="457200" indent="-457200">
              <a:defRPr/>
            </a:pPr>
            <a:r>
              <a:rPr lang="en-US" sz="2000" dirty="0"/>
              <a:t>	Syntax are 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	compass(y)	</a:t>
            </a:r>
            <a:r>
              <a:rPr lang="en-US" dirty="0"/>
              <a:t>%draws angle &amp; magnitude of the complex data of vector y </a:t>
            </a:r>
            <a:r>
              <a:rPr lang="en-US" sz="2000" dirty="0"/>
              <a:t>			</a:t>
            </a:r>
            <a:r>
              <a:rPr lang="en-US" dirty="0"/>
              <a:t>%It is equivalent to compass( real(y), </a:t>
            </a:r>
            <a:r>
              <a:rPr lang="en-US" dirty="0" err="1"/>
              <a:t>imag</a:t>
            </a:r>
            <a:r>
              <a:rPr lang="en-US" dirty="0"/>
              <a:t>(y))</a:t>
            </a:r>
          </a:p>
          <a:p>
            <a:pPr marL="457200" indent="-457200">
              <a:defRPr/>
            </a:pPr>
            <a:r>
              <a:rPr lang="en-US" dirty="0"/>
              <a:t>				%It draws n arrows from origin, n= now of elements of y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>
                <a:solidFill>
                  <a:schemeClr val="accent2"/>
                </a:solidFill>
              </a:rPr>
              <a:t>Ex:</a:t>
            </a:r>
          </a:p>
          <a:p>
            <a:pPr marL="457200" indent="-45720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Z=[1+1i  4-8i  20+7i  6+8i  9+2i  12-4i];</a:t>
            </a:r>
          </a:p>
          <a:p>
            <a:pPr>
              <a:defRPr/>
            </a:pPr>
            <a:r>
              <a:rPr lang="en-US" dirty="0"/>
              <a:t>compass(Z);</a:t>
            </a:r>
          </a:p>
          <a:p>
            <a:pPr>
              <a:defRPr/>
            </a:pPr>
            <a:r>
              <a:rPr lang="en-US" dirty="0" err="1"/>
              <a:t>xlabel</a:t>
            </a:r>
            <a:r>
              <a:rPr lang="en-US" dirty="0"/>
              <a:t>('x-axis'); </a:t>
            </a:r>
            <a:r>
              <a:rPr lang="en-US" dirty="0" err="1"/>
              <a:t>ylabel</a:t>
            </a:r>
            <a:r>
              <a:rPr lang="en-US" dirty="0"/>
              <a:t>('y-axis');</a:t>
            </a:r>
          </a:p>
          <a:p>
            <a:pPr>
              <a:defRPr/>
            </a:pPr>
            <a:r>
              <a:rPr lang="en-US" dirty="0"/>
              <a:t>title('showing the compass plot');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	For visualization of data in three dimensions, MATLAB has a number of functions. These are extension of 2-D functions i.e.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000" dirty="0"/>
              <a:t>plot3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000" dirty="0"/>
              <a:t>bar3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000" dirty="0"/>
              <a:t>bar3h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000" dirty="0"/>
              <a:t>pie3	etc </a:t>
            </a:r>
          </a:p>
          <a:p>
            <a:pPr marL="914400" lvl="1" indent="-457200">
              <a:defRPr/>
            </a:pPr>
            <a:endParaRPr lang="en-US" sz="2000" dirty="0"/>
          </a:p>
          <a:p>
            <a:pPr marL="914400" lvl="1" indent="-457200">
              <a:defRPr/>
            </a:pPr>
            <a:endParaRPr lang="en-US" sz="2000" dirty="0"/>
          </a:p>
          <a:p>
            <a:pPr marL="914400" lvl="1" indent="-457200">
              <a:defRPr/>
            </a:pPr>
            <a:endParaRPr lang="en-US" sz="2000" dirty="0"/>
          </a:p>
          <a:p>
            <a:pPr marL="914400" lvl="1" indent="-457200">
              <a:defRPr/>
            </a:pPr>
            <a:r>
              <a:rPr lang="en-US" sz="2000" dirty="0">
                <a:solidFill>
                  <a:srgbClr val="C00000"/>
                </a:solidFill>
              </a:rPr>
              <a:t>Note:</a:t>
            </a:r>
            <a:r>
              <a:rPr lang="en-US" sz="2000" dirty="0"/>
              <a:t> All style option of 2-D plots are also applicable to 3-D plots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1.	‘plot3’ function: </a:t>
            </a:r>
          </a:p>
          <a:p>
            <a:pPr marL="457200" indent="-457200">
              <a:defRPr/>
            </a:pPr>
            <a:r>
              <a:rPr lang="en-US" sz="2000" dirty="0"/>
              <a:t>	Syntax is </a:t>
            </a:r>
          </a:p>
          <a:p>
            <a:pPr marL="457200" indent="-457200">
              <a:defRPr/>
            </a:pPr>
            <a:r>
              <a:rPr lang="en-US" sz="2000" dirty="0"/>
              <a:t>		plot3(x, y, t, ‘</a:t>
            </a:r>
            <a:r>
              <a:rPr lang="en-US" sz="2000" dirty="0" err="1"/>
              <a:t>style_option</a:t>
            </a:r>
            <a:r>
              <a:rPr lang="en-US" sz="2000" dirty="0"/>
              <a:t>’)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Given is x=t</a:t>
            </a:r>
            <a:r>
              <a:rPr lang="en-US" sz="2000" baseline="30000" dirty="0"/>
              <a:t>2</a:t>
            </a:r>
            <a:r>
              <a:rPr lang="en-US" sz="2000" dirty="0"/>
              <a:t> &amp; y = 4t for -4≤t≤4. Obtain a 3-D plot showing the matrix in (x, y) space as a factors of time . </a:t>
            </a:r>
          </a:p>
          <a:p>
            <a:pPr marL="457200" indent="-457200">
              <a:defRPr/>
            </a:pPr>
            <a:r>
              <a:rPr lang="en-US" sz="2000" dirty="0"/>
              <a:t>Sol:</a:t>
            </a:r>
          </a:p>
          <a:p>
            <a:pPr marL="457200" indent="-457200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t=-4:0.1:4;</a:t>
            </a:r>
          </a:p>
          <a:p>
            <a:pPr>
              <a:defRPr/>
            </a:pPr>
            <a:r>
              <a:rPr lang="en-US" sz="2000" dirty="0"/>
              <a:t>x=t.^2;</a:t>
            </a:r>
          </a:p>
          <a:p>
            <a:pPr>
              <a:defRPr/>
            </a:pPr>
            <a:r>
              <a:rPr lang="en-US" sz="2000" dirty="0"/>
              <a:t>y=4*t;</a:t>
            </a:r>
          </a:p>
          <a:p>
            <a:pPr>
              <a:defRPr/>
            </a:pPr>
            <a:r>
              <a:rPr lang="en-US" sz="2000" dirty="0"/>
              <a:t>plot3(</a:t>
            </a:r>
            <a:r>
              <a:rPr lang="en-US" sz="2000" dirty="0" err="1"/>
              <a:t>x,y,t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 err="1"/>
              <a:t>zlabel</a:t>
            </a:r>
            <a:r>
              <a:rPr lang="en-US" sz="2000" dirty="0"/>
              <a:t>('z-axis-time');</a:t>
            </a:r>
          </a:p>
          <a:p>
            <a:pPr>
              <a:defRPr/>
            </a:pPr>
            <a:r>
              <a:rPr lang="en-US" sz="2000" dirty="0"/>
              <a:t>title('Showing 3-D plot');</a:t>
            </a:r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3600" b="1">
                <a:solidFill>
                  <a:srgbClr val="A50021"/>
                </a:solidFill>
                <a:cs typeface="Arial" charset="0"/>
              </a:rPr>
              <a:t>Two-D Plots: Labels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solidFill>
                <a:schemeClr val="accent2"/>
              </a:solidFill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Plot the curve given by equation y=sin(x), as x varies from 0 to 2pi. Also label the x and y axis and provide a suitable title for the plot.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Sol: Make a .m file for the following code and run it </a:t>
            </a:r>
          </a:p>
          <a:p>
            <a:pPr>
              <a:defRPr/>
            </a:pPr>
            <a:r>
              <a:rPr lang="en-US" sz="2000" dirty="0"/>
              <a:t>x=0:pi/100:2*pi;</a:t>
            </a:r>
          </a:p>
          <a:p>
            <a:pPr>
              <a:defRPr/>
            </a:pPr>
            <a:r>
              <a:rPr lang="en-US" sz="2000" dirty="0"/>
              <a:t>y=sin(x);</a:t>
            </a:r>
          </a:p>
          <a:p>
            <a:pPr>
              <a:defRPr/>
            </a:pPr>
            <a:r>
              <a:rPr lang="en-US" sz="2000" dirty="0"/>
              <a:t>plot(</a:t>
            </a:r>
            <a:r>
              <a:rPr lang="en-US" sz="2000" dirty="0" err="1"/>
              <a:t>x,y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			%naming x-axis 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('y-</a:t>
            </a:r>
            <a:r>
              <a:rPr lang="en-US" sz="2000" dirty="0" err="1"/>
              <a:t>asix</a:t>
            </a:r>
            <a:r>
              <a:rPr lang="en-US" sz="2000" dirty="0"/>
              <a:t>');			%naming y-axis 	</a:t>
            </a:r>
          </a:p>
          <a:p>
            <a:pPr>
              <a:defRPr/>
            </a:pPr>
            <a:r>
              <a:rPr lang="en-US" sz="2000" dirty="0"/>
              <a:t>title('Plot for sine wave');		%naming the plot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</a:t>
            </a:r>
            <a:endParaRPr lang="en-US" sz="2000" dirty="0">
              <a:solidFill>
                <a:srgbClr val="C00000"/>
              </a:solidFill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Tx/>
              <a:buAutoNum type="arabicPeriod" startAt="2"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‘bar3’ &amp; bar3h function: </a:t>
            </a:r>
          </a:p>
          <a:p>
            <a:pPr marL="457200" indent="-457200">
              <a:defRPr/>
            </a:pPr>
            <a:r>
              <a:rPr lang="en-US" sz="2000" dirty="0"/>
              <a:t>		bar3 : for horizontal 3-D bar plot</a:t>
            </a:r>
          </a:p>
          <a:p>
            <a:pPr marL="457200" indent="-457200">
              <a:defRPr/>
            </a:pPr>
            <a:r>
              <a:rPr lang="en-US" sz="2000" dirty="0"/>
              <a:t>		bar3h: for vertical 3-D bar plot</a:t>
            </a:r>
          </a:p>
          <a:p>
            <a:pPr marL="457200" indent="-457200">
              <a:defRPr/>
            </a:pPr>
            <a:r>
              <a:rPr lang="en-US" sz="2000" dirty="0"/>
              <a:t>	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Draw 3-D bar plots of the following data. </a:t>
            </a:r>
          </a:p>
          <a:p>
            <a:pPr>
              <a:defRPr/>
            </a:pPr>
            <a:r>
              <a:rPr lang="en-US" sz="2000" dirty="0"/>
              <a:t>x=[0  1  2  3  4  5  6];</a:t>
            </a:r>
          </a:p>
          <a:p>
            <a:pPr>
              <a:defRPr/>
            </a:pPr>
            <a:r>
              <a:rPr lang="es-ES" sz="2000" dirty="0"/>
              <a:t>y=[5  17  25  21  31  27  19];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Sol:</a:t>
            </a:r>
          </a:p>
          <a:p>
            <a:pPr>
              <a:defRPr/>
            </a:pPr>
            <a:r>
              <a:rPr lang="en-US" sz="2000" dirty="0"/>
              <a:t>x=[0  1  2  3  4  5  6];</a:t>
            </a:r>
          </a:p>
          <a:p>
            <a:pPr>
              <a:defRPr/>
            </a:pPr>
            <a:r>
              <a:rPr lang="es-ES" sz="2000" dirty="0"/>
              <a:t>y=[5  17  25  21  31  27  19];</a:t>
            </a:r>
          </a:p>
          <a:p>
            <a:pPr>
              <a:defRPr/>
            </a:pPr>
            <a:r>
              <a:rPr lang="en-US" sz="2000" dirty="0"/>
              <a:t>bar3(x, y, 'c'); 			% try this with bar3h(x, y, ’c’)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Tx/>
              <a:buAutoNum type="arabicPeriod" startAt="2"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‘pie3’ function: </a:t>
            </a:r>
            <a:r>
              <a:rPr lang="en-US" sz="2000" dirty="0"/>
              <a:t>Similar as pie in 2-D 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	 </a:t>
            </a:r>
            <a:r>
              <a:rPr lang="en-US" sz="2000" dirty="0"/>
              <a:t>Syntax are </a:t>
            </a:r>
          </a:p>
          <a:p>
            <a:pPr marL="457200" indent="-457200">
              <a:defRPr/>
            </a:pPr>
            <a:r>
              <a:rPr lang="en-US" sz="2000" dirty="0"/>
              <a:t>		pie3(x) </a:t>
            </a:r>
          </a:p>
          <a:p>
            <a:pPr marL="457200" indent="-457200">
              <a:defRPr/>
            </a:pPr>
            <a:r>
              <a:rPr lang="en-US" sz="2000" dirty="0"/>
              <a:t>	or 	pie3(x, k) </a:t>
            </a:r>
          </a:p>
          <a:p>
            <a:pPr marL="457200" indent="-457200">
              <a:defRPr/>
            </a:pPr>
            <a:r>
              <a:rPr lang="en-US" sz="2000" dirty="0"/>
              <a:t>	or 	pie3(x, k, labels)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Repeat the example of pie plot with pie3 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2000" dirty="0"/>
              <a:t>industry=[4 8 20 2 7 10];</a:t>
            </a:r>
          </a:p>
          <a:p>
            <a:pPr>
              <a:defRPr/>
            </a:pPr>
            <a:r>
              <a:rPr lang="en-US" sz="2000" dirty="0"/>
              <a:t>company=[{'</a:t>
            </a:r>
            <a:r>
              <a:rPr lang="en-US" sz="2000" dirty="0" err="1"/>
              <a:t>Cement','Textile','Software','Chemical','Telecom','Banking</a:t>
            </a:r>
            <a:r>
              <a:rPr lang="en-US" sz="2000" dirty="0"/>
              <a:t>'}];</a:t>
            </a:r>
          </a:p>
          <a:p>
            <a:pPr>
              <a:defRPr/>
            </a:pPr>
            <a:r>
              <a:rPr lang="en-US" sz="2000" dirty="0"/>
              <a:t>show=[0  0  0  1  0  1];        %show slice of 4th &amp; 6th </a:t>
            </a:r>
            <a:r>
              <a:rPr lang="en-US" sz="2000" dirty="0" err="1"/>
              <a:t>industiry</a:t>
            </a: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dirty="0"/>
              <a:t>pie3(industry, show, company);</a:t>
            </a:r>
          </a:p>
          <a:p>
            <a:pPr>
              <a:defRPr/>
            </a:pPr>
            <a:r>
              <a:rPr lang="en-US" sz="2000" dirty="0"/>
              <a:t>title('Pie char showing different industries');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3.	‘stem3’ function: </a:t>
            </a:r>
            <a:r>
              <a:rPr lang="en-US" sz="2000" dirty="0"/>
              <a:t>Similar as stem in 2-D 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	 </a:t>
            </a:r>
            <a:r>
              <a:rPr lang="en-US" sz="2000" dirty="0"/>
              <a:t>Syntax are </a:t>
            </a:r>
          </a:p>
          <a:p>
            <a:pPr marL="457200" indent="-457200">
              <a:defRPr/>
            </a:pPr>
            <a:r>
              <a:rPr lang="en-US" sz="2000" dirty="0"/>
              <a:t>		stem3(x) </a:t>
            </a:r>
          </a:p>
          <a:p>
            <a:pPr marL="457200" indent="-457200">
              <a:defRPr/>
            </a:pPr>
            <a:r>
              <a:rPr lang="en-US" sz="2000" dirty="0"/>
              <a:t>	or 	stem3(x, y, z) </a:t>
            </a:r>
          </a:p>
          <a:p>
            <a:pPr marL="457200" indent="-457200">
              <a:defRPr/>
            </a:pPr>
            <a:r>
              <a:rPr lang="en-US" sz="2000" dirty="0"/>
              <a:t>	or 	stem3(x, y, ‘filled’)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Repeat the example of stem plot with stem3</a:t>
            </a:r>
          </a:p>
          <a:p>
            <a:pPr>
              <a:defRPr/>
            </a:pPr>
            <a:r>
              <a:rPr lang="en-US" sz="2000" dirty="0"/>
              <a:t>x=-2:0.1:2; y=x.*x;</a:t>
            </a:r>
          </a:p>
          <a:p>
            <a:pPr>
              <a:defRPr/>
            </a:pPr>
            <a:r>
              <a:rPr lang="en-US" sz="2000" dirty="0"/>
              <a:t>stem3(</a:t>
            </a:r>
            <a:r>
              <a:rPr lang="en-US" sz="2000" dirty="0" err="1"/>
              <a:t>x,y,'r</a:t>
            </a:r>
            <a:r>
              <a:rPr lang="en-US" sz="2000" dirty="0"/>
              <a:t>'); 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('y=x.*x');</a:t>
            </a:r>
          </a:p>
          <a:p>
            <a:pPr>
              <a:defRPr/>
            </a:pPr>
            <a:r>
              <a:rPr lang="en-US" sz="2000" dirty="0"/>
              <a:t>title('showing the stem3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And </a:t>
            </a:r>
          </a:p>
          <a:p>
            <a:pPr>
              <a:defRPr/>
            </a:pPr>
            <a:r>
              <a:rPr lang="en-US" sz="2000" dirty="0"/>
              <a:t>X=[0  2  3  4  5  7]; </a:t>
            </a:r>
            <a:r>
              <a:rPr lang="es-ES" sz="2000" dirty="0"/>
              <a:t>Y= [5  -1  8  4  7  3];</a:t>
            </a:r>
          </a:p>
          <a:p>
            <a:pPr>
              <a:defRPr/>
            </a:pPr>
            <a:r>
              <a:rPr lang="en-US" sz="2000" dirty="0"/>
              <a:t>stem(X,Y,‘*');</a:t>
            </a:r>
          </a:p>
          <a:p>
            <a:pPr>
              <a:defRPr/>
            </a:pPr>
            <a:r>
              <a:rPr lang="en-US" sz="2000" dirty="0"/>
              <a:t>box off;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title('showing the stem plot');</a:t>
            </a:r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3.	‘stem3’ function: </a:t>
            </a:r>
            <a:r>
              <a:rPr lang="en-US" sz="2000" dirty="0"/>
              <a:t>Similar as stem in 2-D 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	 </a:t>
            </a:r>
            <a:r>
              <a:rPr lang="en-US" sz="2000" dirty="0"/>
              <a:t>Syntax are </a:t>
            </a:r>
          </a:p>
          <a:p>
            <a:pPr marL="457200" indent="-457200">
              <a:defRPr/>
            </a:pPr>
            <a:r>
              <a:rPr lang="en-US" sz="2000" dirty="0"/>
              <a:t>		stem3(x) </a:t>
            </a:r>
          </a:p>
          <a:p>
            <a:pPr marL="457200" indent="-457200">
              <a:defRPr/>
            </a:pPr>
            <a:r>
              <a:rPr lang="en-US" sz="2000" dirty="0"/>
              <a:t>	or 	stem3(x, y, z) </a:t>
            </a:r>
          </a:p>
          <a:p>
            <a:pPr marL="457200" indent="-457200">
              <a:defRPr/>
            </a:pPr>
            <a:r>
              <a:rPr lang="en-US" sz="2000" dirty="0"/>
              <a:t>	or 	stem3(x, y, ‘filled’)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Repeat the example of stem plot with stem3</a:t>
            </a:r>
          </a:p>
          <a:p>
            <a:pPr>
              <a:defRPr/>
            </a:pPr>
            <a:r>
              <a:rPr lang="en-US" sz="2000" dirty="0"/>
              <a:t>x=-2:0.1:2; y=x.*x;</a:t>
            </a:r>
          </a:p>
          <a:p>
            <a:pPr>
              <a:defRPr/>
            </a:pPr>
            <a:r>
              <a:rPr lang="en-US" sz="2000" dirty="0"/>
              <a:t>stem3(</a:t>
            </a:r>
            <a:r>
              <a:rPr lang="en-US" sz="2000" dirty="0" err="1"/>
              <a:t>x,y,'r</a:t>
            </a:r>
            <a:r>
              <a:rPr lang="en-US" sz="2000" dirty="0"/>
              <a:t>'); 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('y=x.*x');</a:t>
            </a:r>
          </a:p>
          <a:p>
            <a:pPr>
              <a:defRPr/>
            </a:pPr>
            <a:r>
              <a:rPr lang="en-US" sz="2000" dirty="0"/>
              <a:t>title('showing the stem3 plot');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And </a:t>
            </a:r>
          </a:p>
          <a:p>
            <a:pPr>
              <a:defRPr/>
            </a:pPr>
            <a:r>
              <a:rPr lang="en-US" sz="2000" dirty="0"/>
              <a:t>X=[0  2  3  4  5  7]; </a:t>
            </a:r>
            <a:r>
              <a:rPr lang="es-ES" sz="2000" dirty="0"/>
              <a:t>Y= [5  -1  8  4  7  3];</a:t>
            </a:r>
          </a:p>
          <a:p>
            <a:pPr>
              <a:defRPr/>
            </a:pPr>
            <a:r>
              <a:rPr lang="en-US" sz="2000" dirty="0"/>
              <a:t>stem(X,Y,‘*');</a:t>
            </a:r>
          </a:p>
          <a:p>
            <a:pPr>
              <a:defRPr/>
            </a:pPr>
            <a:r>
              <a:rPr lang="en-US" sz="2000" dirty="0"/>
              <a:t>box off;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 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title('showing the stem plot');</a:t>
            </a:r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4.	‘</a:t>
            </a:r>
            <a:r>
              <a:rPr lang="en-US" sz="2000" b="1" dirty="0" err="1">
                <a:solidFill>
                  <a:schemeClr val="accent2"/>
                </a:solidFill>
              </a:rPr>
              <a:t>meshgrid</a:t>
            </a:r>
            <a:r>
              <a:rPr lang="en-US" sz="2000" b="1" dirty="0">
                <a:solidFill>
                  <a:schemeClr val="accent2"/>
                </a:solidFill>
              </a:rPr>
              <a:t>’ function: </a:t>
            </a:r>
            <a:r>
              <a:rPr lang="en-US" sz="2000" dirty="0" err="1"/>
              <a:t>Meshgrid</a:t>
            </a:r>
            <a:r>
              <a:rPr lang="en-US" sz="2000" dirty="0"/>
              <a:t> function transforms the domain specified by vector x and y into matrix x and y that can be used for evaluation of the function of two variables </a:t>
            </a:r>
            <a:r>
              <a:rPr lang="en-US" sz="2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3-D </a:t>
            </a:r>
            <a:r>
              <a:rPr lang="en-US" sz="2000"/>
              <a:t>surface </a:t>
            </a:r>
            <a:r>
              <a:rPr lang="en-US" sz="2000" smtClean="0"/>
              <a:t>plot</a:t>
            </a:r>
            <a:r>
              <a:rPr lang="en-US" sz="2000" dirty="0"/>
              <a:t>. Syntax is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dirty="0"/>
              <a:t>[x, y]=</a:t>
            </a:r>
            <a:r>
              <a:rPr lang="en-US" dirty="0" err="1"/>
              <a:t>meshgrid</a:t>
            </a:r>
            <a:r>
              <a:rPr lang="en-US" dirty="0"/>
              <a:t>(</a:t>
            </a:r>
            <a:r>
              <a:rPr lang="en-US" dirty="0" err="1"/>
              <a:t>x_begin</a:t>
            </a:r>
            <a:r>
              <a:rPr lang="en-US" dirty="0"/>
              <a:t> : </a:t>
            </a:r>
            <a:r>
              <a:rPr lang="en-US" dirty="0" err="1"/>
              <a:t>x_increment</a:t>
            </a:r>
            <a:r>
              <a:rPr lang="en-US" dirty="0"/>
              <a:t> : </a:t>
            </a:r>
            <a:r>
              <a:rPr lang="en-US" dirty="0" err="1"/>
              <a:t>x_end</a:t>
            </a:r>
            <a:r>
              <a:rPr lang="en-US" dirty="0"/>
              <a:t>, </a:t>
            </a:r>
            <a:r>
              <a:rPr lang="en-US" dirty="0" err="1"/>
              <a:t>y_begin</a:t>
            </a:r>
            <a:r>
              <a:rPr lang="en-US" dirty="0"/>
              <a:t> : </a:t>
            </a:r>
            <a:r>
              <a:rPr lang="en-US" dirty="0" err="1"/>
              <a:t>y_increment</a:t>
            </a:r>
            <a:r>
              <a:rPr lang="en-US" dirty="0"/>
              <a:t> : </a:t>
            </a:r>
            <a:r>
              <a:rPr lang="en-US" dirty="0" err="1"/>
              <a:t>y_end</a:t>
            </a:r>
            <a:r>
              <a:rPr lang="en-US" dirty="0"/>
              <a:t>)</a:t>
            </a:r>
          </a:p>
          <a:p>
            <a:pPr marL="457200" indent="-457200">
              <a:defRPr/>
            </a:pPr>
            <a:r>
              <a:rPr lang="en-US" dirty="0"/>
              <a:t>	</a:t>
            </a:r>
          </a:p>
          <a:p>
            <a:pPr marL="457200" indent="-457200">
              <a:defRPr/>
            </a:pPr>
            <a:r>
              <a:rPr lang="en-US" sz="2000" dirty="0"/>
              <a:t>	After evaluating matrix (arrays) of x &amp; y values, the given function is evaluated and plotted suing mesh, surf or contour plots.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Create </a:t>
            </a:r>
            <a:r>
              <a:rPr lang="en-US" sz="2000" dirty="0" err="1"/>
              <a:t>meshgrid</a:t>
            </a:r>
            <a:r>
              <a:rPr lang="en-US" sz="2000" dirty="0"/>
              <a:t> for data -1≤x≤1 and -2≤y≤2</a:t>
            </a:r>
          </a:p>
          <a:p>
            <a:pPr marL="457200" indent="-457200">
              <a:defRPr/>
            </a:pPr>
            <a:r>
              <a:rPr lang="en-US" sz="2000" dirty="0"/>
              <a:t>Sol:</a:t>
            </a:r>
          </a:p>
          <a:p>
            <a:pPr marL="457200" indent="-457200">
              <a:defRPr/>
            </a:pPr>
            <a:r>
              <a:rPr lang="en-US" sz="2000" dirty="0"/>
              <a:t>[</a:t>
            </a:r>
            <a:r>
              <a:rPr lang="en-US" sz="2000" dirty="0" err="1"/>
              <a:t>x,y</a:t>
            </a:r>
            <a:r>
              <a:rPr lang="en-US" sz="2000" dirty="0"/>
              <a:t>]=</a:t>
            </a:r>
            <a:r>
              <a:rPr lang="en-US" sz="2000" dirty="0" err="1"/>
              <a:t>meshgrid</a:t>
            </a:r>
            <a:r>
              <a:rPr lang="en-US" sz="2000" dirty="0"/>
              <a:t>(-1:0.5:1, -2:1:2)</a:t>
            </a:r>
          </a:p>
          <a:p>
            <a:pPr marL="457200" indent="-457200"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buFontTx/>
              <a:buAutoNum type="arabicPeriod" startAt="5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‘mesh’ function: </a:t>
            </a:r>
            <a:r>
              <a:rPr lang="en-US" sz="2000" dirty="0"/>
              <a:t>It is wireframe plot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Syntax is</a:t>
            </a:r>
          </a:p>
          <a:p>
            <a:pPr marL="457200" indent="-457200">
              <a:defRPr/>
            </a:pPr>
            <a:r>
              <a:rPr lang="en-US" sz="2000" dirty="0"/>
              <a:t>		mesh(x, y, z);</a:t>
            </a:r>
          </a:p>
          <a:p>
            <a:pPr marL="457200" indent="-457200">
              <a:defRPr/>
            </a:pPr>
            <a:r>
              <a:rPr lang="en-US" sz="2000" dirty="0"/>
              <a:t>Or 		mesh(s, y, z, </a:t>
            </a:r>
            <a:r>
              <a:rPr lang="en-US" sz="2000" dirty="0" err="1"/>
              <a:t>linestyle</a:t>
            </a:r>
            <a:r>
              <a:rPr lang="en-US" sz="2000" dirty="0"/>
              <a:t>);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Create mesh plot for the function z=2/(x</a:t>
            </a:r>
            <a:r>
              <a:rPr lang="en-US" sz="2000" baseline="30000" dirty="0"/>
              <a:t>2</a:t>
            </a:r>
            <a:r>
              <a:rPr lang="en-US" sz="2000" dirty="0"/>
              <a:t>+y</a:t>
            </a:r>
            <a:r>
              <a:rPr lang="en-US" sz="2000" baseline="30000" dirty="0"/>
              <a:t>2</a:t>
            </a:r>
            <a:r>
              <a:rPr lang="en-US" sz="2000" dirty="0"/>
              <a:t>+1) over the interval </a:t>
            </a:r>
          </a:p>
          <a:p>
            <a:pPr marL="457200" indent="-457200">
              <a:defRPr/>
            </a:pPr>
            <a:r>
              <a:rPr lang="en-US" sz="2000" dirty="0"/>
              <a:t> -5≤x≤5 and -5≤y≤5</a:t>
            </a:r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Sol:</a:t>
            </a:r>
          </a:p>
          <a:p>
            <a:pPr>
              <a:defRPr/>
            </a:pPr>
            <a:r>
              <a:rPr lang="en-US" sz="2000" dirty="0"/>
              <a:t>[</a:t>
            </a:r>
            <a:r>
              <a:rPr lang="en-US" sz="2000" dirty="0" err="1"/>
              <a:t>x,y</a:t>
            </a:r>
            <a:r>
              <a:rPr lang="en-US" sz="2000" dirty="0"/>
              <a:t>]=</a:t>
            </a:r>
            <a:r>
              <a:rPr lang="en-US" sz="2000" dirty="0" err="1"/>
              <a:t>meshgrid</a:t>
            </a:r>
            <a:r>
              <a:rPr lang="en-US" sz="2000" dirty="0"/>
              <a:t>(-5:0.1:5, -5:0.1:5);</a:t>
            </a:r>
          </a:p>
          <a:p>
            <a:pPr>
              <a:defRPr/>
            </a:pPr>
            <a:r>
              <a:rPr lang="en-US" sz="2000" dirty="0"/>
              <a:t>z=2./(x.^2+y.^2+1);</a:t>
            </a:r>
          </a:p>
          <a:p>
            <a:pPr>
              <a:defRPr/>
            </a:pPr>
            <a:r>
              <a:rPr lang="en-US" sz="2000" dirty="0"/>
              <a:t>mesh(</a:t>
            </a:r>
            <a:r>
              <a:rPr lang="en-US" sz="2000" dirty="0" err="1"/>
              <a:t>x,y,z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  <a:r>
              <a:rPr lang="en-US" sz="2000" dirty="0" err="1"/>
              <a:t>zlabel</a:t>
            </a:r>
            <a:r>
              <a:rPr lang="en-US" sz="2000" dirty="0"/>
              <a:t>('z-axis')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</a:rPr>
              <a:t>6. ‘surf’ function: </a:t>
            </a:r>
            <a:r>
              <a:rPr lang="en-US" sz="2000" dirty="0"/>
              <a:t>it is similar to mesh function with the difference that instead of wireframe plot it is a surface plot. ( Try above example) </a:t>
            </a:r>
          </a:p>
          <a:p>
            <a:pPr marL="457200" indent="-457200"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0" hangingPunct="0"/>
            <a:r>
              <a:rPr lang="en-US" sz="4000" b="1">
                <a:solidFill>
                  <a:srgbClr val="A50021"/>
                </a:solidFill>
                <a:cs typeface="Arial" charset="0"/>
              </a:rPr>
              <a:t>3-D Plots conti…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7200" y="990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7.	‘contour’ &amp; ‘contour3’ function: </a:t>
            </a:r>
            <a:r>
              <a:rPr lang="en-US" sz="2000" dirty="0"/>
              <a:t>They are used to draw contour in 2-D &amp; 3-D respectively. 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Syntax are</a:t>
            </a:r>
          </a:p>
          <a:p>
            <a:pPr marL="457200" indent="-457200">
              <a:defRPr/>
            </a:pPr>
            <a:r>
              <a:rPr lang="en-US" sz="2000" dirty="0"/>
              <a:t>		contour(z);	</a:t>
            </a:r>
          </a:p>
          <a:p>
            <a:pPr marL="457200" indent="-457200">
              <a:defRPr/>
            </a:pPr>
            <a:r>
              <a:rPr lang="en-US" sz="2000" dirty="0"/>
              <a:t>		%gives the contour plot of the specified matrix treating the 	values given in the matrix as the heights above the plane.</a:t>
            </a:r>
          </a:p>
          <a:p>
            <a:pPr marL="457200" indent="-457200">
              <a:defRPr/>
            </a:pPr>
            <a:r>
              <a:rPr lang="en-US" sz="2000" dirty="0"/>
              <a:t>Or 		contour(x, y, z)</a:t>
            </a:r>
          </a:p>
          <a:p>
            <a:pPr marL="457200" indent="-457200">
              <a:defRPr/>
            </a:pPr>
            <a:r>
              <a:rPr lang="en-US" sz="2000" dirty="0"/>
              <a:t>		%similar to </a:t>
            </a:r>
            <a:r>
              <a:rPr lang="en-US" sz="2000" dirty="0" err="1"/>
              <a:t>countour</a:t>
            </a:r>
            <a:r>
              <a:rPr lang="en-US" sz="2000" dirty="0"/>
              <a:t>(z) with the difference that x &amp; y specifies 	(</a:t>
            </a:r>
            <a:r>
              <a:rPr lang="en-US" sz="2000" dirty="0" err="1"/>
              <a:t>x,y</a:t>
            </a:r>
            <a:r>
              <a:rPr lang="en-US" sz="2000" dirty="0"/>
              <a:t>) coordinates of the surface as for surf function.</a:t>
            </a:r>
          </a:p>
          <a:p>
            <a:pPr marL="457200" indent="-457200">
              <a:defRPr/>
            </a:pPr>
            <a:r>
              <a:rPr lang="en-US" sz="2000" dirty="0"/>
              <a:t>		</a:t>
            </a:r>
          </a:p>
          <a:p>
            <a:pPr marL="457200" indent="-457200">
              <a:defRPr/>
            </a:pPr>
            <a:r>
              <a:rPr lang="en-US" sz="2000" b="1" dirty="0">
                <a:solidFill>
                  <a:schemeClr val="accent2"/>
                </a:solidFill>
              </a:rPr>
              <a:t>Ex: </a:t>
            </a:r>
            <a:r>
              <a:rPr lang="en-US" sz="2000" dirty="0"/>
              <a:t>Create contour &amp; contour 3-D plots for the function z=</a:t>
            </a:r>
            <a:r>
              <a:rPr lang="en-US" sz="2000" dirty="0" err="1"/>
              <a:t>sqrt</a:t>
            </a:r>
            <a:r>
              <a:rPr lang="en-US" sz="2000" dirty="0"/>
              <a:t>(y</a:t>
            </a:r>
            <a:r>
              <a:rPr lang="en-US" sz="2000" baseline="30000" dirty="0"/>
              <a:t>2</a:t>
            </a:r>
            <a:r>
              <a:rPr lang="en-US" sz="2000" dirty="0"/>
              <a:t>+x</a:t>
            </a:r>
            <a:r>
              <a:rPr lang="en-US" sz="2000" baseline="30000" dirty="0"/>
              <a:t>2</a:t>
            </a:r>
            <a:r>
              <a:rPr lang="en-US" sz="2000" dirty="0"/>
              <a:t>) over the interval  -3≤x≤3and -3≤y≤3</a:t>
            </a:r>
          </a:p>
          <a:p>
            <a:pPr marL="457200" indent="-457200">
              <a:defRPr/>
            </a:pPr>
            <a:r>
              <a:rPr lang="en-US" sz="2000" dirty="0"/>
              <a:t>Sol:</a:t>
            </a:r>
          </a:p>
          <a:p>
            <a:pPr>
              <a:defRPr/>
            </a:pPr>
            <a:r>
              <a:rPr lang="en-US" sz="2000" dirty="0"/>
              <a:t>[</a:t>
            </a:r>
            <a:r>
              <a:rPr lang="en-US" sz="2000" dirty="0" err="1"/>
              <a:t>x,y</a:t>
            </a:r>
            <a:r>
              <a:rPr lang="en-US" sz="2000" dirty="0"/>
              <a:t>]=</a:t>
            </a:r>
            <a:r>
              <a:rPr lang="en-US" sz="2000" dirty="0" err="1"/>
              <a:t>meshgrid</a:t>
            </a:r>
            <a:r>
              <a:rPr lang="en-US" sz="2000" dirty="0"/>
              <a:t>(-5:0.1:5, -5:0.1:5);</a:t>
            </a:r>
          </a:p>
          <a:p>
            <a:pPr>
              <a:defRPr/>
            </a:pPr>
            <a:r>
              <a:rPr lang="en-US" sz="2000" dirty="0"/>
              <a:t>z=</a:t>
            </a:r>
            <a:r>
              <a:rPr lang="en-US" sz="2000" dirty="0" err="1"/>
              <a:t>sqrt</a:t>
            </a:r>
            <a:r>
              <a:rPr lang="en-US" sz="2000" dirty="0"/>
              <a:t>(y.^2-x.^2+1);</a:t>
            </a:r>
          </a:p>
          <a:p>
            <a:pPr>
              <a:defRPr/>
            </a:pPr>
            <a:r>
              <a:rPr lang="en-US" sz="2000" dirty="0"/>
              <a:t>contour3(</a:t>
            </a:r>
            <a:r>
              <a:rPr lang="en-US" sz="2000" dirty="0" err="1"/>
              <a:t>x,y,z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grid on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  <a:r>
              <a:rPr lang="en-US" sz="2000" dirty="0" err="1"/>
              <a:t>ylabel</a:t>
            </a:r>
            <a:r>
              <a:rPr lang="en-US" sz="2000" dirty="0"/>
              <a:t>('y-axis');</a:t>
            </a:r>
            <a:r>
              <a:rPr lang="en-US" sz="2000" dirty="0" err="1"/>
              <a:t>zlabel</a:t>
            </a:r>
            <a:r>
              <a:rPr lang="en-US" sz="2000" dirty="0"/>
              <a:t>('z-axis')</a:t>
            </a:r>
          </a:p>
          <a:p>
            <a:pPr marL="457200" indent="-457200"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/>
          </a:p>
          <a:p>
            <a:pPr marL="457200" indent="-457200"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solidFill>
                <a:srgbClr val="800000"/>
              </a:solidFill>
              <a:cs typeface="Arial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3600" b="1">
                <a:solidFill>
                  <a:srgbClr val="A50021"/>
                </a:solidFill>
                <a:cs typeface="Arial" charset="0"/>
              </a:rPr>
              <a:t>Two-D Plots: Grid &amp; Axes Box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solidFill>
                <a:schemeClr val="accent2"/>
              </a:solidFill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Plot the curve given by equation a=10 e</a:t>
            </a:r>
            <a:r>
              <a:rPr lang="en-US" sz="2000" baseline="30000" dirty="0">
                <a:cs typeface="Arial" charset="0"/>
              </a:rPr>
              <a:t>-t </a:t>
            </a:r>
            <a:r>
              <a:rPr lang="en-US" sz="2000" dirty="0">
                <a:cs typeface="Arial" charset="0"/>
              </a:rPr>
              <a:t>as t varies from 0 to 5. Also label the x and y axis, provide a suitable title for the plot, show the grid lines and axes box.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Sol: Make a .m file for the following code and run it </a:t>
            </a:r>
          </a:p>
          <a:p>
            <a:pPr>
              <a:defRPr/>
            </a:pPr>
            <a:r>
              <a:rPr lang="en-US" sz="2000" dirty="0"/>
              <a:t>t=0:0.1:5;</a:t>
            </a:r>
          </a:p>
          <a:p>
            <a:pPr>
              <a:defRPr/>
            </a:pPr>
            <a:r>
              <a:rPr lang="en-US" sz="2000" dirty="0"/>
              <a:t>a=10*exp(-t);</a:t>
            </a:r>
          </a:p>
          <a:p>
            <a:pPr>
              <a:defRPr/>
            </a:pPr>
            <a:r>
              <a:rPr lang="en-US" sz="2000" dirty="0"/>
              <a:t>plot(</a:t>
            </a:r>
            <a:r>
              <a:rPr lang="en-US" sz="2000" dirty="0" err="1"/>
              <a:t>t,a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box on;				%box on or box off to on &amp; off 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('Time (t) in Sec');		 %naming x-axis 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('Output (a)');		 %naming y-axis </a:t>
            </a:r>
          </a:p>
          <a:p>
            <a:pPr>
              <a:defRPr/>
            </a:pPr>
            <a:r>
              <a:rPr lang="en-US" sz="2000" dirty="0"/>
              <a:t>title('Plot for a=10*exp(-t)');	 %naming the plot</a:t>
            </a:r>
          </a:p>
          <a:p>
            <a:pPr>
              <a:defRPr/>
            </a:pPr>
            <a:r>
              <a:rPr lang="en-US" sz="2000" dirty="0"/>
              <a:t>grid on;				%grid on or grid off to on &amp; off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Box means figure window is enclosed in the box , see plot outer portion</a:t>
            </a:r>
          </a:p>
          <a:p>
            <a:pPr>
              <a:defRPr/>
            </a:pPr>
            <a:r>
              <a:rPr lang="en-US" sz="2000" dirty="0"/>
              <a:t>	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</a:t>
            </a:r>
            <a:endParaRPr lang="en-US" sz="2000" dirty="0">
              <a:solidFill>
                <a:srgbClr val="C00000"/>
              </a:solidFill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3600" b="1">
                <a:solidFill>
                  <a:srgbClr val="A50021"/>
                </a:solidFill>
                <a:cs typeface="Arial" charset="0"/>
              </a:rPr>
              <a:t>Two-D Plots: Entering text in plot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cs typeface="Arial" charset="0"/>
              </a:rPr>
              <a:t>Putting a text at some desired place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Syntax are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text(x-coordinate, y-coordinate, ‘text to be written’)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Or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</a:t>
            </a:r>
            <a:r>
              <a:rPr lang="en-US" sz="2000" dirty="0" err="1">
                <a:cs typeface="Arial" charset="0"/>
              </a:rPr>
              <a:t>gtext</a:t>
            </a:r>
            <a:r>
              <a:rPr lang="en-US" sz="2000" dirty="0">
                <a:cs typeface="Arial" charset="0"/>
              </a:rPr>
              <a:t>(‘text to be written’)		%put the cursor on the graph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Plot the curve given by equation a=10 e</a:t>
            </a:r>
            <a:r>
              <a:rPr lang="en-US" sz="2000" baseline="30000" dirty="0">
                <a:cs typeface="Arial" charset="0"/>
              </a:rPr>
              <a:t>-t </a:t>
            </a:r>
            <a:r>
              <a:rPr lang="en-US" sz="2000" dirty="0">
                <a:cs typeface="Arial" charset="0"/>
              </a:rPr>
              <a:t>as t varies from 0 to 5. Also     label the x and y axis, provide a suitable title for the plot, show the grid lines and axes box and enter a text on the plot.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Sol: Make a .m file for the following code and run it </a:t>
            </a:r>
          </a:p>
          <a:p>
            <a:pPr>
              <a:defRPr/>
            </a:pPr>
            <a:r>
              <a:rPr lang="en-US" sz="2000" dirty="0"/>
              <a:t>t=0:0.1:5;</a:t>
            </a:r>
          </a:p>
          <a:p>
            <a:pPr>
              <a:defRPr/>
            </a:pPr>
            <a:r>
              <a:rPr lang="en-US" sz="2000" dirty="0"/>
              <a:t>a=10*exp(-t);</a:t>
            </a:r>
          </a:p>
          <a:p>
            <a:pPr>
              <a:defRPr/>
            </a:pPr>
            <a:r>
              <a:rPr lang="en-US" sz="2000" dirty="0"/>
              <a:t>plot(</a:t>
            </a:r>
            <a:r>
              <a:rPr lang="en-US" sz="2000" dirty="0" err="1"/>
              <a:t>t,a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box on;				%box on or box off to on &amp; off 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('Time (t) in Sec');		 %naming x-axis 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('Output (a)');		 %naming y-axis </a:t>
            </a:r>
          </a:p>
          <a:p>
            <a:pPr>
              <a:defRPr/>
            </a:pPr>
            <a:r>
              <a:rPr lang="en-US" sz="2000" dirty="0"/>
              <a:t>title('Plot for a=10*exp(-t)');	 %naming the plot</a:t>
            </a:r>
          </a:p>
          <a:p>
            <a:pPr>
              <a:defRPr/>
            </a:pPr>
            <a:r>
              <a:rPr lang="en-US" sz="2000" dirty="0"/>
              <a:t>grid on;				%grid on or grid off to on &amp; off </a:t>
            </a:r>
          </a:p>
          <a:p>
            <a:pPr>
              <a:defRPr/>
            </a:pPr>
            <a:r>
              <a:rPr lang="en-US" sz="2000" dirty="0" err="1"/>
              <a:t>gtext</a:t>
            </a:r>
            <a:r>
              <a:rPr lang="en-US" sz="2000" dirty="0"/>
              <a:t>(‘this is the desired curve’);</a:t>
            </a: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Axis Control &amp; Aspect Ratio 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Axis Control: </a:t>
            </a:r>
            <a:r>
              <a:rPr lang="en-US" sz="2000" dirty="0">
                <a:cs typeface="Arial" charset="0"/>
              </a:rPr>
              <a:t>Changing the minimum &amp; maximum values of x &amp; y-axis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Syntax 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	axis([</a:t>
            </a:r>
            <a:r>
              <a:rPr lang="en-US" sz="2000" dirty="0" err="1">
                <a:cs typeface="Arial" charset="0"/>
              </a:rPr>
              <a:t>xmin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xmax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ymin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ymax</a:t>
            </a:r>
            <a:r>
              <a:rPr lang="en-US" sz="2000" dirty="0">
                <a:cs typeface="Arial" charset="0"/>
              </a:rPr>
              <a:t>])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Axis Aspect Ratio: </a:t>
            </a:r>
            <a:r>
              <a:rPr lang="en-US" sz="2000" dirty="0">
                <a:cs typeface="Arial" charset="0"/>
              </a:rPr>
              <a:t>There are some pre-defined string arguments for the axis command for setting the axis aspect ratio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axis(‘equal’)		%sets equal scale on both axes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axis(‘square’)	</a:t>
            </a:r>
            <a:r>
              <a:rPr lang="en-US" dirty="0">
                <a:cs typeface="Arial" charset="0"/>
              </a:rPr>
              <a:t>%sets default rectangular frame to a square frame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axis(‘normal’)	%rests to default values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axis(‘axis”)		%freezes the current axes limits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axis(‘off’)		%turn off all axis line, tick marks &amp; labels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Axis Control &amp; Aspect Ratio 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Ex: </a:t>
            </a:r>
            <a:r>
              <a:rPr lang="en-US" sz="2000" dirty="0">
                <a:cs typeface="Arial" charset="0"/>
              </a:rPr>
              <a:t>write a .m file and run it.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>
              <a:defRPr/>
            </a:pPr>
            <a:r>
              <a:rPr lang="en-US" sz="2000" dirty="0"/>
              <a:t>x=-5:0.1:10;</a:t>
            </a:r>
          </a:p>
          <a:p>
            <a:pPr>
              <a:defRPr/>
            </a:pPr>
            <a:r>
              <a:rPr lang="en-US" sz="2000" dirty="0"/>
              <a:t>y=3*x.^2+2.*x+5;</a:t>
            </a:r>
          </a:p>
          <a:p>
            <a:pPr>
              <a:defRPr/>
            </a:pPr>
            <a:r>
              <a:rPr lang="en-US" sz="2000" dirty="0"/>
              <a:t>plot(</a:t>
            </a:r>
            <a:r>
              <a:rPr lang="en-US" sz="2000" dirty="0" err="1"/>
              <a:t>x,y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pt-BR" sz="2000" dirty="0"/>
              <a:t>axis([-5 5 0 20]);	%xmin=-5, xmax=5, ymin=0, ymax=20</a:t>
            </a:r>
          </a:p>
          <a:p>
            <a:pPr>
              <a:defRPr/>
            </a:pPr>
            <a:r>
              <a:rPr lang="en-US" sz="2000" dirty="0" err="1"/>
              <a:t>xlabel</a:t>
            </a:r>
            <a:r>
              <a:rPr lang="en-US" sz="2000" dirty="0"/>
              <a:t>('x-axis');</a:t>
            </a:r>
          </a:p>
          <a:p>
            <a:pPr>
              <a:defRPr/>
            </a:pPr>
            <a:r>
              <a:rPr lang="en-US" sz="2000" dirty="0" err="1"/>
              <a:t>ylabel</a:t>
            </a:r>
            <a:r>
              <a:rPr lang="en-US" sz="2000" dirty="0"/>
              <a:t>('y-axis');</a:t>
            </a:r>
          </a:p>
          <a:p>
            <a:pPr>
              <a:defRPr/>
            </a:pPr>
            <a:r>
              <a:rPr lang="en-US" sz="2000" dirty="0"/>
              <a:t>title('Plot of y=3x^2+2x+5');</a:t>
            </a:r>
          </a:p>
          <a:p>
            <a:pPr>
              <a:defRPr/>
            </a:pPr>
            <a:r>
              <a:rPr lang="en-US" sz="2000" dirty="0"/>
              <a:t>grid on;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350963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/>
            <a:r>
              <a:rPr lang="en-US" sz="2800" b="1">
                <a:solidFill>
                  <a:srgbClr val="A50021"/>
                </a:solidFill>
                <a:cs typeface="Arial" charset="0"/>
              </a:rPr>
              <a:t>Two-D Plots: Multiple plots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000" dirty="0">
              <a:solidFill>
                <a:schemeClr val="accent2"/>
              </a:solidFill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Multiple plots : </a:t>
            </a:r>
            <a:r>
              <a:rPr lang="en-US" sz="2000" dirty="0">
                <a:cs typeface="Arial" charset="0"/>
              </a:rPr>
              <a:t>Generating multiple plots on same graphic window. Thee methods: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1.	Using plot command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2.	Using hold command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3.	Using line command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dirty="0">
                <a:cs typeface="Arial" charset="0"/>
              </a:rPr>
              <a:t>	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1620</Words>
  <Application>Microsoft Office PowerPoint</Application>
  <PresentationFormat>On-screen Show (4:3)</PresentationFormat>
  <Paragraphs>922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  MATLAB    Graphics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MATLAB    Graphics </dc:title>
  <dc:creator>nafees</dc:creator>
  <cp:lastModifiedBy>nafees</cp:lastModifiedBy>
  <cp:revision>4</cp:revision>
  <dcterms:created xsi:type="dcterms:W3CDTF">2012-06-15T09:30:12Z</dcterms:created>
  <dcterms:modified xsi:type="dcterms:W3CDTF">2012-06-22T12:13:51Z</dcterms:modified>
</cp:coreProperties>
</file>