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7" r:id="rId2"/>
    <p:sldId id="260" r:id="rId3"/>
    <p:sldId id="261" r:id="rId4"/>
    <p:sldId id="258" r:id="rId5"/>
    <p:sldId id="259" r:id="rId6"/>
    <p:sldId id="262" r:id="rId7"/>
    <p:sldId id="263" r:id="rId8"/>
    <p:sldId id="264" r:id="rId9"/>
    <p:sldId id="285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84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76" r:id="rId2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95762BD2-3995-3A48-8B03-F095FA8014EC}" type="datetime1">
              <a:rPr lang="en-US"/>
              <a:pPr>
                <a:defRPr/>
              </a:pPr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23B5F6EF-BD7D-3344-BD1F-90CE3AC6D2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51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" charset="-128"/>
        <a:cs typeface="ヒラギノ角ゴ Pro W3" pitchFamily="-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" charset="-128"/>
        <a:cs typeface="ヒラギノ角ゴ Pro W3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" charset="-128"/>
        <a:cs typeface="ヒラギノ角ゴ Pro W3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" charset="-128"/>
        <a:cs typeface="ヒラギノ角ゴ Pro W3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" charset="-128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4685A848-667D-FA4E-976B-02890FAB0B74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9C4B7-A712-DA4F-9221-B214968F7361}" type="datetime1">
              <a:rPr lang="en-US"/>
              <a:pPr>
                <a:defRPr/>
              </a:pPr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529FF-1F5B-F343-BC5D-3466267F3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8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CA2F9-1783-1E41-B8B7-584EAC3073A6}" type="datetime1">
              <a:rPr lang="en-US"/>
              <a:pPr>
                <a:defRPr/>
              </a:pPr>
              <a:t>11/22/2022</a:t>
            </a:fld>
            <a:endParaRPr lang="en-US"/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8FF3-8BBD-4142-934A-A8E0B0658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2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72AB-11E3-324F-9F27-061C6730FE96}" type="datetime1">
              <a:rPr lang="en-US"/>
              <a:pPr>
                <a:defRPr/>
              </a:pPr>
              <a:t>11/22/2022</a:t>
            </a:fld>
            <a:endParaRPr lang="en-US"/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2A627-04CF-0D4E-AE20-0E13B6D81A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3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67DE8-1C1A-F447-9547-4307336C17C0}" type="datetime1">
              <a:rPr lang="en-US"/>
              <a:pPr>
                <a:defRPr/>
              </a:pPr>
              <a:t>11/22/2022</a:t>
            </a:fld>
            <a:endParaRPr lang="en-US"/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75D56-1213-8B45-87C5-A15D06316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6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F05FC-38E9-6048-A0BC-4751AB3C02EC}" type="datetime1">
              <a:rPr lang="en-US"/>
              <a:pPr>
                <a:defRPr/>
              </a:pPr>
              <a:t>11/22/2022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72CB7-0678-3242-B821-7CB94FEDAB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8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2522B-B1DE-9342-8462-982950361BCD}" type="datetime1">
              <a:rPr lang="en-US"/>
              <a:pPr>
                <a:defRPr/>
              </a:pPr>
              <a:t>11/22/2022</a:t>
            </a:fld>
            <a:endParaRPr lang="en-US"/>
          </a:p>
        </p:txBody>
      </p:sp>
      <p:sp>
        <p:nvSpPr>
          <p:cNvPr id="6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8EFF2-EF21-9F4D-AB75-164C3FFCE9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0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D487F-6DE6-D54C-B575-ECC21619E144}" type="datetime1">
              <a:rPr lang="en-US"/>
              <a:pPr>
                <a:defRPr/>
              </a:pPr>
              <a:t>11/22/2022</a:t>
            </a:fld>
            <a:endParaRPr lang="en-US"/>
          </a:p>
        </p:txBody>
      </p:sp>
      <p:sp>
        <p:nvSpPr>
          <p:cNvPr id="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6DD96-228F-654D-A0A7-5848C9FC8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0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A6A9C-E297-4F44-9720-E856839BA6E4}" type="datetime1">
              <a:rPr lang="en-US"/>
              <a:pPr>
                <a:defRPr/>
              </a:pPr>
              <a:t>11/22/2022</a:t>
            </a:fld>
            <a:endParaRPr lang="en-US"/>
          </a:p>
        </p:txBody>
      </p:sp>
      <p:sp>
        <p:nvSpPr>
          <p:cNvPr id="4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7CF43-2725-1A4C-8CF8-2087F59CB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2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12977-6A2A-5942-A49E-E011A4C11FE2}" type="datetime1">
              <a:rPr lang="en-US"/>
              <a:pPr>
                <a:defRPr/>
              </a:pPr>
              <a:t>11/22/2022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1109C-3ECA-7B49-B64B-C9503478A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4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F71D1-8D8E-DB43-B8AD-7F3D58C8B85F}" type="datetime1">
              <a:rPr lang="en-US"/>
              <a:pPr>
                <a:defRPr/>
              </a:pPr>
              <a:t>11/22/2022</a:t>
            </a:fld>
            <a:endParaRPr lang="en-US"/>
          </a:p>
        </p:txBody>
      </p:sp>
      <p:sp>
        <p:nvSpPr>
          <p:cNvPr id="6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9DC09-43EE-CE4B-A897-B2E607AAA7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1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 Single Corner Rectangle 5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7E96E-6F17-B548-9B24-2BBFDBAF7250}" type="datetime1">
              <a:rPr lang="en-US"/>
              <a:pPr>
                <a:defRPr/>
              </a:pPr>
              <a:t>11/22/2022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C51E4-C33B-B447-A1AC-F52156597A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3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3238" y="4986338"/>
            <a:ext cx="8183562" cy="10509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1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503238" y="530225"/>
            <a:ext cx="8183562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A7A399"/>
                </a:solidFill>
                <a:latin typeface="Verdana" charset="0"/>
              </a:defRPr>
            </a:lvl1pPr>
          </a:lstStyle>
          <a:p>
            <a:pPr>
              <a:defRPr/>
            </a:pPr>
            <a:fld id="{03C87254-9044-4F40-AA3A-FCEC4735218D}" type="datetime1">
              <a:rPr lang="en-US"/>
              <a:pPr>
                <a:defRPr/>
              </a:pPr>
              <a:t>11/22/2022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A7A399"/>
                </a:solidFill>
                <a:latin typeface="Verdana" charset="0"/>
              </a:defRPr>
            </a:lvl1pPr>
          </a:lstStyle>
          <a:p>
            <a:pPr>
              <a:defRPr/>
            </a:pPr>
            <a:fld id="{D1BDE25F-CC74-2342-8086-A8D14B076B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66" r:id="rId2"/>
    <p:sldLayoutId id="2147483774" r:id="rId3"/>
    <p:sldLayoutId id="2147483767" r:id="rId4"/>
    <p:sldLayoutId id="2147483768" r:id="rId5"/>
    <p:sldLayoutId id="2147483769" r:id="rId6"/>
    <p:sldLayoutId id="2147483775" r:id="rId7"/>
    <p:sldLayoutId id="2147483770" r:id="rId8"/>
    <p:sldLayoutId id="2147483776" r:id="rId9"/>
    <p:sldLayoutId id="2147483771" r:id="rId10"/>
    <p:sldLayoutId id="214748377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ヒラギノ角ゴ Pro W3" pitchFamily="-1" charset="-128"/>
          <a:cs typeface="ヒラギノ角ゴ Pro W3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9pPr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charset="0"/>
        <a:buChar char=""/>
        <a:defRPr sz="2800" kern="1200">
          <a:solidFill>
            <a:schemeClr val="tx1"/>
          </a:solidFill>
          <a:latin typeface="+mn-lt"/>
          <a:ea typeface="ヒラギノ角ゴ Pro W3" pitchFamily="-1" charset="-128"/>
          <a:cs typeface="ヒラギノ角ゴ Pro W3" pitchFamily="-1" charset="-128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charset="0"/>
        <a:buChar char="◦"/>
        <a:defRPr sz="2400" kern="1200">
          <a:solidFill>
            <a:schemeClr val="tx1"/>
          </a:solidFill>
          <a:latin typeface="+mn-lt"/>
          <a:ea typeface="ヒラギノ角ゴ Pro W3" pitchFamily="-1" charset="-128"/>
          <a:cs typeface="ヒラギノ角ゴ Pro W3" charset="0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charset="0"/>
        <a:buChar char=""/>
        <a:defRPr sz="2200" kern="1200">
          <a:solidFill>
            <a:schemeClr val="tx1"/>
          </a:solidFill>
          <a:latin typeface="+mn-lt"/>
          <a:ea typeface="ヒラギノ角ゴ Pro W3" pitchFamily="-1" charset="-128"/>
          <a:cs typeface="ヒラギノ角ゴ Pro W3" charset="0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charset="0"/>
        <a:buChar char="◦"/>
        <a:defRPr sz="1900" kern="1200">
          <a:solidFill>
            <a:schemeClr val="tx1"/>
          </a:solidFill>
          <a:latin typeface="+mn-lt"/>
          <a:ea typeface="ヒラギノ角ゴ Pro W3" pitchFamily="-1" charset="-128"/>
          <a:cs typeface="ヒラギノ角ゴ Pro W3" charset="0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charset="0"/>
        <a:buChar char=""/>
        <a:defRPr kern="1200">
          <a:solidFill>
            <a:schemeClr val="tx1"/>
          </a:solidFill>
          <a:latin typeface="+mn-lt"/>
          <a:ea typeface="ヒラギノ角ゴ Pro W3" pitchFamily="-1" charset="-128"/>
          <a:cs typeface="ヒラギノ角ゴ Pro W3" charset="0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works.com/moler/exm/chapters.html" TargetMode="External"/><Relationship Id="rId2" Type="http://schemas.openxmlformats.org/officeDocument/2006/relationships/hyperlink" Target="http://web.mit.edu/acmath/matlab/IAP2007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mathworks.com/help/techdoc/matlab_prog/example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 wrap="square" t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ヒラギノ角ゴ Pro W3" charset="0"/>
                <a:cs typeface="ヒラギノ角ゴ Pro W3" charset="0"/>
              </a:rPr>
              <a:t>Introduction to Matlab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4575"/>
            <a:ext cx="6400800" cy="1752600"/>
          </a:xfrm>
        </p:spPr>
        <p:txBody>
          <a:bodyPr/>
          <a:lstStyle/>
          <a:p>
            <a:pPr marL="36513" eaLnBrk="1" hangingPunct="1">
              <a:spcBef>
                <a:spcPct val="0"/>
              </a:spcBef>
            </a:pPr>
            <a:endParaRPr lang="en-US" dirty="0">
              <a:solidFill>
                <a:srgbClr val="79766F"/>
              </a:solidFill>
              <a:latin typeface="Verdana" charset="0"/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827088" y="1933575"/>
            <a:ext cx="66802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Aft>
                <a:spcPts val="1200"/>
              </a:spcAft>
              <a:buClr>
                <a:schemeClr val="accent2"/>
              </a:buClr>
              <a:buFont typeface="Wingdings" charset="0"/>
              <a:buChar char="Ø"/>
            </a:pPr>
            <a:r>
              <a:rPr lang="en-US" sz="2000">
                <a:latin typeface="Verdana" charset="0"/>
              </a:rPr>
              <a:t>Begin with an alphabetic character: a</a:t>
            </a:r>
          </a:p>
          <a:p>
            <a:pPr>
              <a:spcAft>
                <a:spcPts val="1200"/>
              </a:spcAft>
              <a:buClr>
                <a:schemeClr val="accent2"/>
              </a:buClr>
              <a:buFont typeface="Wingdings" charset="0"/>
              <a:buChar char="Ø"/>
            </a:pPr>
            <a:r>
              <a:rPr lang="en-US" sz="2000">
                <a:latin typeface="Verdana" charset="0"/>
              </a:rPr>
              <a:t>Case sensitive: a, A</a:t>
            </a:r>
          </a:p>
          <a:p>
            <a:pPr>
              <a:spcAft>
                <a:spcPts val="1200"/>
              </a:spcAft>
              <a:buClr>
                <a:schemeClr val="accent2"/>
              </a:buClr>
              <a:buFont typeface="Wingdings" charset="0"/>
              <a:buChar char="Ø"/>
            </a:pPr>
            <a:r>
              <a:rPr lang="en-US" sz="2000">
                <a:latin typeface="Verdana" charset="0"/>
              </a:rPr>
              <a:t>No data typing: a=10; a=</a:t>
            </a:r>
            <a:r>
              <a:rPr lang="ja-JP" altLang="en-US" sz="2000">
                <a:latin typeface="Verdana" charset="0"/>
              </a:rPr>
              <a:t>‘</a:t>
            </a:r>
            <a:r>
              <a:rPr lang="en-US" altLang="ja-JP" sz="2000">
                <a:latin typeface="Verdana" charset="0"/>
              </a:rPr>
              <a:t>OK</a:t>
            </a:r>
            <a:r>
              <a:rPr lang="ja-JP" altLang="en-US" sz="2000">
                <a:latin typeface="Verdana" charset="0"/>
              </a:rPr>
              <a:t>’</a:t>
            </a:r>
            <a:r>
              <a:rPr lang="en-US" altLang="ja-JP" sz="2000">
                <a:latin typeface="Verdana" charset="0"/>
              </a:rPr>
              <a:t>; a=2.5 </a:t>
            </a:r>
          </a:p>
          <a:p>
            <a:pPr>
              <a:spcAft>
                <a:spcPts val="1200"/>
              </a:spcAft>
              <a:buClr>
                <a:schemeClr val="accent2"/>
              </a:buClr>
              <a:buFont typeface="Wingdings" charset="0"/>
              <a:buChar char="Ø"/>
            </a:pPr>
            <a:r>
              <a:rPr lang="en-US" sz="2000">
                <a:latin typeface="Verdana" charset="0"/>
              </a:rPr>
              <a:t>Default output variable: ans</a:t>
            </a:r>
          </a:p>
          <a:p>
            <a:pPr>
              <a:spcAft>
                <a:spcPts val="1200"/>
              </a:spcAft>
              <a:buClr>
                <a:schemeClr val="accent2"/>
              </a:buClr>
              <a:buFont typeface="Wingdings" charset="0"/>
              <a:buChar char="Ø"/>
            </a:pPr>
            <a:r>
              <a:rPr lang="en-US" sz="2000">
                <a:latin typeface="Verdana" charset="0"/>
              </a:rPr>
              <a:t> Built-in constants: </a:t>
            </a:r>
            <a:r>
              <a:rPr lang="en-US" sz="2000" b="1">
                <a:solidFill>
                  <a:srgbClr val="9F2936"/>
                </a:solidFill>
                <a:latin typeface="Verdana" charset="0"/>
              </a:rPr>
              <a:t>pi i j Inf</a:t>
            </a:r>
          </a:p>
          <a:p>
            <a:pPr>
              <a:spcAft>
                <a:spcPts val="1200"/>
              </a:spcAft>
              <a:buClr>
                <a:schemeClr val="accent2"/>
              </a:buClr>
              <a:buFont typeface="Wingdings" charset="0"/>
              <a:buChar char="Ø"/>
            </a:pPr>
            <a:r>
              <a:rPr lang="en-US" sz="2000" b="1">
                <a:solidFill>
                  <a:srgbClr val="9F2936"/>
                </a:solidFill>
                <a:latin typeface="Verdana" charset="0"/>
              </a:rPr>
              <a:t>clear </a:t>
            </a:r>
            <a:r>
              <a:rPr lang="en-US" sz="2000">
                <a:latin typeface="Verdana" charset="0"/>
              </a:rPr>
              <a:t>removes variables</a:t>
            </a:r>
          </a:p>
          <a:p>
            <a:pPr>
              <a:spcAft>
                <a:spcPts val="1200"/>
              </a:spcAft>
              <a:buClr>
                <a:schemeClr val="accent2"/>
              </a:buClr>
              <a:buFont typeface="Wingdings" charset="0"/>
              <a:buChar char="Ø"/>
            </a:pPr>
            <a:r>
              <a:rPr lang="en-US" sz="2000">
                <a:latin typeface="Verdana" charset="0"/>
              </a:rPr>
              <a:t> </a:t>
            </a:r>
            <a:r>
              <a:rPr lang="en-US" sz="2000" b="1">
                <a:solidFill>
                  <a:srgbClr val="9F2936"/>
                </a:solidFill>
                <a:latin typeface="Verdana" charset="0"/>
              </a:rPr>
              <a:t>who</a:t>
            </a:r>
            <a:r>
              <a:rPr lang="en-US" sz="2000">
                <a:latin typeface="Verdana" charset="0"/>
              </a:rPr>
              <a:t> lists variables</a:t>
            </a:r>
          </a:p>
          <a:p>
            <a:pPr>
              <a:spcAft>
                <a:spcPts val="1200"/>
              </a:spcAft>
              <a:buClr>
                <a:schemeClr val="accent2"/>
              </a:buClr>
              <a:buFont typeface="Wingdings" charset="0"/>
              <a:buChar char="Ø"/>
            </a:pPr>
            <a:r>
              <a:rPr lang="en-US" sz="2000">
                <a:latin typeface="Verdana" charset="0"/>
              </a:rPr>
              <a:t> </a:t>
            </a:r>
            <a:r>
              <a:rPr lang="en-US" sz="2000" b="1">
                <a:solidFill>
                  <a:srgbClr val="9F2936"/>
                </a:solidFill>
                <a:latin typeface="Verdana" charset="0"/>
              </a:rPr>
              <a:t>whos</a:t>
            </a:r>
            <a:r>
              <a:rPr lang="en-US" sz="2000">
                <a:latin typeface="Verdana" charset="0"/>
              </a:rPr>
              <a:t> list variables and gives size</a:t>
            </a:r>
          </a:p>
          <a:p>
            <a:pPr>
              <a:spcAft>
                <a:spcPts val="1200"/>
              </a:spcAft>
              <a:buClr>
                <a:schemeClr val="accent2"/>
              </a:buClr>
              <a:buFont typeface="Wingdings" charset="0"/>
              <a:buChar char="Ø"/>
            </a:pPr>
            <a:r>
              <a:rPr lang="en-US" sz="2000">
                <a:latin typeface="Verdana" charset="0"/>
              </a:rPr>
              <a:t>Special characters : </a:t>
            </a:r>
            <a:r>
              <a:rPr lang="en-US" sz="2000" b="1">
                <a:solidFill>
                  <a:srgbClr val="9F2936"/>
                </a:solidFill>
                <a:latin typeface="Verdana" charset="0"/>
              </a:rPr>
              <a:t>[] () {} ; % : = . ... @</a:t>
            </a:r>
          </a:p>
        </p:txBody>
      </p:sp>
      <p:sp>
        <p:nvSpPr>
          <p:cNvPr id="23554" name="TextBox 2"/>
          <p:cNvSpPr txBox="1">
            <a:spLocks noChangeArrowheads="1"/>
          </p:cNvSpPr>
          <p:nvPr/>
        </p:nvSpPr>
        <p:spPr bwMode="auto">
          <a:xfrm>
            <a:off x="2389188" y="492125"/>
            <a:ext cx="3959225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3000">
                <a:solidFill>
                  <a:srgbClr val="9F2936"/>
                </a:solidFill>
                <a:latin typeface="Verdana" charset="0"/>
              </a:rPr>
              <a:t>Variables in Matlab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614363" y="1982788"/>
            <a:ext cx="5183187" cy="417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Aft>
                <a:spcPts val="1800"/>
              </a:spcAft>
              <a:buClr>
                <a:schemeClr val="accent2"/>
              </a:buClr>
              <a:buFont typeface="Wingdings" charset="0"/>
              <a:buChar char="Ø"/>
            </a:pPr>
            <a:r>
              <a:rPr lang="en-US" sz="2000">
                <a:latin typeface="Verdana" charset="0"/>
              </a:rPr>
              <a:t>Row vectors</a:t>
            </a:r>
          </a:p>
          <a:p>
            <a:pPr>
              <a:spcAft>
                <a:spcPts val="1800"/>
              </a:spcAft>
            </a:pPr>
            <a:r>
              <a:rPr lang="en-US" sz="2000">
                <a:latin typeface="Verdana" charset="0"/>
              </a:rPr>
              <a:t>&gt;&gt; R1 = </a:t>
            </a:r>
            <a:r>
              <a:rPr lang="en-US" sz="2000" b="1">
                <a:solidFill>
                  <a:srgbClr val="1B587C"/>
                </a:solidFill>
                <a:latin typeface="Verdana" charset="0"/>
              </a:rPr>
              <a:t>[</a:t>
            </a:r>
            <a:r>
              <a:rPr lang="en-US" sz="2000">
                <a:latin typeface="Verdana" charset="0"/>
              </a:rPr>
              <a:t>1 6 3 8 5</a:t>
            </a:r>
            <a:r>
              <a:rPr lang="en-US" sz="2000" b="1">
                <a:solidFill>
                  <a:srgbClr val="1B587C"/>
                </a:solidFill>
                <a:latin typeface="Verdana" charset="0"/>
              </a:rPr>
              <a:t>]</a:t>
            </a:r>
          </a:p>
          <a:p>
            <a:pPr>
              <a:spcAft>
                <a:spcPts val="1800"/>
              </a:spcAft>
            </a:pPr>
            <a:r>
              <a:rPr lang="en-US" sz="2000">
                <a:latin typeface="Verdana" charset="0"/>
              </a:rPr>
              <a:t>&gt;&gt; R2 = </a:t>
            </a:r>
            <a:r>
              <a:rPr lang="en-US" sz="2000" b="1">
                <a:solidFill>
                  <a:srgbClr val="1B587C"/>
                </a:solidFill>
                <a:latin typeface="Verdana" charset="0"/>
              </a:rPr>
              <a:t>[</a:t>
            </a:r>
            <a:r>
              <a:rPr lang="en-US" sz="2000">
                <a:latin typeface="Verdana" charset="0"/>
              </a:rPr>
              <a:t>1 : 5</a:t>
            </a:r>
            <a:r>
              <a:rPr lang="en-US" sz="2000" b="1">
                <a:solidFill>
                  <a:srgbClr val="1B587C"/>
                </a:solidFill>
                <a:latin typeface="Verdana" charset="0"/>
              </a:rPr>
              <a:t>]</a:t>
            </a:r>
            <a:endParaRPr lang="en-US" sz="2000">
              <a:latin typeface="Verdana" charset="0"/>
            </a:endParaRPr>
          </a:p>
          <a:p>
            <a:pPr>
              <a:spcAft>
                <a:spcPts val="1800"/>
              </a:spcAft>
            </a:pPr>
            <a:r>
              <a:rPr lang="en-US" sz="2000">
                <a:latin typeface="Verdana" charset="0"/>
              </a:rPr>
              <a:t>&gt;&gt; R3 = </a:t>
            </a:r>
            <a:r>
              <a:rPr lang="en-US" sz="2000" b="1">
                <a:solidFill>
                  <a:srgbClr val="1B587C"/>
                </a:solidFill>
                <a:latin typeface="Verdana" charset="0"/>
              </a:rPr>
              <a:t>[</a:t>
            </a:r>
            <a:r>
              <a:rPr lang="en-US" sz="2000">
                <a:latin typeface="Verdana" charset="0"/>
              </a:rPr>
              <a:t>-pi : pi/3 : pi</a:t>
            </a:r>
            <a:r>
              <a:rPr lang="en-US" sz="2000" b="1">
                <a:solidFill>
                  <a:srgbClr val="1B587C"/>
                </a:solidFill>
                <a:latin typeface="Verdana" charset="0"/>
              </a:rPr>
              <a:t>]</a:t>
            </a:r>
            <a:endParaRPr lang="en-US" sz="2000">
              <a:latin typeface="Verdana" charset="0"/>
            </a:endParaRPr>
          </a:p>
          <a:p>
            <a:pPr>
              <a:spcAft>
                <a:spcPts val="1800"/>
              </a:spcAft>
            </a:pPr>
            <a:endParaRPr lang="en-US" sz="2000">
              <a:latin typeface="Verdana" charset="0"/>
            </a:endParaRPr>
          </a:p>
          <a:p>
            <a:pPr>
              <a:spcAft>
                <a:spcPts val="1800"/>
              </a:spcAft>
              <a:buClr>
                <a:schemeClr val="accent2"/>
              </a:buClr>
              <a:buFont typeface="Wingdings" charset="0"/>
              <a:buChar char="Ø"/>
            </a:pPr>
            <a:r>
              <a:rPr lang="en-US" sz="2000">
                <a:latin typeface="Verdana" charset="0"/>
              </a:rPr>
              <a:t> Column vectors</a:t>
            </a:r>
          </a:p>
          <a:p>
            <a:pPr>
              <a:spcAft>
                <a:spcPts val="1800"/>
              </a:spcAft>
            </a:pPr>
            <a:r>
              <a:rPr lang="en-US" sz="2000">
                <a:latin typeface="Verdana" charset="0"/>
              </a:rPr>
              <a:t>&gt;&gt; C1 = </a:t>
            </a:r>
            <a:r>
              <a:rPr lang="en-US" sz="2000" b="1">
                <a:solidFill>
                  <a:srgbClr val="1B587C"/>
                </a:solidFill>
                <a:latin typeface="Verdana" charset="0"/>
              </a:rPr>
              <a:t>[</a:t>
            </a:r>
            <a:r>
              <a:rPr lang="en-US" sz="2000">
                <a:latin typeface="Verdana" charset="0"/>
              </a:rPr>
              <a:t>1; 2; 3; 4; 5</a:t>
            </a:r>
            <a:r>
              <a:rPr lang="en-US" sz="2000" b="1">
                <a:solidFill>
                  <a:srgbClr val="1B587C"/>
                </a:solidFill>
                <a:latin typeface="Verdana" charset="0"/>
              </a:rPr>
              <a:t>]</a:t>
            </a:r>
            <a:endParaRPr lang="en-US" sz="2000">
              <a:latin typeface="Verdana" charset="0"/>
            </a:endParaRPr>
          </a:p>
          <a:p>
            <a:pPr>
              <a:spcAft>
                <a:spcPts val="1800"/>
              </a:spcAft>
            </a:pPr>
            <a:r>
              <a:rPr lang="en-US" sz="2000">
                <a:latin typeface="Verdana" charset="0"/>
              </a:rPr>
              <a:t> &gt;&gt; C2 = R2'</a:t>
            </a:r>
          </a:p>
        </p:txBody>
      </p:sp>
      <p:sp>
        <p:nvSpPr>
          <p:cNvPr id="24578" name="TextBox 2"/>
          <p:cNvSpPr txBox="1">
            <a:spLocks noChangeArrowheads="1"/>
          </p:cNvSpPr>
          <p:nvPr/>
        </p:nvSpPr>
        <p:spPr bwMode="auto">
          <a:xfrm>
            <a:off x="2286000" y="576263"/>
            <a:ext cx="35115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3000">
                <a:solidFill>
                  <a:srgbClr val="9F2936"/>
                </a:solidFill>
                <a:latin typeface="Verdana" charset="0"/>
              </a:rPr>
              <a:t>Vectors in Matlab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Box 1"/>
          <p:cNvSpPr txBox="1">
            <a:spLocks noChangeArrowheads="1"/>
          </p:cNvSpPr>
          <p:nvPr/>
        </p:nvSpPr>
        <p:spPr bwMode="auto">
          <a:xfrm>
            <a:off x="2286000" y="576263"/>
            <a:ext cx="369411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3000">
                <a:solidFill>
                  <a:srgbClr val="9F2936"/>
                </a:solidFill>
                <a:latin typeface="Verdana" charset="0"/>
              </a:rPr>
              <a:t>Matrices in Matlab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408113" y="1422400"/>
            <a:ext cx="4572000" cy="486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Aft>
                <a:spcPts val="1200"/>
              </a:spcAft>
              <a:buClr>
                <a:schemeClr val="accent2"/>
              </a:buClr>
              <a:buFont typeface="Wingdings" charset="0"/>
              <a:buChar char="Ø"/>
            </a:pPr>
            <a:r>
              <a:rPr lang="en-US" sz="2000" b="1">
                <a:latin typeface="Verdana" charset="0"/>
              </a:rPr>
              <a:t>Creating a matrix</a:t>
            </a:r>
          </a:p>
          <a:p>
            <a:pPr>
              <a:spcAft>
                <a:spcPts val="1200"/>
              </a:spcAft>
            </a:pPr>
            <a:r>
              <a:rPr lang="en-US" sz="2000">
                <a:latin typeface="Verdana" charset="0"/>
              </a:rPr>
              <a:t>&gt;&gt; A =</a:t>
            </a:r>
            <a:r>
              <a:rPr lang="en-US" sz="2000" b="1">
                <a:solidFill>
                  <a:srgbClr val="1B587C"/>
                </a:solidFill>
                <a:latin typeface="Verdana" charset="0"/>
              </a:rPr>
              <a:t> [</a:t>
            </a:r>
            <a:r>
              <a:rPr lang="en-US" sz="2000">
                <a:latin typeface="Verdana" charset="0"/>
              </a:rPr>
              <a:t>1 2.5 5 0; 1 1.3 pi 4</a:t>
            </a:r>
            <a:r>
              <a:rPr lang="en-US" sz="2000" b="1">
                <a:solidFill>
                  <a:srgbClr val="1B587C"/>
                </a:solidFill>
                <a:latin typeface="Verdana" charset="0"/>
              </a:rPr>
              <a:t>]</a:t>
            </a:r>
            <a:r>
              <a:rPr lang="en-US" sz="2000">
                <a:latin typeface="Verdana" charset="0"/>
              </a:rPr>
              <a:t> &gt;&gt; A = </a:t>
            </a:r>
            <a:r>
              <a:rPr lang="en-US" sz="2000" b="1">
                <a:solidFill>
                  <a:srgbClr val="1B587C"/>
                </a:solidFill>
                <a:latin typeface="Verdana" charset="0"/>
              </a:rPr>
              <a:t> [</a:t>
            </a:r>
            <a:r>
              <a:rPr lang="en-US" sz="2000">
                <a:latin typeface="Verdana" charset="0"/>
              </a:rPr>
              <a:t>R1; R2</a:t>
            </a:r>
            <a:r>
              <a:rPr lang="en-US" sz="2000" b="1">
                <a:solidFill>
                  <a:srgbClr val="1B587C"/>
                </a:solidFill>
                <a:latin typeface="Verdana" charset="0"/>
              </a:rPr>
              <a:t>]</a:t>
            </a:r>
          </a:p>
          <a:p>
            <a:pPr>
              <a:spcAft>
                <a:spcPts val="1200"/>
              </a:spcAft>
            </a:pPr>
            <a:r>
              <a:rPr lang="en-US" sz="2000">
                <a:latin typeface="Verdana" charset="0"/>
              </a:rPr>
              <a:t>&gt;&gt; A = zeros(10,5)</a:t>
            </a:r>
          </a:p>
          <a:p>
            <a:pPr>
              <a:spcAft>
                <a:spcPts val="1200"/>
              </a:spcAft>
            </a:pPr>
            <a:r>
              <a:rPr lang="en-US" sz="2000">
                <a:latin typeface="Verdana" charset="0"/>
              </a:rPr>
              <a:t>&gt;&gt; A = ones(10,5)</a:t>
            </a:r>
          </a:p>
          <a:p>
            <a:pPr>
              <a:spcAft>
                <a:spcPts val="1200"/>
              </a:spcAft>
            </a:pPr>
            <a:r>
              <a:rPr lang="en-US" sz="2000">
                <a:latin typeface="Verdana" charset="0"/>
              </a:rPr>
              <a:t>&gt;&gt; A = eye(10)</a:t>
            </a:r>
          </a:p>
          <a:p>
            <a:pPr>
              <a:spcAft>
                <a:spcPts val="1200"/>
              </a:spcAft>
            </a:pPr>
            <a:endParaRPr lang="en-US" sz="2000">
              <a:latin typeface="Verdana" charset="0"/>
            </a:endParaRPr>
          </a:p>
          <a:p>
            <a:pPr>
              <a:spcAft>
                <a:spcPts val="1200"/>
              </a:spcAft>
              <a:buClr>
                <a:schemeClr val="accent2"/>
              </a:buClr>
              <a:buFont typeface="Wingdings" charset="0"/>
              <a:buChar char="Ø"/>
            </a:pPr>
            <a:r>
              <a:rPr lang="en-US" sz="2000" b="1">
                <a:latin typeface="Verdana" charset="0"/>
              </a:rPr>
              <a:t>Accessing elements </a:t>
            </a:r>
          </a:p>
          <a:p>
            <a:pPr>
              <a:spcAft>
                <a:spcPts val="1200"/>
              </a:spcAft>
            </a:pPr>
            <a:r>
              <a:rPr lang="en-US" sz="2000">
                <a:latin typeface="Verdana" charset="0"/>
              </a:rPr>
              <a:t>&gt;&gt; A</a:t>
            </a:r>
            <a:r>
              <a:rPr lang="en-US" sz="2000" b="1">
                <a:solidFill>
                  <a:srgbClr val="1B587C"/>
                </a:solidFill>
                <a:latin typeface="Verdana" charset="0"/>
              </a:rPr>
              <a:t>(</a:t>
            </a:r>
            <a:r>
              <a:rPr lang="en-US" sz="2000">
                <a:latin typeface="Verdana" charset="0"/>
              </a:rPr>
              <a:t>1,1</a:t>
            </a:r>
            <a:r>
              <a:rPr lang="en-US" sz="2000" b="1">
                <a:solidFill>
                  <a:srgbClr val="1B587C"/>
                </a:solidFill>
                <a:latin typeface="Verdana" charset="0"/>
              </a:rPr>
              <a:t>)</a:t>
            </a:r>
            <a:endParaRPr lang="en-US" sz="2000">
              <a:latin typeface="Verdana" charset="0"/>
            </a:endParaRPr>
          </a:p>
          <a:p>
            <a:pPr>
              <a:spcAft>
                <a:spcPts val="1200"/>
              </a:spcAft>
            </a:pPr>
            <a:r>
              <a:rPr lang="en-US" sz="2000">
                <a:latin typeface="Verdana" charset="0"/>
              </a:rPr>
              <a:t>&gt;&gt; A</a:t>
            </a:r>
            <a:r>
              <a:rPr lang="en-US" sz="2000" b="1">
                <a:solidFill>
                  <a:srgbClr val="1B587C"/>
                </a:solidFill>
                <a:latin typeface="Verdana" charset="0"/>
              </a:rPr>
              <a:t>(</a:t>
            </a:r>
            <a:r>
              <a:rPr lang="en-US" sz="2000">
                <a:latin typeface="Verdana" charset="0"/>
              </a:rPr>
              <a:t>1:2, 2:4</a:t>
            </a:r>
            <a:r>
              <a:rPr lang="en-US" sz="2000" b="1">
                <a:solidFill>
                  <a:srgbClr val="1B587C"/>
                </a:solidFill>
                <a:latin typeface="Verdana" charset="0"/>
              </a:rPr>
              <a:t>)</a:t>
            </a:r>
            <a:r>
              <a:rPr lang="en-US" sz="2000">
                <a:latin typeface="Verdana" charset="0"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en-US" sz="2000">
                <a:latin typeface="Verdana" charset="0"/>
              </a:rPr>
              <a:t>&gt;&gt; A</a:t>
            </a:r>
            <a:r>
              <a:rPr lang="en-US" sz="2000" b="1">
                <a:solidFill>
                  <a:srgbClr val="1B587C"/>
                </a:solidFill>
                <a:latin typeface="Verdana" charset="0"/>
              </a:rPr>
              <a:t>(</a:t>
            </a:r>
            <a:r>
              <a:rPr lang="en-US" sz="2000">
                <a:latin typeface="Verdana" charset="0"/>
              </a:rPr>
              <a:t>:,2</a:t>
            </a:r>
            <a:r>
              <a:rPr lang="en-US" sz="2000" b="1">
                <a:solidFill>
                  <a:srgbClr val="1B587C"/>
                </a:solidFill>
                <a:latin typeface="Verdana" charset="0"/>
              </a:rPr>
              <a:t>)</a:t>
            </a:r>
            <a:endParaRPr lang="en-US" sz="2000"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1111250" y="1828800"/>
            <a:ext cx="5883275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Aft>
                <a:spcPts val="1200"/>
              </a:spcAft>
              <a:buClr>
                <a:schemeClr val="accent2"/>
              </a:buClr>
              <a:buFont typeface="Wingdings" charset="0"/>
              <a:buChar char="Ø"/>
            </a:pPr>
            <a:r>
              <a:rPr lang="en-US" sz="2000" b="1">
                <a:latin typeface="Verdana" charset="0"/>
              </a:rPr>
              <a:t>Operators + and –</a:t>
            </a:r>
          </a:p>
          <a:p>
            <a:pPr>
              <a:spcAft>
                <a:spcPts val="1200"/>
              </a:spcAft>
            </a:pPr>
            <a:r>
              <a:rPr lang="en-US" sz="2000">
                <a:latin typeface="Verdana" charset="0"/>
              </a:rPr>
              <a:t>&gt;&gt; X = [</a:t>
            </a:r>
            <a:r>
              <a:rPr lang="en-US" sz="2000" b="1">
                <a:solidFill>
                  <a:srgbClr val="1B587C"/>
                </a:solidFill>
                <a:latin typeface="Verdana" charset="0"/>
              </a:rPr>
              <a:t>1</a:t>
            </a:r>
            <a:r>
              <a:rPr lang="en-US" sz="2000">
                <a:latin typeface="Verdana" charset="0"/>
              </a:rPr>
              <a:t> 2 3] </a:t>
            </a:r>
          </a:p>
          <a:p>
            <a:pPr>
              <a:spcAft>
                <a:spcPts val="1200"/>
              </a:spcAft>
            </a:pPr>
            <a:r>
              <a:rPr lang="en-US" sz="2000">
                <a:latin typeface="Verdana" charset="0"/>
              </a:rPr>
              <a:t>&gt;&gt; Y = [</a:t>
            </a:r>
            <a:r>
              <a:rPr lang="en-US" sz="2000" b="1">
                <a:solidFill>
                  <a:srgbClr val="1B587C"/>
                </a:solidFill>
                <a:latin typeface="Verdana" charset="0"/>
              </a:rPr>
              <a:t>4</a:t>
            </a:r>
            <a:r>
              <a:rPr lang="en-US" sz="2000">
                <a:latin typeface="Verdana" charset="0"/>
              </a:rPr>
              <a:t> 5 6] </a:t>
            </a:r>
          </a:p>
          <a:p>
            <a:pPr>
              <a:spcAft>
                <a:spcPts val="1200"/>
              </a:spcAft>
            </a:pPr>
            <a:r>
              <a:rPr lang="en-US" sz="2000">
                <a:latin typeface="Verdana" charset="0"/>
              </a:rPr>
              <a:t>&gt;&gt; A = X + Y</a:t>
            </a:r>
          </a:p>
          <a:p>
            <a:pPr>
              <a:spcAft>
                <a:spcPts val="1200"/>
              </a:spcAft>
            </a:pPr>
            <a:r>
              <a:rPr lang="en-US" sz="2000">
                <a:latin typeface="Verdana" charset="0"/>
              </a:rPr>
              <a:t>    A=   </a:t>
            </a:r>
            <a:r>
              <a:rPr lang="en-US" sz="2000" b="1">
                <a:solidFill>
                  <a:srgbClr val="1B587C"/>
                </a:solidFill>
                <a:latin typeface="Verdana" charset="0"/>
              </a:rPr>
              <a:t>5</a:t>
            </a:r>
            <a:r>
              <a:rPr lang="en-US" sz="2000">
                <a:latin typeface="Verdana" charset="0"/>
              </a:rPr>
              <a:t>  7    9</a:t>
            </a:r>
          </a:p>
          <a:p>
            <a:pPr>
              <a:spcAft>
                <a:spcPts val="1200"/>
              </a:spcAft>
            </a:pPr>
            <a:endParaRPr lang="en-US" sz="2000">
              <a:latin typeface="Verdana" charset="0"/>
            </a:endParaRPr>
          </a:p>
          <a:p>
            <a:pPr>
              <a:spcAft>
                <a:spcPts val="1200"/>
              </a:spcAft>
              <a:buClr>
                <a:schemeClr val="accent2"/>
              </a:buClr>
              <a:buFont typeface="Wingdings" charset="0"/>
              <a:buChar char="Ø"/>
            </a:pPr>
            <a:r>
              <a:rPr lang="en-US" sz="2000" b="1">
                <a:latin typeface="Verdana" charset="0"/>
              </a:rPr>
              <a:t>Operators *, /, and ^</a:t>
            </a:r>
          </a:p>
          <a:p>
            <a:pPr>
              <a:spcAft>
                <a:spcPts val="1200"/>
              </a:spcAft>
            </a:pPr>
            <a:r>
              <a:rPr lang="en-US" sz="2000">
                <a:latin typeface="Verdana" charset="0"/>
              </a:rPr>
              <a:t>&gt;&gt; Ainv = A^-1 </a:t>
            </a:r>
            <a:r>
              <a:rPr lang="en-US" sz="2000">
                <a:solidFill>
                  <a:srgbClr val="FF0000"/>
                </a:solidFill>
                <a:latin typeface="Verdana" charset="0"/>
              </a:rPr>
              <a:t>Matrix math is default!</a:t>
            </a:r>
          </a:p>
        </p:txBody>
      </p:sp>
      <p:sp>
        <p:nvSpPr>
          <p:cNvPr id="26626" name="TextBox 2"/>
          <p:cNvSpPr txBox="1">
            <a:spLocks noChangeArrowheads="1"/>
          </p:cNvSpPr>
          <p:nvPr/>
        </p:nvSpPr>
        <p:spPr bwMode="auto">
          <a:xfrm>
            <a:off x="2286000" y="576263"/>
            <a:ext cx="36195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3000">
                <a:solidFill>
                  <a:srgbClr val="9F2936"/>
                </a:solidFill>
                <a:latin typeface="Verdana" charset="0"/>
              </a:rPr>
              <a:t>Matrix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Box 1"/>
          <p:cNvSpPr txBox="1">
            <a:spLocks noChangeArrowheads="1"/>
          </p:cNvSpPr>
          <p:nvPr/>
        </p:nvSpPr>
        <p:spPr bwMode="auto">
          <a:xfrm>
            <a:off x="2286000" y="576263"/>
            <a:ext cx="49069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3000">
                <a:solidFill>
                  <a:srgbClr val="9F2936"/>
                </a:solidFill>
                <a:latin typeface="Verdana" charset="0"/>
              </a:rPr>
              <a:t>Element wise operations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939800" y="1936750"/>
            <a:ext cx="5410200" cy="28003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n-lt"/>
                <a:ea typeface="+mn-ea"/>
                <a:cs typeface="+mn-cs"/>
              </a:rPr>
              <a:t>Operators .*, ./, and .^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900" dirty="0">
                <a:latin typeface="+mn-lt"/>
                <a:ea typeface="+mn-ea"/>
                <a:cs typeface="+mn-cs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900" dirty="0">
                <a:latin typeface="+mn-lt"/>
                <a:ea typeface="+mn-ea"/>
                <a:cs typeface="+mn-cs"/>
              </a:rPr>
              <a:t>&gt;&gt; Z = [2 </a:t>
            </a:r>
            <a:r>
              <a:rPr lang="en-US" sz="1900" b="1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sz="1900" dirty="0">
                <a:latin typeface="+mn-lt"/>
                <a:ea typeface="+mn-ea"/>
                <a:cs typeface="+mn-cs"/>
              </a:rPr>
              <a:t> 4]’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900" dirty="0"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900" dirty="0">
                <a:latin typeface="+mn-lt"/>
                <a:ea typeface="+mn-ea"/>
                <a:cs typeface="+mn-cs"/>
              </a:rPr>
              <a:t>&gt;&gt; B = [Z.^2 Z Z.^0]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900" dirty="0"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900" dirty="0">
                <a:latin typeface="+mn-lt"/>
                <a:ea typeface="+mn-ea"/>
                <a:cs typeface="+mn-cs"/>
              </a:rPr>
              <a:t>B=    4   2    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900" dirty="0">
                <a:latin typeface="+mn-lt"/>
                <a:ea typeface="+mn-ea"/>
                <a:cs typeface="+mn-cs"/>
              </a:rPr>
              <a:t>        </a:t>
            </a:r>
            <a:r>
              <a:rPr lang="en-US" sz="1900" b="1" dirty="0">
                <a:solidFill>
                  <a:srgbClr val="1B587C"/>
                </a:solidFill>
                <a:latin typeface="+mn-lt"/>
                <a:ea typeface="+mn-ea"/>
                <a:cs typeface="+mn-cs"/>
              </a:rPr>
              <a:t>9   3    1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900" dirty="0">
                <a:latin typeface="+mn-lt"/>
                <a:ea typeface="+mn-ea"/>
                <a:cs typeface="+mn-cs"/>
              </a:rPr>
              <a:t>      16   4    1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Box 3"/>
          <p:cNvSpPr txBox="1">
            <a:spLocks noChangeArrowheads="1"/>
          </p:cNvSpPr>
          <p:nvPr/>
        </p:nvSpPr>
        <p:spPr bwMode="auto">
          <a:xfrm>
            <a:off x="2576513" y="612775"/>
            <a:ext cx="12969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2600">
                <a:solidFill>
                  <a:srgbClr val="9F2936"/>
                </a:solidFill>
                <a:latin typeface="Verdana" charset="0"/>
              </a:rPr>
              <a:t>Matlab</a:t>
            </a:r>
          </a:p>
        </p:txBody>
      </p: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822325" y="2465388"/>
            <a:ext cx="7045518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-1" charset="2"/>
              <a:buChar char="Ø"/>
              <a:defRPr/>
            </a:pPr>
            <a:r>
              <a:rPr lang="en-US" sz="3000" dirty="0">
                <a:solidFill>
                  <a:schemeClr val="tx1">
                    <a:alpha val="30000"/>
                  </a:schemeClr>
                </a:solidFill>
                <a:latin typeface="Verdana" pitchFamily="-1" charset="0"/>
                <a:ea typeface="+mn-ea"/>
                <a:cs typeface="+mn-cs"/>
              </a:rPr>
              <a:t>The </a:t>
            </a:r>
            <a:r>
              <a:rPr lang="en-US" sz="3000" dirty="0" err="1">
                <a:solidFill>
                  <a:schemeClr val="tx1">
                    <a:alpha val="30000"/>
                  </a:schemeClr>
                </a:solidFill>
                <a:latin typeface="Verdana" pitchFamily="-1" charset="0"/>
                <a:ea typeface="+mn-ea"/>
                <a:cs typeface="+mn-cs"/>
              </a:rPr>
              <a:t>Matlab</a:t>
            </a:r>
            <a:r>
              <a:rPr lang="en-US" sz="3000" dirty="0">
                <a:solidFill>
                  <a:schemeClr val="tx1">
                    <a:alpha val="30000"/>
                  </a:schemeClr>
                </a:solidFill>
                <a:latin typeface="Verdana" pitchFamily="-1" charset="0"/>
                <a:ea typeface="+mn-ea"/>
                <a:cs typeface="+mn-cs"/>
              </a:rPr>
              <a:t> Environment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-1" charset="2"/>
              <a:buChar char="Ø"/>
              <a:defRPr/>
            </a:pPr>
            <a:endParaRPr lang="en-US" sz="3000" dirty="0">
              <a:latin typeface="Verdana" pitchFamily="-1" charset="0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-1" charset="2"/>
              <a:buChar char="Ø"/>
              <a:defRPr/>
            </a:pPr>
            <a:r>
              <a:rPr lang="en-US" sz="3000" dirty="0">
                <a:solidFill>
                  <a:schemeClr val="tx1">
                    <a:alpha val="30000"/>
                  </a:schemeClr>
                </a:solidFill>
                <a:latin typeface="Verdana" pitchFamily="-1" charset="0"/>
                <a:ea typeface="+mn-ea"/>
                <a:cs typeface="+mn-cs"/>
              </a:rPr>
              <a:t>Variables; operations on variables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-1" charset="2"/>
              <a:buChar char="Ø"/>
              <a:defRPr/>
            </a:pPr>
            <a:endParaRPr lang="en-US" sz="3000" dirty="0">
              <a:solidFill>
                <a:schemeClr val="tx1">
                  <a:alpha val="30000"/>
                </a:schemeClr>
              </a:solidFill>
              <a:latin typeface="Verdana" pitchFamily="-1" charset="0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-1" charset="2"/>
              <a:buChar char="Ø"/>
              <a:defRPr/>
            </a:pPr>
            <a:r>
              <a:rPr lang="en-US" sz="3000" dirty="0">
                <a:latin typeface="Verdana" pitchFamily="-1" charset="0"/>
                <a:ea typeface="+mn-ea"/>
                <a:cs typeface="+mn-cs"/>
              </a:rPr>
              <a:t>Programming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-1" charset="2"/>
              <a:buChar char="Ø"/>
              <a:defRPr/>
            </a:pPr>
            <a:endParaRPr lang="en-US" sz="3000" dirty="0">
              <a:solidFill>
                <a:schemeClr val="tx1">
                  <a:alpha val="30000"/>
                </a:schemeClr>
              </a:solidFill>
              <a:latin typeface="Verdana" pitchFamily="-1" charset="0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-1" charset="2"/>
              <a:buChar char="Ø"/>
              <a:defRPr/>
            </a:pPr>
            <a:r>
              <a:rPr lang="en-US" sz="3000" dirty="0">
                <a:solidFill>
                  <a:schemeClr val="tx1">
                    <a:alpha val="30000"/>
                  </a:schemeClr>
                </a:solidFill>
                <a:latin typeface="Verdana" pitchFamily="-1" charset="0"/>
                <a:ea typeface="+mn-ea"/>
                <a:cs typeface="+mn-cs"/>
              </a:rPr>
              <a:t>Visualization</a:t>
            </a:r>
          </a:p>
        </p:txBody>
      </p:sp>
      <p:pic>
        <p:nvPicPr>
          <p:cNvPr id="28675" name="Picture 4" descr="3D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63" y="290513"/>
            <a:ext cx="2971800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6725" y="2198688"/>
            <a:ext cx="7418388" cy="41560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charset="2"/>
              <a:buChar char="Ø"/>
              <a:defRPr/>
            </a:pPr>
            <a:r>
              <a:rPr lang="en-US" sz="2200" b="1" dirty="0">
                <a:latin typeface="+mn-lt"/>
                <a:ea typeface="+mn-ea"/>
                <a:cs typeface="+mn-cs"/>
              </a:rPr>
              <a:t>Script M-Files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charset="2"/>
              <a:buChar char="§"/>
              <a:defRPr/>
            </a:pPr>
            <a:r>
              <a:rPr lang="en-US" sz="2200" dirty="0">
                <a:latin typeface="+mn-lt"/>
                <a:ea typeface="+mn-ea"/>
                <a:cs typeface="+mn-cs"/>
              </a:rPr>
              <a:t>Automate a series of steps.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charset="2"/>
              <a:buChar char="§"/>
              <a:defRPr/>
            </a:pPr>
            <a:r>
              <a:rPr lang="en-US" sz="2200" dirty="0">
                <a:latin typeface="+mn-lt"/>
                <a:ea typeface="+mn-ea"/>
                <a:cs typeface="+mn-cs"/>
              </a:rPr>
              <a:t>Share workspace with other scripts and the command line interface.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charset="2"/>
              <a:buChar char="Ø"/>
              <a:defRPr/>
            </a:pPr>
            <a:r>
              <a:rPr lang="en-US" sz="2200" b="1" dirty="0">
                <a:latin typeface="+mn-lt"/>
                <a:ea typeface="+mn-ea"/>
                <a:cs typeface="+mn-cs"/>
              </a:rPr>
              <a:t>Function M-Files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charset="2"/>
              <a:buChar char="§"/>
              <a:defRPr/>
            </a:pPr>
            <a:r>
              <a:rPr lang="en-US" sz="2200" dirty="0">
                <a:latin typeface="+mn-lt"/>
                <a:ea typeface="+mn-ea"/>
                <a:cs typeface="+mn-cs"/>
              </a:rPr>
              <a:t>Extend the MATLAB language.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charset="2"/>
              <a:buChar char="§"/>
              <a:defRPr/>
            </a:pPr>
            <a:r>
              <a:rPr lang="en-US" sz="2200" dirty="0">
                <a:latin typeface="+mn-lt"/>
                <a:ea typeface="+mn-ea"/>
                <a:cs typeface="+mn-cs"/>
              </a:rPr>
              <a:t>Can accept input arguments and return output arguments.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charset="2"/>
              <a:buChar char="§"/>
              <a:defRPr/>
            </a:pPr>
            <a:r>
              <a:rPr lang="en-US" sz="2200" dirty="0">
                <a:latin typeface="+mn-lt"/>
                <a:ea typeface="+mn-ea"/>
                <a:cs typeface="+mn-cs"/>
              </a:rPr>
              <a:t>Store variables in internal workspace.</a:t>
            </a:r>
          </a:p>
        </p:txBody>
      </p:sp>
      <p:sp>
        <p:nvSpPr>
          <p:cNvPr id="29698" name="TextBox 2"/>
          <p:cNvSpPr txBox="1">
            <a:spLocks noChangeArrowheads="1"/>
          </p:cNvSpPr>
          <p:nvPr/>
        </p:nvSpPr>
        <p:spPr bwMode="auto">
          <a:xfrm>
            <a:off x="2597150" y="292100"/>
            <a:ext cx="3743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2800">
                <a:solidFill>
                  <a:schemeClr val="accent2"/>
                </a:solidFill>
                <a:latin typeface="Verdana" charset="0"/>
              </a:rPr>
              <a:t>M-file programming</a:t>
            </a:r>
          </a:p>
        </p:txBody>
      </p:sp>
      <p:pic>
        <p:nvPicPr>
          <p:cNvPr id="2969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388" y="815975"/>
            <a:ext cx="3738562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863600" y="1933575"/>
            <a:ext cx="76295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Font typeface="Wingdings" charset="0"/>
              <a:buChar char="Ø"/>
            </a:pPr>
            <a:r>
              <a:rPr lang="en-US" sz="2400" b="1">
                <a:latin typeface="Verdana" charset="0"/>
              </a:rPr>
              <a:t>Always has one script M-File</a:t>
            </a:r>
          </a:p>
          <a:p>
            <a:pPr>
              <a:buClr>
                <a:schemeClr val="accent2"/>
              </a:buClr>
              <a:buFont typeface="Wingdings" charset="0"/>
              <a:buChar char="Ø"/>
            </a:pPr>
            <a:endParaRPr lang="en-US" sz="2400">
              <a:latin typeface="Verdana" charset="0"/>
            </a:endParaRPr>
          </a:p>
          <a:p>
            <a:pPr>
              <a:buClr>
                <a:schemeClr val="accent2"/>
              </a:buClr>
              <a:buFont typeface="Wingdings" charset="0"/>
              <a:buChar char="Ø"/>
            </a:pPr>
            <a:r>
              <a:rPr lang="en-US" sz="2400" b="1">
                <a:latin typeface="Verdana" charset="0"/>
              </a:rPr>
              <a:t>Uses built-in and user-defined functions</a:t>
            </a:r>
          </a:p>
          <a:p>
            <a:pPr>
              <a:buClr>
                <a:schemeClr val="accent2"/>
              </a:buClr>
              <a:buFont typeface="Wingdings" charset="0"/>
              <a:buChar char="Ø"/>
            </a:pPr>
            <a:endParaRPr lang="en-US" sz="2400">
              <a:latin typeface="Verdana" charset="0"/>
            </a:endParaRPr>
          </a:p>
          <a:p>
            <a:pPr>
              <a:buClr>
                <a:schemeClr val="accent2"/>
              </a:buClr>
              <a:buFont typeface="Wingdings" charset="0"/>
              <a:buChar char="Ø"/>
            </a:pPr>
            <a:r>
              <a:rPr lang="en-US" sz="2400" b="1">
                <a:latin typeface="Verdana" charset="0"/>
              </a:rPr>
              <a:t>Created in MATLAB Editor </a:t>
            </a:r>
          </a:p>
          <a:p>
            <a:pPr>
              <a:buClr>
                <a:schemeClr val="accent2"/>
              </a:buClr>
            </a:pPr>
            <a:r>
              <a:rPr lang="en-US" sz="2400">
                <a:latin typeface="Verdana" charset="0"/>
              </a:rPr>
              <a:t>&gt;&gt; edit model.m</a:t>
            </a:r>
          </a:p>
          <a:p>
            <a:pPr>
              <a:buClr>
                <a:schemeClr val="accent2"/>
              </a:buClr>
              <a:buFont typeface="Wingdings" charset="0"/>
              <a:buChar char="Ø"/>
            </a:pPr>
            <a:endParaRPr lang="en-US" sz="2400">
              <a:latin typeface="Verdana" charset="0"/>
            </a:endParaRPr>
          </a:p>
          <a:p>
            <a:pPr>
              <a:buClr>
                <a:schemeClr val="accent2"/>
              </a:buClr>
              <a:buFont typeface="Wingdings" charset="0"/>
              <a:buChar char="Ø"/>
            </a:pPr>
            <a:r>
              <a:rPr lang="en-US" sz="2400" b="1">
                <a:latin typeface="Verdana" charset="0"/>
              </a:rPr>
              <a:t>Run from Command Line Window </a:t>
            </a:r>
          </a:p>
          <a:p>
            <a:pPr>
              <a:buClr>
                <a:schemeClr val="accent2"/>
              </a:buClr>
            </a:pPr>
            <a:r>
              <a:rPr lang="en-US" sz="2400">
                <a:latin typeface="Verdana" charset="0"/>
              </a:rPr>
              <a:t>&gt;&gt; model</a:t>
            </a:r>
          </a:p>
        </p:txBody>
      </p:sp>
      <p:sp>
        <p:nvSpPr>
          <p:cNvPr id="30722" name="TextBox 2"/>
          <p:cNvSpPr txBox="1">
            <a:spLocks noChangeArrowheads="1"/>
          </p:cNvSpPr>
          <p:nvPr/>
        </p:nvSpPr>
        <p:spPr bwMode="auto">
          <a:xfrm>
            <a:off x="2597150" y="292100"/>
            <a:ext cx="3743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2800">
                <a:solidFill>
                  <a:schemeClr val="accent2"/>
                </a:solidFill>
                <a:latin typeface="Verdana" charset="0"/>
              </a:rPr>
              <a:t>M-file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1573213"/>
            <a:ext cx="4524375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TextBox 2"/>
          <p:cNvSpPr txBox="1">
            <a:spLocks noChangeArrowheads="1"/>
          </p:cNvSpPr>
          <p:nvPr/>
        </p:nvSpPr>
        <p:spPr bwMode="auto">
          <a:xfrm>
            <a:off x="2540000" y="439738"/>
            <a:ext cx="3871913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9F2936"/>
                </a:solidFill>
                <a:latin typeface="Verdana" charset="0"/>
              </a:rPr>
              <a:t>Example of 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Box 1"/>
          <p:cNvSpPr txBox="1">
            <a:spLocks noChangeArrowheads="1"/>
          </p:cNvSpPr>
          <p:nvPr/>
        </p:nvSpPr>
        <p:spPr bwMode="auto">
          <a:xfrm>
            <a:off x="2540000" y="439738"/>
            <a:ext cx="42878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9F2936"/>
                </a:solidFill>
                <a:latin typeface="Verdana" charset="0"/>
              </a:rPr>
              <a:t>Example of function</a:t>
            </a:r>
          </a:p>
        </p:txBody>
      </p:sp>
      <p:pic>
        <p:nvPicPr>
          <p:cNvPr id="3277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1644650"/>
            <a:ext cx="8220075" cy="432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 txBox="1">
            <a:spLocks noChangeArrowheads="1"/>
          </p:cNvSpPr>
          <p:nvPr/>
        </p:nvSpPr>
        <p:spPr bwMode="auto">
          <a:xfrm>
            <a:off x="2198688" y="280988"/>
            <a:ext cx="362108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defTabSz="914400" eaLnBrk="1" hangingPunct="1"/>
            <a:r>
              <a:rPr lang="en-US" sz="3000">
                <a:solidFill>
                  <a:schemeClr val="accent2"/>
                </a:solidFill>
                <a:latin typeface="Verdana" charset="0"/>
              </a:rPr>
              <a:t>What is MATLAB?</a:t>
            </a:r>
            <a:r>
              <a:rPr lang="en-US" sz="4400">
                <a:solidFill>
                  <a:schemeClr val="accent2"/>
                </a:solidFill>
                <a:latin typeface="Times New Roman" charset="0"/>
              </a:rPr>
              <a:t/>
            </a:r>
            <a:br>
              <a:rPr lang="en-US" sz="4400">
                <a:solidFill>
                  <a:schemeClr val="accent2"/>
                </a:solidFill>
                <a:latin typeface="Times New Roman" charset="0"/>
              </a:rPr>
            </a:br>
            <a:endParaRPr lang="en-US" sz="440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16386" name="Rectangle 3"/>
          <p:cNvSpPr txBox="1">
            <a:spLocks noChangeArrowheads="1"/>
          </p:cNvSpPr>
          <p:nvPr/>
        </p:nvSpPr>
        <p:spPr bwMode="auto">
          <a:xfrm>
            <a:off x="590550" y="1422400"/>
            <a:ext cx="8110538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defTabSz="9144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Ø"/>
            </a:pPr>
            <a:r>
              <a:rPr lang="en-US" sz="2300">
                <a:latin typeface="Verdana" charset="0"/>
              </a:rPr>
              <a:t>A high-performance language for technical computing (Mathworks, 1998)</a:t>
            </a:r>
          </a:p>
          <a:p>
            <a:pPr defTabSz="9144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Ø"/>
            </a:pPr>
            <a:endParaRPr lang="en-US" sz="2300">
              <a:latin typeface="Verdana" charset="0"/>
            </a:endParaRPr>
          </a:p>
          <a:p>
            <a:pPr defTabSz="9144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Ø"/>
            </a:pPr>
            <a:r>
              <a:rPr lang="en-US" sz="2300">
                <a:latin typeface="Verdana" charset="0"/>
              </a:rPr>
              <a:t>The name is derived from </a:t>
            </a:r>
            <a:r>
              <a:rPr lang="en-US" sz="2300">
                <a:solidFill>
                  <a:srgbClr val="9F2936"/>
                </a:solidFill>
                <a:latin typeface="Verdana" charset="0"/>
              </a:rPr>
              <a:t>MAT</a:t>
            </a:r>
            <a:r>
              <a:rPr lang="en-US" sz="2300">
                <a:latin typeface="Verdana" charset="0"/>
              </a:rPr>
              <a:t>rix </a:t>
            </a:r>
            <a:r>
              <a:rPr lang="en-US" sz="2300">
                <a:solidFill>
                  <a:srgbClr val="9F2936"/>
                </a:solidFill>
                <a:latin typeface="Verdana" charset="0"/>
              </a:rPr>
              <a:t>Lab</a:t>
            </a:r>
            <a:r>
              <a:rPr lang="en-US" sz="2300">
                <a:latin typeface="Verdana" charset="0"/>
              </a:rPr>
              <a:t>oratory</a:t>
            </a:r>
          </a:p>
          <a:p>
            <a:pPr defTabSz="9144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endParaRPr lang="en-US" sz="2300">
              <a:latin typeface="Verdana" charset="0"/>
            </a:endParaRPr>
          </a:p>
          <a:p>
            <a:pPr defTabSz="9144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Ø"/>
            </a:pPr>
            <a:r>
              <a:rPr lang="en-US" sz="2300">
                <a:latin typeface="Verdana" charset="0"/>
              </a:rPr>
              <a:t>Typical uses of MATLAB</a:t>
            </a:r>
          </a:p>
          <a:p>
            <a:pPr defTabSz="9144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sz="2300">
                <a:latin typeface="Verdana" charset="0"/>
              </a:rPr>
              <a:t>		Mathematical computations</a:t>
            </a:r>
          </a:p>
          <a:p>
            <a:pPr defTabSz="9144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sz="2300" b="1">
                <a:latin typeface="Verdana" charset="0"/>
              </a:rPr>
              <a:t>		</a:t>
            </a:r>
            <a:r>
              <a:rPr lang="en-US" sz="2300">
                <a:latin typeface="Verdana" charset="0"/>
              </a:rPr>
              <a:t>Algorithmic development</a:t>
            </a:r>
          </a:p>
          <a:p>
            <a:pPr defTabSz="9144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sz="2300" b="1">
                <a:latin typeface="Verdana" charset="0"/>
              </a:rPr>
              <a:t>		</a:t>
            </a:r>
            <a:r>
              <a:rPr lang="en-US" sz="2300">
                <a:latin typeface="Verdana" charset="0"/>
              </a:rPr>
              <a:t>Model prototyping</a:t>
            </a:r>
          </a:p>
          <a:p>
            <a:pPr defTabSz="9144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sz="2300" b="1">
                <a:latin typeface="Verdana" charset="0"/>
              </a:rPr>
              <a:t>	   	</a:t>
            </a:r>
            <a:r>
              <a:rPr lang="en-US" sz="2300">
                <a:latin typeface="Verdana" charset="0"/>
              </a:rPr>
              <a:t>Data analysis and exploration of data    	       	(visualization)</a:t>
            </a:r>
          </a:p>
          <a:p>
            <a:pPr defTabSz="9144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sz="2300">
                <a:latin typeface="Verdana" charset="0"/>
              </a:rPr>
              <a:t>		Scientific and engineering graphics for 	presentation</a:t>
            </a:r>
          </a:p>
          <a:p>
            <a:pPr defTabSz="9144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charset="0"/>
              <a:buNone/>
            </a:pPr>
            <a:endParaRPr lang="en-US" sz="2800">
              <a:latin typeface="Times New Roman" charset="0"/>
            </a:endParaRPr>
          </a:p>
          <a:p>
            <a:pPr defTabSz="9144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charset="0"/>
              <a:buNone/>
            </a:pPr>
            <a:endParaRPr lang="en-US" sz="2800"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Box 2"/>
          <p:cNvSpPr txBox="1">
            <a:spLocks noChangeArrowheads="1"/>
          </p:cNvSpPr>
          <p:nvPr/>
        </p:nvSpPr>
        <p:spPr bwMode="auto">
          <a:xfrm>
            <a:off x="2795588" y="493713"/>
            <a:ext cx="30019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3000">
                <a:solidFill>
                  <a:srgbClr val="9F2936"/>
                </a:solidFill>
                <a:latin typeface="Verdana" charset="0"/>
              </a:rPr>
              <a:t>Input / Output</a:t>
            </a:r>
          </a:p>
        </p:txBody>
      </p:sp>
      <p:sp>
        <p:nvSpPr>
          <p:cNvPr id="33794" name="TextBox 3"/>
          <p:cNvSpPr txBox="1">
            <a:spLocks noChangeArrowheads="1"/>
          </p:cNvSpPr>
          <p:nvPr/>
        </p:nvSpPr>
        <p:spPr bwMode="auto">
          <a:xfrm>
            <a:off x="938213" y="1406525"/>
            <a:ext cx="6597650" cy="473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charset="0"/>
              <a:buChar char="Ø"/>
            </a:pPr>
            <a:r>
              <a:rPr lang="en-US" sz="3000"/>
              <a:t>Get input from command window:</a:t>
            </a:r>
          </a:p>
          <a:p>
            <a:pPr eaLnBrk="1" hangingPunct="1">
              <a:buClr>
                <a:schemeClr val="accent2"/>
              </a:buClr>
              <a:buFont typeface="Wingdings" charset="0"/>
              <a:buChar char="Ø"/>
            </a:pPr>
            <a:endParaRPr lang="en-US" sz="3000"/>
          </a:p>
          <a:p>
            <a:pPr lvl="1" eaLnBrk="1" hangingPunct="1">
              <a:buClr>
                <a:schemeClr val="accent2"/>
              </a:buClr>
            </a:pPr>
            <a:r>
              <a:rPr lang="en-US"/>
              <a:t>&gt;&gt; num = </a:t>
            </a:r>
            <a:r>
              <a:rPr lang="en-US">
                <a:solidFill>
                  <a:srgbClr val="FF0000"/>
                </a:solidFill>
              </a:rPr>
              <a:t>input</a:t>
            </a:r>
            <a:r>
              <a:rPr lang="en-US"/>
              <a:t>(</a:t>
            </a:r>
            <a:r>
              <a:rPr lang="ja-JP" altLang="en-US"/>
              <a:t>‘</a:t>
            </a:r>
            <a:r>
              <a:rPr lang="en-US" altLang="ja-JP"/>
              <a:t>What is the altitude :</a:t>
            </a:r>
            <a:r>
              <a:rPr lang="ja-JP" altLang="en-US"/>
              <a:t>’</a:t>
            </a:r>
            <a:r>
              <a:rPr lang="en-US" altLang="ja-JP"/>
              <a:t>)</a:t>
            </a:r>
          </a:p>
          <a:p>
            <a:pPr lvl="1" eaLnBrk="1" hangingPunct="1">
              <a:buClr>
                <a:schemeClr val="accent2"/>
              </a:buClr>
            </a:pPr>
            <a:r>
              <a:rPr lang="en-US"/>
              <a:t>&gt;&gt; str = </a:t>
            </a:r>
            <a:r>
              <a:rPr lang="en-US">
                <a:solidFill>
                  <a:srgbClr val="FF0000"/>
                </a:solidFill>
              </a:rPr>
              <a:t>input</a:t>
            </a:r>
            <a:r>
              <a:rPr lang="en-US"/>
              <a:t>(</a:t>
            </a:r>
            <a:r>
              <a:rPr lang="ja-JP" altLang="en-US"/>
              <a:t>‘</a:t>
            </a:r>
            <a:r>
              <a:rPr lang="en-US" altLang="ja-JP"/>
              <a:t>Enter name of the planet</a:t>
            </a:r>
            <a:r>
              <a:rPr lang="ja-JP" altLang="en-US"/>
              <a:t>’</a:t>
            </a:r>
            <a:r>
              <a:rPr lang="en-US" altLang="ja-JP"/>
              <a:t>,</a:t>
            </a:r>
            <a:r>
              <a:rPr lang="ja-JP" altLang="en-US"/>
              <a:t>’</a:t>
            </a:r>
            <a:r>
              <a:rPr lang="en-US" altLang="ja-JP"/>
              <a:t>s</a:t>
            </a:r>
            <a:r>
              <a:rPr lang="ja-JP" altLang="en-US"/>
              <a:t>’</a:t>
            </a:r>
            <a:r>
              <a:rPr lang="en-US" altLang="ja-JP"/>
              <a:t>)</a:t>
            </a:r>
          </a:p>
          <a:p>
            <a:pPr lvl="1" eaLnBrk="1" hangingPunct="1">
              <a:buClr>
                <a:schemeClr val="accent2"/>
              </a:buClr>
            </a:pPr>
            <a:endParaRPr lang="en-US" sz="3000"/>
          </a:p>
          <a:p>
            <a:pPr eaLnBrk="1" hangingPunct="1">
              <a:buClr>
                <a:schemeClr val="accent2"/>
              </a:buClr>
              <a:buFont typeface="Wingdings" charset="0"/>
              <a:buChar char="Ø"/>
            </a:pPr>
            <a:r>
              <a:rPr lang="en-US" sz="3000"/>
              <a:t>Display output in command window:</a:t>
            </a:r>
          </a:p>
          <a:p>
            <a:pPr eaLnBrk="1" hangingPunct="1">
              <a:buClr>
                <a:schemeClr val="accent2"/>
              </a:buClr>
              <a:buFont typeface="Wingdings" charset="0"/>
              <a:buChar char="Ø"/>
            </a:pPr>
            <a:endParaRPr lang="en-US" sz="3000"/>
          </a:p>
          <a:p>
            <a:pPr lvl="1" eaLnBrk="1" hangingPunct="1">
              <a:buClr>
                <a:schemeClr val="accent2"/>
              </a:buClr>
            </a:pPr>
            <a:r>
              <a:rPr lang="en-US" sz="2600" b="1"/>
              <a:t>String</a:t>
            </a:r>
          </a:p>
          <a:p>
            <a:pPr lvl="1" eaLnBrk="1" hangingPunct="1">
              <a:buClr>
                <a:schemeClr val="accent2"/>
              </a:buClr>
            </a:pPr>
            <a:r>
              <a:rPr lang="en-US" sz="2600"/>
              <a:t>	</a:t>
            </a:r>
            <a:r>
              <a:rPr lang="en-US"/>
              <a:t>&gt;&gt; </a:t>
            </a:r>
            <a:r>
              <a:rPr lang="en-US">
                <a:solidFill>
                  <a:srgbClr val="FF0000"/>
                </a:solidFill>
              </a:rPr>
              <a:t>disp</a:t>
            </a:r>
            <a:r>
              <a:rPr lang="en-US"/>
              <a:t>(</a:t>
            </a:r>
            <a:r>
              <a:rPr lang="ja-JP" altLang="en-US"/>
              <a:t>‘</a:t>
            </a:r>
            <a:r>
              <a:rPr lang="en-US" altLang="ja-JP"/>
              <a:t>The answer is:</a:t>
            </a:r>
            <a:r>
              <a:rPr lang="ja-JP" altLang="en-US"/>
              <a:t>’</a:t>
            </a:r>
            <a:r>
              <a:rPr lang="en-US" altLang="ja-JP"/>
              <a:t>)</a:t>
            </a:r>
          </a:p>
          <a:p>
            <a:pPr lvl="1" eaLnBrk="1" hangingPunct="1">
              <a:buClr>
                <a:schemeClr val="accent2"/>
              </a:buClr>
            </a:pPr>
            <a:r>
              <a:rPr lang="en-US" sz="2600" b="1"/>
              <a:t>String + number:</a:t>
            </a:r>
          </a:p>
          <a:p>
            <a:pPr lvl="1" eaLnBrk="1" hangingPunct="1">
              <a:buClr>
                <a:schemeClr val="accent2"/>
              </a:buClr>
            </a:pPr>
            <a:r>
              <a:rPr lang="en-US" sz="2600"/>
              <a:t>	</a:t>
            </a:r>
            <a:r>
              <a:rPr lang="en-US"/>
              <a:t>&gt;&gt; </a:t>
            </a:r>
            <a:r>
              <a:rPr lang="en-US">
                <a:solidFill>
                  <a:srgbClr val="FF0000"/>
                </a:solidFill>
              </a:rPr>
              <a:t>disp</a:t>
            </a:r>
            <a:r>
              <a:rPr lang="en-US"/>
              <a:t>([</a:t>
            </a:r>
            <a:r>
              <a:rPr lang="ja-JP" altLang="en-US"/>
              <a:t>‘</a:t>
            </a:r>
            <a:r>
              <a:rPr lang="en-US" altLang="ja-JP"/>
              <a:t>The value of x is: </a:t>
            </a:r>
            <a:r>
              <a:rPr lang="ja-JP" altLang="en-US"/>
              <a:t>‘</a:t>
            </a:r>
            <a:r>
              <a:rPr lang="en-US" altLang="ja-JP"/>
              <a:t> </a:t>
            </a:r>
            <a:r>
              <a:rPr lang="en-US" altLang="ja-JP">
                <a:solidFill>
                  <a:srgbClr val="FF0000"/>
                </a:solidFill>
              </a:rPr>
              <a:t>num2str</a:t>
            </a:r>
            <a:r>
              <a:rPr lang="en-US" altLang="ja-JP"/>
              <a:t>(x)])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117600"/>
            <a:ext cx="81915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TextBox 2"/>
          <p:cNvSpPr txBox="1">
            <a:spLocks noChangeArrowheads="1"/>
          </p:cNvSpPr>
          <p:nvPr/>
        </p:nvSpPr>
        <p:spPr bwMode="auto">
          <a:xfrm>
            <a:off x="3033713" y="404813"/>
            <a:ext cx="209391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3000">
                <a:solidFill>
                  <a:srgbClr val="9F2936"/>
                </a:solidFill>
                <a:latin typeface="Verdana" charset="0"/>
              </a:rPr>
              <a:t>Operators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4888" y="3241675"/>
            <a:ext cx="4776787" cy="4175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Box 1"/>
          <p:cNvSpPr txBox="1">
            <a:spLocks noChangeArrowheads="1"/>
          </p:cNvSpPr>
          <p:nvPr/>
        </p:nvSpPr>
        <p:spPr bwMode="auto">
          <a:xfrm>
            <a:off x="1763713" y="473075"/>
            <a:ext cx="5292725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3000">
                <a:solidFill>
                  <a:srgbClr val="9F2936"/>
                </a:solidFill>
                <a:latin typeface="Verdana" charset="0"/>
              </a:rPr>
              <a:t>Program flow control: For</a:t>
            </a:r>
          </a:p>
        </p:txBody>
      </p:sp>
      <p:sp>
        <p:nvSpPr>
          <p:cNvPr id="35842" name="TextBox 2"/>
          <p:cNvSpPr txBox="1">
            <a:spLocks noChangeArrowheads="1"/>
          </p:cNvSpPr>
          <p:nvPr/>
        </p:nvSpPr>
        <p:spPr bwMode="auto">
          <a:xfrm>
            <a:off x="663575" y="1384300"/>
            <a:ext cx="77343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800" i="1">
                <a:latin typeface="Verdana" charset="0"/>
              </a:rPr>
              <a:t>Simple program that sums the squares of all the elements of</a:t>
            </a:r>
          </a:p>
          <a:p>
            <a:pPr eaLnBrk="1" hangingPunct="1"/>
            <a:r>
              <a:rPr lang="en-US" sz="1800" i="1">
                <a:latin typeface="Verdana" charset="0"/>
              </a:rPr>
              <a:t>a matrix A:</a:t>
            </a:r>
          </a:p>
          <a:p>
            <a:pPr eaLnBrk="1" hangingPunct="1"/>
            <a:endParaRPr lang="en-US" sz="1800">
              <a:latin typeface="Verdana" charset="0"/>
            </a:endParaRPr>
          </a:p>
          <a:p>
            <a:pPr eaLnBrk="1" hangingPunct="1"/>
            <a:r>
              <a:rPr lang="en-US" sz="1800">
                <a:latin typeface="Verdana" charset="0"/>
              </a:rPr>
              <a:t>N = 10;</a:t>
            </a:r>
          </a:p>
          <a:p>
            <a:pPr eaLnBrk="1" hangingPunct="1"/>
            <a:r>
              <a:rPr lang="en-US" sz="1800">
                <a:latin typeface="Verdana" charset="0"/>
              </a:rPr>
              <a:t>M = 20;</a:t>
            </a:r>
          </a:p>
          <a:p>
            <a:pPr eaLnBrk="1" hangingPunct="1"/>
            <a:endParaRPr lang="en-US" sz="1800">
              <a:latin typeface="Verdana" charset="0"/>
            </a:endParaRPr>
          </a:p>
          <a:p>
            <a:pPr eaLnBrk="1" hangingPunct="1"/>
            <a:r>
              <a:rPr lang="en-US" sz="1800">
                <a:latin typeface="Verdana" charset="0"/>
              </a:rPr>
              <a:t>A = rand(10,20)</a:t>
            </a:r>
          </a:p>
          <a:p>
            <a:pPr eaLnBrk="1" hangingPunct="1"/>
            <a:endParaRPr lang="en-US" sz="1800">
              <a:latin typeface="Verdana" charset="0"/>
            </a:endParaRPr>
          </a:p>
          <a:p>
            <a:pPr eaLnBrk="1" hangingPunct="1"/>
            <a:r>
              <a:rPr lang="en-US" sz="1800">
                <a:latin typeface="Verdana" charset="0"/>
              </a:rPr>
              <a:t>Sum = 0;</a:t>
            </a:r>
          </a:p>
          <a:p>
            <a:pPr eaLnBrk="1" hangingPunct="1"/>
            <a:r>
              <a:rPr lang="en-US" sz="1800" b="1">
                <a:latin typeface="Verdana" charset="0"/>
              </a:rPr>
              <a:t>for i = 1:N</a:t>
            </a:r>
          </a:p>
          <a:p>
            <a:pPr eaLnBrk="1" hangingPunct="1"/>
            <a:r>
              <a:rPr lang="en-US" sz="1800">
                <a:latin typeface="Verdana" charset="0"/>
              </a:rPr>
              <a:t>	</a:t>
            </a:r>
            <a:r>
              <a:rPr lang="en-US" sz="1800" b="1">
                <a:latin typeface="Verdana" charset="0"/>
              </a:rPr>
              <a:t>for j = 1:M</a:t>
            </a:r>
          </a:p>
          <a:p>
            <a:pPr eaLnBrk="1" hangingPunct="1"/>
            <a:r>
              <a:rPr lang="en-US" sz="1800">
                <a:latin typeface="Verdana" charset="0"/>
              </a:rPr>
              <a:t>		Sum = Sum + A(i,j)^2;</a:t>
            </a:r>
          </a:p>
          <a:p>
            <a:pPr eaLnBrk="1" hangingPunct="1"/>
            <a:r>
              <a:rPr lang="en-US" sz="1800">
                <a:latin typeface="Verdana" charset="0"/>
              </a:rPr>
              <a:t>	</a:t>
            </a:r>
            <a:r>
              <a:rPr lang="en-US" sz="1800" b="1">
                <a:latin typeface="Verdana" charset="0"/>
              </a:rPr>
              <a:t>end</a:t>
            </a:r>
          </a:p>
          <a:p>
            <a:pPr eaLnBrk="1" hangingPunct="1"/>
            <a:r>
              <a:rPr lang="en-US" sz="1800" b="1">
                <a:latin typeface="Verdana" charset="0"/>
              </a:rPr>
              <a:t>end</a:t>
            </a:r>
          </a:p>
          <a:p>
            <a:pPr eaLnBrk="1" hangingPunct="1"/>
            <a:endParaRPr lang="en-US" sz="1800">
              <a:latin typeface="Verdana" charset="0"/>
            </a:endParaRPr>
          </a:p>
          <a:p>
            <a:pPr eaLnBrk="1" hangingPunct="1"/>
            <a:r>
              <a:rPr lang="en-US" sz="1800">
                <a:latin typeface="Verdana" charset="0"/>
              </a:rPr>
              <a:t>Note that this can be done in one line:</a:t>
            </a:r>
          </a:p>
          <a:p>
            <a:pPr eaLnBrk="1" hangingPunct="1"/>
            <a:r>
              <a:rPr lang="en-US" sz="1800">
                <a:latin typeface="Verdana" charset="0"/>
              </a:rPr>
              <a:t>Sum2 = sum(sum(A.*A));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Box 1"/>
          <p:cNvSpPr txBox="1">
            <a:spLocks noChangeArrowheads="1"/>
          </p:cNvSpPr>
          <p:nvPr/>
        </p:nvSpPr>
        <p:spPr bwMode="auto">
          <a:xfrm>
            <a:off x="1763713" y="473075"/>
            <a:ext cx="4775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3000">
                <a:solidFill>
                  <a:srgbClr val="9F2936"/>
                </a:solidFill>
                <a:latin typeface="Verdana" charset="0"/>
              </a:rPr>
              <a:t>Program flow control: if</a:t>
            </a:r>
          </a:p>
        </p:txBody>
      </p:sp>
      <p:sp>
        <p:nvSpPr>
          <p:cNvPr id="36866" name="TextBox 2"/>
          <p:cNvSpPr txBox="1">
            <a:spLocks noChangeArrowheads="1"/>
          </p:cNvSpPr>
          <p:nvPr/>
        </p:nvSpPr>
        <p:spPr bwMode="auto">
          <a:xfrm>
            <a:off x="644525" y="1649413"/>
            <a:ext cx="696436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800" i="1">
                <a:latin typeface="Verdana" charset="0"/>
              </a:rPr>
              <a:t>Simple program that compares two numbers a and b: set</a:t>
            </a:r>
          </a:p>
          <a:p>
            <a:pPr eaLnBrk="1" hangingPunct="1"/>
            <a:r>
              <a:rPr lang="en-US" sz="1800" i="1">
                <a:latin typeface="Verdana" charset="0"/>
              </a:rPr>
              <a:t>j to 1 if a&gt;b, -1 if a&lt;b, and 0 if a = b:</a:t>
            </a:r>
          </a:p>
          <a:p>
            <a:pPr eaLnBrk="1" hangingPunct="1"/>
            <a:endParaRPr lang="en-US" sz="1800" i="1">
              <a:latin typeface="Verdana" charset="0"/>
            </a:endParaRPr>
          </a:p>
          <a:p>
            <a:pPr eaLnBrk="1" hangingPunct="1"/>
            <a:endParaRPr lang="en-US" sz="1800" i="1">
              <a:latin typeface="Verdana" charset="0"/>
            </a:endParaRPr>
          </a:p>
          <a:p>
            <a:pPr eaLnBrk="1" hangingPunct="1"/>
            <a:r>
              <a:rPr lang="en-US" sz="1800" b="1">
                <a:latin typeface="Verdana" charset="0"/>
              </a:rPr>
              <a:t>if a &gt; b</a:t>
            </a:r>
          </a:p>
          <a:p>
            <a:pPr eaLnBrk="1" hangingPunct="1"/>
            <a:r>
              <a:rPr lang="en-US" sz="1800">
                <a:latin typeface="Verdana" charset="0"/>
              </a:rPr>
              <a:t>	j = 1;</a:t>
            </a:r>
          </a:p>
          <a:p>
            <a:pPr eaLnBrk="1" hangingPunct="1"/>
            <a:r>
              <a:rPr lang="en-US" sz="1800" b="1">
                <a:latin typeface="Verdana" charset="0"/>
              </a:rPr>
              <a:t>else if a &lt; b</a:t>
            </a:r>
          </a:p>
          <a:p>
            <a:pPr eaLnBrk="1" hangingPunct="1"/>
            <a:r>
              <a:rPr lang="en-US" sz="1800">
                <a:latin typeface="Verdana" charset="0"/>
              </a:rPr>
              <a:t>	j = -1;</a:t>
            </a:r>
          </a:p>
          <a:p>
            <a:pPr eaLnBrk="1" hangingPunct="1"/>
            <a:r>
              <a:rPr lang="en-US" sz="1800" b="1">
                <a:latin typeface="Verdana" charset="0"/>
              </a:rPr>
              <a:t>else</a:t>
            </a:r>
          </a:p>
          <a:p>
            <a:pPr eaLnBrk="1" hangingPunct="1"/>
            <a:r>
              <a:rPr lang="en-US" sz="1800">
                <a:latin typeface="Verdana" charset="0"/>
              </a:rPr>
              <a:t>	j = 0;</a:t>
            </a:r>
          </a:p>
          <a:p>
            <a:pPr eaLnBrk="1" hangingPunct="1"/>
            <a:r>
              <a:rPr lang="en-US" sz="1800" b="1">
                <a:latin typeface="Verdana" charset="0"/>
              </a:rPr>
              <a:t>end</a:t>
            </a:r>
          </a:p>
          <a:p>
            <a:pPr eaLnBrk="1" hangingPunct="1"/>
            <a:endParaRPr lang="en-US" sz="1800"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Box 1"/>
          <p:cNvSpPr txBox="1">
            <a:spLocks noChangeArrowheads="1"/>
          </p:cNvSpPr>
          <p:nvPr/>
        </p:nvSpPr>
        <p:spPr bwMode="auto">
          <a:xfrm>
            <a:off x="1081088" y="1403350"/>
            <a:ext cx="2979737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charset="0"/>
              <a:buChar char="Ø"/>
            </a:pPr>
            <a:r>
              <a:rPr lang="en-US" b="1">
                <a:latin typeface="Verdana" charset="0"/>
              </a:rPr>
              <a:t>Workspace</a:t>
            </a:r>
          </a:p>
          <a:p>
            <a:pPr lvl="1" eaLnBrk="1" hangingPunct="1">
              <a:buClr>
                <a:schemeClr val="accent2"/>
              </a:buClr>
            </a:pPr>
            <a:r>
              <a:rPr lang="en-US">
                <a:latin typeface="Verdana" charset="0"/>
              </a:rPr>
              <a:t>&gt;&gt; clear</a:t>
            </a:r>
          </a:p>
          <a:p>
            <a:pPr lvl="1" eaLnBrk="1" hangingPunct="1">
              <a:buClr>
                <a:schemeClr val="accent2"/>
              </a:buClr>
            </a:pPr>
            <a:r>
              <a:rPr lang="en-US">
                <a:latin typeface="Verdana" charset="0"/>
              </a:rPr>
              <a:t>&gt;&gt; who</a:t>
            </a:r>
          </a:p>
          <a:p>
            <a:pPr lvl="1" eaLnBrk="1" hangingPunct="1">
              <a:buClr>
                <a:schemeClr val="accent2"/>
              </a:buClr>
            </a:pPr>
            <a:r>
              <a:rPr lang="en-US">
                <a:latin typeface="Verdana" charset="0"/>
              </a:rPr>
              <a:t>&gt;&gt; whos</a:t>
            </a:r>
          </a:p>
          <a:p>
            <a:pPr lvl="1" eaLnBrk="1" hangingPunct="1">
              <a:buClr>
                <a:schemeClr val="accent2"/>
              </a:buClr>
            </a:pPr>
            <a:r>
              <a:rPr lang="en-US">
                <a:latin typeface="Verdana" charset="0"/>
              </a:rPr>
              <a:t>&gt;&gt; close</a:t>
            </a:r>
          </a:p>
          <a:p>
            <a:pPr eaLnBrk="1" hangingPunct="1">
              <a:buClr>
                <a:schemeClr val="accent2"/>
              </a:buClr>
              <a:buFont typeface="Wingdings" charset="0"/>
              <a:buChar char="Ø"/>
            </a:pPr>
            <a:endParaRPr lang="en-US">
              <a:latin typeface="Verdana" charset="0"/>
            </a:endParaRPr>
          </a:p>
          <a:p>
            <a:pPr eaLnBrk="1" hangingPunct="1">
              <a:buClr>
                <a:schemeClr val="accent2"/>
              </a:buClr>
              <a:buFont typeface="Wingdings" charset="0"/>
              <a:buChar char="Ø"/>
            </a:pPr>
            <a:endParaRPr lang="en-US">
              <a:latin typeface="Verdana" charset="0"/>
            </a:endParaRPr>
          </a:p>
          <a:p>
            <a:pPr eaLnBrk="1" hangingPunct="1">
              <a:buClr>
                <a:schemeClr val="accent2"/>
              </a:buClr>
              <a:buFont typeface="Wingdings" charset="0"/>
              <a:buChar char="Ø"/>
            </a:pPr>
            <a:r>
              <a:rPr lang="en-US" b="1">
                <a:latin typeface="Verdana" charset="0"/>
              </a:rPr>
              <a:t>File operations</a:t>
            </a:r>
          </a:p>
          <a:p>
            <a:pPr lvl="1" eaLnBrk="1" hangingPunct="1">
              <a:buClr>
                <a:schemeClr val="accent2"/>
              </a:buClr>
            </a:pPr>
            <a:r>
              <a:rPr lang="en-US">
                <a:latin typeface="Verdana" charset="0"/>
              </a:rPr>
              <a:t>&gt;&gt; ls</a:t>
            </a:r>
          </a:p>
          <a:p>
            <a:pPr lvl="1" eaLnBrk="1" hangingPunct="1">
              <a:buClr>
                <a:schemeClr val="accent2"/>
              </a:buClr>
            </a:pPr>
            <a:r>
              <a:rPr lang="en-US">
                <a:latin typeface="Verdana" charset="0"/>
              </a:rPr>
              <a:t>&gt;&gt; dir</a:t>
            </a:r>
          </a:p>
          <a:p>
            <a:pPr lvl="1" eaLnBrk="1" hangingPunct="1">
              <a:buClr>
                <a:schemeClr val="accent2"/>
              </a:buClr>
            </a:pPr>
            <a:r>
              <a:rPr lang="en-US">
                <a:latin typeface="Verdana" charset="0"/>
              </a:rPr>
              <a:t>&gt;&gt; cd</a:t>
            </a:r>
          </a:p>
          <a:p>
            <a:pPr lvl="1" eaLnBrk="1" hangingPunct="1">
              <a:buClr>
                <a:schemeClr val="accent2"/>
              </a:buClr>
            </a:pPr>
            <a:r>
              <a:rPr lang="en-US">
                <a:latin typeface="Verdana" charset="0"/>
              </a:rPr>
              <a:t>&gt;&gt; pwd</a:t>
            </a:r>
          </a:p>
          <a:p>
            <a:pPr lvl="1" eaLnBrk="1" hangingPunct="1">
              <a:buClr>
                <a:schemeClr val="accent2"/>
              </a:buClr>
            </a:pPr>
            <a:r>
              <a:rPr lang="en-US">
                <a:latin typeface="Verdana" charset="0"/>
              </a:rPr>
              <a:t>&gt;&gt; mkdir</a:t>
            </a:r>
          </a:p>
        </p:txBody>
      </p:sp>
      <p:sp>
        <p:nvSpPr>
          <p:cNvPr id="37890" name="TextBox 2"/>
          <p:cNvSpPr txBox="1">
            <a:spLocks noChangeArrowheads="1"/>
          </p:cNvSpPr>
          <p:nvPr/>
        </p:nvSpPr>
        <p:spPr bwMode="auto">
          <a:xfrm>
            <a:off x="1957388" y="534988"/>
            <a:ext cx="4954587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3000">
                <a:solidFill>
                  <a:srgbClr val="9F2936"/>
                </a:solidFill>
                <a:latin typeface="Verdana" charset="0"/>
              </a:rPr>
              <a:t>Other useful commands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Box 3"/>
          <p:cNvSpPr txBox="1">
            <a:spLocks noChangeArrowheads="1"/>
          </p:cNvSpPr>
          <p:nvPr/>
        </p:nvSpPr>
        <p:spPr bwMode="auto">
          <a:xfrm>
            <a:off x="2576513" y="612775"/>
            <a:ext cx="12969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2600">
                <a:solidFill>
                  <a:srgbClr val="9F2936"/>
                </a:solidFill>
                <a:latin typeface="Verdana" charset="0"/>
              </a:rPr>
              <a:t>Matlab</a:t>
            </a:r>
          </a:p>
        </p:txBody>
      </p: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822325" y="2465388"/>
            <a:ext cx="7045518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-1" charset="2"/>
              <a:buChar char="Ø"/>
              <a:defRPr/>
            </a:pPr>
            <a:r>
              <a:rPr lang="en-US" sz="3000" dirty="0">
                <a:solidFill>
                  <a:schemeClr val="tx1">
                    <a:alpha val="30000"/>
                  </a:schemeClr>
                </a:solidFill>
                <a:latin typeface="Verdana" pitchFamily="-1" charset="0"/>
                <a:ea typeface="+mn-ea"/>
                <a:cs typeface="+mn-cs"/>
              </a:rPr>
              <a:t>The </a:t>
            </a:r>
            <a:r>
              <a:rPr lang="en-US" sz="3000" dirty="0" err="1">
                <a:solidFill>
                  <a:schemeClr val="tx1">
                    <a:alpha val="30000"/>
                  </a:schemeClr>
                </a:solidFill>
                <a:latin typeface="Verdana" pitchFamily="-1" charset="0"/>
                <a:ea typeface="+mn-ea"/>
                <a:cs typeface="+mn-cs"/>
              </a:rPr>
              <a:t>Matlab</a:t>
            </a:r>
            <a:r>
              <a:rPr lang="en-US" sz="3000" dirty="0">
                <a:solidFill>
                  <a:schemeClr val="tx1">
                    <a:alpha val="30000"/>
                  </a:schemeClr>
                </a:solidFill>
                <a:latin typeface="Verdana" pitchFamily="-1" charset="0"/>
                <a:ea typeface="+mn-ea"/>
                <a:cs typeface="+mn-cs"/>
              </a:rPr>
              <a:t> Environment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-1" charset="2"/>
              <a:buChar char="Ø"/>
              <a:defRPr/>
            </a:pPr>
            <a:endParaRPr lang="en-US" sz="3000" dirty="0">
              <a:latin typeface="Verdana" pitchFamily="-1" charset="0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-1" charset="2"/>
              <a:buChar char="Ø"/>
              <a:defRPr/>
            </a:pPr>
            <a:r>
              <a:rPr lang="en-US" sz="3000" dirty="0">
                <a:solidFill>
                  <a:schemeClr val="tx1">
                    <a:alpha val="30000"/>
                  </a:schemeClr>
                </a:solidFill>
                <a:latin typeface="Verdana" pitchFamily="-1" charset="0"/>
                <a:ea typeface="+mn-ea"/>
                <a:cs typeface="+mn-cs"/>
              </a:rPr>
              <a:t>Variables; operations on variables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-1" charset="2"/>
              <a:buChar char="Ø"/>
              <a:defRPr/>
            </a:pPr>
            <a:endParaRPr lang="en-US" sz="3000" dirty="0">
              <a:solidFill>
                <a:schemeClr val="tx1">
                  <a:alpha val="30000"/>
                </a:schemeClr>
              </a:solidFill>
              <a:latin typeface="Verdana" pitchFamily="-1" charset="0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-1" charset="2"/>
              <a:buChar char="Ø"/>
              <a:defRPr/>
            </a:pPr>
            <a:r>
              <a:rPr lang="en-US" sz="3000" dirty="0">
                <a:solidFill>
                  <a:schemeClr val="tx1">
                    <a:alpha val="30000"/>
                  </a:schemeClr>
                </a:solidFill>
                <a:latin typeface="Verdana" pitchFamily="-1" charset="0"/>
                <a:ea typeface="+mn-ea"/>
                <a:cs typeface="+mn-cs"/>
              </a:rPr>
              <a:t>Programming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-1" charset="2"/>
              <a:buChar char="Ø"/>
              <a:defRPr/>
            </a:pPr>
            <a:endParaRPr lang="en-US" sz="3000" dirty="0">
              <a:solidFill>
                <a:schemeClr val="tx1">
                  <a:alpha val="30000"/>
                </a:schemeClr>
              </a:solidFill>
              <a:latin typeface="Verdana" pitchFamily="-1" charset="0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-1" charset="2"/>
              <a:buChar char="Ø"/>
              <a:defRPr/>
            </a:pPr>
            <a:r>
              <a:rPr lang="en-US" sz="3000" dirty="0">
                <a:solidFill>
                  <a:schemeClr val="tx1">
                    <a:alpha val="92000"/>
                  </a:schemeClr>
                </a:solidFill>
                <a:latin typeface="Verdana" pitchFamily="-1" charset="0"/>
                <a:ea typeface="+mn-ea"/>
                <a:cs typeface="+mn-cs"/>
              </a:rPr>
              <a:t>Visualization</a:t>
            </a:r>
          </a:p>
        </p:txBody>
      </p:sp>
      <p:pic>
        <p:nvPicPr>
          <p:cNvPr id="38915" name="Picture 4" descr="3D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63" y="290513"/>
            <a:ext cx="2971800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635000"/>
            <a:ext cx="7583488" cy="165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2293938"/>
            <a:ext cx="5270500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655638"/>
            <a:ext cx="6122987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2957513"/>
            <a:ext cx="7827962" cy="349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Box 1"/>
          <p:cNvSpPr txBox="1">
            <a:spLocks noChangeArrowheads="1"/>
          </p:cNvSpPr>
          <p:nvPr/>
        </p:nvSpPr>
        <p:spPr bwMode="auto">
          <a:xfrm>
            <a:off x="2881313" y="576263"/>
            <a:ext cx="23034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3000">
                <a:solidFill>
                  <a:srgbClr val="9F2936"/>
                </a:solidFill>
                <a:latin typeface="Verdana" charset="0"/>
              </a:rPr>
              <a:t>References</a:t>
            </a:r>
          </a:p>
        </p:txBody>
      </p:sp>
      <p:sp>
        <p:nvSpPr>
          <p:cNvPr id="41986" name="TextBox 2"/>
          <p:cNvSpPr txBox="1">
            <a:spLocks noChangeArrowheads="1"/>
          </p:cNvSpPr>
          <p:nvPr/>
        </p:nvSpPr>
        <p:spPr bwMode="auto">
          <a:xfrm>
            <a:off x="371475" y="1633538"/>
            <a:ext cx="7989888" cy="366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800">
                <a:latin typeface="Verdana" charset="0"/>
              </a:rPr>
              <a:t>Violeta Ivanova, MIT</a:t>
            </a:r>
          </a:p>
          <a:p>
            <a:pPr eaLnBrk="1" hangingPunct="1"/>
            <a:endParaRPr lang="en-US" sz="1800">
              <a:latin typeface="Verdana" charset="0"/>
            </a:endParaRPr>
          </a:p>
          <a:p>
            <a:pPr eaLnBrk="1" hangingPunct="1"/>
            <a:r>
              <a:rPr lang="en-US" sz="1800">
                <a:latin typeface="Verdana" charset="0"/>
                <a:hlinkClick r:id="rId2"/>
              </a:rPr>
              <a:t>http://web.mit.edu/acmath/matlab/IAP2007/</a:t>
            </a:r>
            <a:endParaRPr lang="en-US" sz="1800">
              <a:latin typeface="Verdana" charset="0"/>
            </a:endParaRPr>
          </a:p>
          <a:p>
            <a:pPr eaLnBrk="1" hangingPunct="1"/>
            <a:endParaRPr lang="en-US" sz="1800">
              <a:latin typeface="Verdana" charset="0"/>
            </a:endParaRPr>
          </a:p>
          <a:p>
            <a:pPr eaLnBrk="1" hangingPunct="1"/>
            <a:endParaRPr lang="en-US" sz="1800">
              <a:latin typeface="Verdana" charset="0"/>
            </a:endParaRPr>
          </a:p>
          <a:p>
            <a:pPr eaLnBrk="1" hangingPunct="1"/>
            <a:r>
              <a:rPr lang="en-US" sz="1800">
                <a:latin typeface="Verdana" charset="0"/>
              </a:rPr>
              <a:t>Experiment with Matlab (Steve Moler):</a:t>
            </a:r>
          </a:p>
          <a:p>
            <a:pPr eaLnBrk="1" hangingPunct="1"/>
            <a:endParaRPr lang="en-US" sz="1800">
              <a:latin typeface="Verdana" charset="0"/>
            </a:endParaRPr>
          </a:p>
          <a:p>
            <a:pPr eaLnBrk="1" hangingPunct="1"/>
            <a:r>
              <a:rPr lang="en-US" sz="1800">
                <a:latin typeface="Verdana" charset="0"/>
                <a:hlinkClick r:id="rId3"/>
              </a:rPr>
              <a:t>http://www.mathworks.com/moler/exm/chapters.html</a:t>
            </a:r>
            <a:endParaRPr lang="en-US" sz="1800">
              <a:latin typeface="Verdana" charset="0"/>
            </a:endParaRPr>
          </a:p>
          <a:p>
            <a:pPr eaLnBrk="1" hangingPunct="1"/>
            <a:endParaRPr lang="en-US" sz="1800">
              <a:latin typeface="Verdana" charset="0"/>
            </a:endParaRPr>
          </a:p>
          <a:p>
            <a:pPr eaLnBrk="1" hangingPunct="1"/>
            <a:r>
              <a:rPr lang="en-US" sz="1800">
                <a:latin typeface="Verdana" charset="0"/>
              </a:rPr>
              <a:t>Matlab: learning by examples</a:t>
            </a:r>
          </a:p>
          <a:p>
            <a:pPr eaLnBrk="1" hangingPunct="1"/>
            <a:endParaRPr lang="en-US" sz="1800">
              <a:latin typeface="Verdana" charset="0"/>
            </a:endParaRPr>
          </a:p>
          <a:p>
            <a:pPr eaLnBrk="1" hangingPunct="1"/>
            <a:r>
              <a:rPr lang="en-US" sz="1600">
                <a:latin typeface="Verdana" charset="0"/>
                <a:hlinkClick r:id="rId4"/>
              </a:rPr>
              <a:t>http://www.mathworks.com/help/techdoc/matlab_prog/exampleindex.html</a:t>
            </a:r>
            <a:endParaRPr lang="en-US" sz="1600">
              <a:latin typeface="Verdana" charset="0"/>
            </a:endParaRPr>
          </a:p>
          <a:p>
            <a:pPr eaLnBrk="1" hangingPunct="1"/>
            <a:r>
              <a:rPr lang="en-US" sz="1800">
                <a:latin typeface="Verdana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579688" y="492125"/>
            <a:ext cx="36353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defTabSz="914400">
              <a:defRPr/>
            </a:pPr>
            <a:r>
              <a:rPr lang="en-US" sz="3000" kern="0" dirty="0">
                <a:solidFill>
                  <a:srgbClr val="9F2936"/>
                </a:solidFill>
                <a:latin typeface="+mn-lt"/>
                <a:ea typeface="+mj-ea"/>
                <a:cs typeface="+mj-cs"/>
              </a:rPr>
              <a:t>Why </a:t>
            </a:r>
            <a:r>
              <a:rPr lang="en-US" sz="3000" kern="0" dirty="0" err="1">
                <a:solidFill>
                  <a:srgbClr val="9F2936"/>
                </a:solidFill>
                <a:latin typeface="+mn-lt"/>
                <a:ea typeface="+mj-ea"/>
                <a:cs typeface="+mj-cs"/>
              </a:rPr>
              <a:t>Matlab</a:t>
            </a:r>
            <a:r>
              <a:rPr lang="en-US" sz="3000" kern="0" dirty="0">
                <a:solidFill>
                  <a:srgbClr val="9F2936"/>
                </a:solidFill>
                <a:latin typeface="+mn-lt"/>
                <a:ea typeface="+mj-ea"/>
                <a:cs typeface="+mj-cs"/>
              </a:rPr>
              <a:t>?</a:t>
            </a:r>
          </a:p>
        </p:txBody>
      </p:sp>
      <p:sp>
        <p:nvSpPr>
          <p:cNvPr id="17410" name="Rectangle 3"/>
          <p:cNvSpPr txBox="1">
            <a:spLocks noChangeArrowheads="1"/>
          </p:cNvSpPr>
          <p:nvPr/>
        </p:nvSpPr>
        <p:spPr bwMode="auto">
          <a:xfrm>
            <a:off x="514350" y="1592263"/>
            <a:ext cx="8110538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defTabSz="9144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Ø"/>
            </a:pPr>
            <a:r>
              <a:rPr lang="en-US">
                <a:latin typeface="Verdana" charset="0"/>
              </a:rPr>
              <a:t>Because it simplifies the analysis of mathematical models</a:t>
            </a:r>
          </a:p>
          <a:p>
            <a:pPr defTabSz="9144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Ø"/>
            </a:pPr>
            <a:endParaRPr lang="en-US">
              <a:latin typeface="Verdana" charset="0"/>
            </a:endParaRPr>
          </a:p>
          <a:p>
            <a:pPr defTabSz="9144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Ø"/>
            </a:pPr>
            <a:r>
              <a:rPr lang="en-US">
                <a:latin typeface="Verdana" charset="0"/>
              </a:rPr>
              <a:t>It frees you from coding in high-level languages (saves a lot of time - with some computational speed penalties)</a:t>
            </a:r>
          </a:p>
          <a:p>
            <a:pPr defTabSz="9144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Ø"/>
            </a:pPr>
            <a:endParaRPr lang="en-US">
              <a:latin typeface="Verdana" charset="0"/>
            </a:endParaRPr>
          </a:p>
          <a:p>
            <a:pPr defTabSz="9144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Ø"/>
            </a:pPr>
            <a:r>
              <a:rPr lang="en-US">
                <a:latin typeface="Verdana" charset="0"/>
              </a:rPr>
              <a:t>Provides an extensible programming/visualization environment</a:t>
            </a:r>
          </a:p>
          <a:p>
            <a:pPr defTabSz="9144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Ø"/>
            </a:pPr>
            <a:endParaRPr lang="en-US">
              <a:latin typeface="Verdana" charset="0"/>
            </a:endParaRPr>
          </a:p>
          <a:p>
            <a:pPr defTabSz="9144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Ø"/>
            </a:pPr>
            <a:r>
              <a:rPr lang="en-US">
                <a:latin typeface="Verdana" charset="0"/>
              </a:rPr>
              <a:t>Provides professional looking graphs</a:t>
            </a:r>
          </a:p>
          <a:p>
            <a:pPr defTabSz="9144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charset="0"/>
              <a:buChar char="n"/>
            </a:pPr>
            <a:endParaRPr lang="en-US" sz="3200"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3"/>
          <p:cNvSpPr txBox="1">
            <a:spLocks noChangeArrowheads="1"/>
          </p:cNvSpPr>
          <p:nvPr/>
        </p:nvSpPr>
        <p:spPr bwMode="auto">
          <a:xfrm>
            <a:off x="2576513" y="612775"/>
            <a:ext cx="12969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2600">
                <a:solidFill>
                  <a:srgbClr val="9F2936"/>
                </a:solidFill>
                <a:latin typeface="Verdana" charset="0"/>
              </a:rPr>
              <a:t>Matlab</a:t>
            </a:r>
          </a:p>
        </p:txBody>
      </p:sp>
      <p:sp>
        <p:nvSpPr>
          <p:cNvPr id="18434" name="TextBox 4"/>
          <p:cNvSpPr txBox="1">
            <a:spLocks noChangeArrowheads="1"/>
          </p:cNvSpPr>
          <p:nvPr/>
        </p:nvSpPr>
        <p:spPr bwMode="auto">
          <a:xfrm>
            <a:off x="822325" y="2465388"/>
            <a:ext cx="70453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charset="0"/>
              <a:buChar char="Ø"/>
            </a:pPr>
            <a:r>
              <a:rPr lang="en-US" sz="3000">
                <a:latin typeface="Verdana" charset="0"/>
              </a:rPr>
              <a:t>The Matlab Environment</a:t>
            </a:r>
          </a:p>
          <a:p>
            <a:pPr eaLnBrk="1" hangingPunct="1">
              <a:buClr>
                <a:schemeClr val="accent2"/>
              </a:buClr>
              <a:buFont typeface="Wingdings" charset="0"/>
              <a:buChar char="Ø"/>
            </a:pPr>
            <a:endParaRPr lang="en-US" sz="3000">
              <a:latin typeface="Verdana" charset="0"/>
            </a:endParaRPr>
          </a:p>
          <a:p>
            <a:pPr eaLnBrk="1" hangingPunct="1">
              <a:buClr>
                <a:schemeClr val="accent2"/>
              </a:buClr>
              <a:buFont typeface="Wingdings" charset="0"/>
              <a:buChar char="Ø"/>
            </a:pPr>
            <a:r>
              <a:rPr lang="en-US" sz="3000">
                <a:latin typeface="Verdana" charset="0"/>
              </a:rPr>
              <a:t>Variables; operations on variables</a:t>
            </a:r>
          </a:p>
          <a:p>
            <a:pPr eaLnBrk="1" hangingPunct="1">
              <a:buClr>
                <a:schemeClr val="accent2"/>
              </a:buClr>
              <a:buFont typeface="Wingdings" charset="0"/>
              <a:buChar char="Ø"/>
            </a:pPr>
            <a:endParaRPr lang="en-US" sz="3000">
              <a:latin typeface="Verdana" charset="0"/>
            </a:endParaRPr>
          </a:p>
          <a:p>
            <a:pPr eaLnBrk="1" hangingPunct="1">
              <a:buClr>
                <a:schemeClr val="accent2"/>
              </a:buClr>
              <a:buFont typeface="Wingdings" charset="0"/>
              <a:buChar char="Ø"/>
            </a:pPr>
            <a:r>
              <a:rPr lang="en-US" sz="3000">
                <a:latin typeface="Verdana" charset="0"/>
              </a:rPr>
              <a:t>Programming</a:t>
            </a:r>
          </a:p>
          <a:p>
            <a:pPr eaLnBrk="1" hangingPunct="1">
              <a:buClr>
                <a:schemeClr val="accent2"/>
              </a:buClr>
              <a:buFont typeface="Wingdings" charset="0"/>
              <a:buChar char="Ø"/>
            </a:pPr>
            <a:endParaRPr lang="en-US" sz="3000">
              <a:latin typeface="Verdana" charset="0"/>
            </a:endParaRPr>
          </a:p>
          <a:p>
            <a:pPr eaLnBrk="1" hangingPunct="1">
              <a:buClr>
                <a:schemeClr val="accent2"/>
              </a:buClr>
              <a:buFont typeface="Wingdings" charset="0"/>
              <a:buChar char="Ø"/>
            </a:pPr>
            <a:r>
              <a:rPr lang="en-US" sz="3000">
                <a:latin typeface="Verdana" charset="0"/>
              </a:rPr>
              <a:t>Visualization</a:t>
            </a:r>
          </a:p>
        </p:txBody>
      </p:sp>
      <p:pic>
        <p:nvPicPr>
          <p:cNvPr id="18435" name="Picture 4" descr="3D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63" y="290513"/>
            <a:ext cx="2971800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Box 3"/>
          <p:cNvSpPr txBox="1">
            <a:spLocks noChangeArrowheads="1"/>
          </p:cNvSpPr>
          <p:nvPr/>
        </p:nvSpPr>
        <p:spPr bwMode="auto">
          <a:xfrm>
            <a:off x="2576513" y="612775"/>
            <a:ext cx="12969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2600">
                <a:solidFill>
                  <a:srgbClr val="9F2936"/>
                </a:solidFill>
                <a:latin typeface="Verdana" charset="0"/>
              </a:rPr>
              <a:t>Matlab</a:t>
            </a:r>
          </a:p>
        </p:txBody>
      </p: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822325" y="2465388"/>
            <a:ext cx="7045518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-1" charset="2"/>
              <a:buChar char="Ø"/>
              <a:defRPr/>
            </a:pPr>
            <a:r>
              <a:rPr lang="en-US" sz="3000" dirty="0">
                <a:latin typeface="Verdana" pitchFamily="-1" charset="0"/>
                <a:ea typeface="+mn-ea"/>
                <a:cs typeface="+mn-cs"/>
              </a:rPr>
              <a:t>The </a:t>
            </a:r>
            <a:r>
              <a:rPr lang="en-US" sz="3000" dirty="0" err="1">
                <a:latin typeface="Verdana" pitchFamily="-1" charset="0"/>
                <a:ea typeface="+mn-ea"/>
                <a:cs typeface="+mn-cs"/>
              </a:rPr>
              <a:t>Matlab</a:t>
            </a:r>
            <a:r>
              <a:rPr lang="en-US" sz="3000" dirty="0">
                <a:latin typeface="Verdana" pitchFamily="-1" charset="0"/>
                <a:ea typeface="+mn-ea"/>
                <a:cs typeface="+mn-cs"/>
              </a:rPr>
              <a:t> Environment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-1" charset="2"/>
              <a:buChar char="Ø"/>
              <a:defRPr/>
            </a:pPr>
            <a:endParaRPr lang="en-US" sz="3000" dirty="0">
              <a:latin typeface="Verdana" pitchFamily="-1" charset="0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-1" charset="2"/>
              <a:buChar char="Ø"/>
              <a:defRPr/>
            </a:pPr>
            <a:r>
              <a:rPr lang="en-US" sz="3000" dirty="0">
                <a:solidFill>
                  <a:schemeClr val="tx1">
                    <a:alpha val="30000"/>
                  </a:schemeClr>
                </a:solidFill>
                <a:latin typeface="Verdana" pitchFamily="-1" charset="0"/>
                <a:ea typeface="+mn-ea"/>
                <a:cs typeface="+mn-cs"/>
              </a:rPr>
              <a:t>Variables; operations on variables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-1" charset="2"/>
              <a:buChar char="Ø"/>
              <a:defRPr/>
            </a:pPr>
            <a:endParaRPr lang="en-US" sz="3000" dirty="0">
              <a:solidFill>
                <a:schemeClr val="tx1">
                  <a:alpha val="30000"/>
                </a:schemeClr>
              </a:solidFill>
              <a:latin typeface="Verdana" pitchFamily="-1" charset="0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-1" charset="2"/>
              <a:buChar char="Ø"/>
              <a:defRPr/>
            </a:pPr>
            <a:r>
              <a:rPr lang="en-US" sz="3000" dirty="0">
                <a:solidFill>
                  <a:schemeClr val="tx1">
                    <a:alpha val="30000"/>
                  </a:schemeClr>
                </a:solidFill>
                <a:latin typeface="Verdana" pitchFamily="-1" charset="0"/>
                <a:ea typeface="+mn-ea"/>
                <a:cs typeface="+mn-cs"/>
              </a:rPr>
              <a:t>Programming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-1" charset="2"/>
              <a:buChar char="Ø"/>
              <a:defRPr/>
            </a:pPr>
            <a:endParaRPr lang="en-US" sz="3000" dirty="0">
              <a:solidFill>
                <a:schemeClr val="tx1">
                  <a:alpha val="30000"/>
                </a:schemeClr>
              </a:solidFill>
              <a:latin typeface="Verdana" pitchFamily="-1" charset="0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-1" charset="2"/>
              <a:buChar char="Ø"/>
              <a:defRPr/>
            </a:pPr>
            <a:r>
              <a:rPr lang="en-US" sz="3000" dirty="0">
                <a:solidFill>
                  <a:schemeClr val="tx1">
                    <a:alpha val="30000"/>
                  </a:schemeClr>
                </a:solidFill>
                <a:latin typeface="Verdana" pitchFamily="-1" charset="0"/>
                <a:ea typeface="+mn-ea"/>
                <a:cs typeface="+mn-cs"/>
              </a:rPr>
              <a:t>Visualization</a:t>
            </a:r>
          </a:p>
        </p:txBody>
      </p:sp>
      <p:pic>
        <p:nvPicPr>
          <p:cNvPr id="19459" name="Picture 4" descr="3D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63" y="290513"/>
            <a:ext cx="2971800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1454150"/>
            <a:ext cx="8005763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TextBox 2"/>
          <p:cNvSpPr txBox="1">
            <a:spLocks noChangeArrowheads="1"/>
          </p:cNvSpPr>
          <p:nvPr/>
        </p:nvSpPr>
        <p:spPr bwMode="auto">
          <a:xfrm>
            <a:off x="2122488" y="479425"/>
            <a:ext cx="50625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3000">
                <a:solidFill>
                  <a:srgbClr val="9F2936"/>
                </a:solidFill>
                <a:latin typeface="Verdana" charset="0"/>
              </a:rPr>
              <a:t>The Matlab Environment</a:t>
            </a:r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3260725" y="3506788"/>
            <a:ext cx="2420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800" i="1">
                <a:solidFill>
                  <a:srgbClr val="9F2936"/>
                </a:solidFill>
                <a:latin typeface="Verdana" charset="0"/>
              </a:rPr>
              <a:t>Command Window</a:t>
            </a: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6918325" y="2976563"/>
            <a:ext cx="1512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800" i="1">
                <a:solidFill>
                  <a:srgbClr val="9F2936"/>
                </a:solidFill>
                <a:latin typeface="Verdana" charset="0"/>
              </a:rPr>
              <a:t>Workspace</a:t>
            </a:r>
          </a:p>
        </p:txBody>
      </p:sp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6918325" y="4549775"/>
            <a:ext cx="1428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800" i="1">
                <a:solidFill>
                  <a:srgbClr val="9F2936"/>
                </a:solidFill>
                <a:latin typeface="Verdana" charset="0"/>
              </a:rPr>
              <a:t>Command</a:t>
            </a:r>
          </a:p>
          <a:p>
            <a:pPr eaLnBrk="1" hangingPunct="1"/>
            <a:r>
              <a:rPr lang="en-US" sz="1800" i="1">
                <a:solidFill>
                  <a:srgbClr val="9F2936"/>
                </a:solidFill>
                <a:latin typeface="Verdana" charset="0"/>
              </a:rPr>
              <a:t>history</a:t>
            </a:r>
          </a:p>
        </p:txBody>
      </p:sp>
      <p:sp>
        <p:nvSpPr>
          <p:cNvPr id="20486" name="TextBox 6"/>
          <p:cNvSpPr txBox="1">
            <a:spLocks noChangeArrowheads="1"/>
          </p:cNvSpPr>
          <p:nvPr/>
        </p:nvSpPr>
        <p:spPr bwMode="auto">
          <a:xfrm>
            <a:off x="811213" y="3506788"/>
            <a:ext cx="11287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800" i="1">
                <a:solidFill>
                  <a:srgbClr val="9F2936"/>
                </a:solidFill>
                <a:latin typeface="Verdana" charset="0"/>
              </a:rPr>
              <a:t>Current </a:t>
            </a:r>
          </a:p>
          <a:p>
            <a:pPr eaLnBrk="1" hangingPunct="1"/>
            <a:r>
              <a:rPr lang="en-US" sz="1800" i="1">
                <a:solidFill>
                  <a:srgbClr val="9F2936"/>
                </a:solidFill>
                <a:latin typeface="Verdana" charset="0"/>
              </a:rPr>
              <a:t>folder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2047875"/>
            <a:ext cx="2816225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" name="TextBox 2"/>
          <p:cNvSpPr txBox="1">
            <a:spLocks noChangeArrowheads="1"/>
          </p:cNvSpPr>
          <p:nvPr/>
        </p:nvSpPr>
        <p:spPr bwMode="auto">
          <a:xfrm>
            <a:off x="3051175" y="479425"/>
            <a:ext cx="29511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3000">
                <a:solidFill>
                  <a:srgbClr val="9F2936"/>
                </a:solidFill>
                <a:latin typeface="Verdana" charset="0"/>
              </a:rPr>
              <a:t>Help in Matlab</a:t>
            </a:r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4303713" y="2047875"/>
            <a:ext cx="4041775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b="1">
                <a:latin typeface="Verdana" charset="0"/>
              </a:rPr>
              <a:t>Help Browser</a:t>
            </a:r>
          </a:p>
          <a:p>
            <a:pPr eaLnBrk="1" hangingPunct="1"/>
            <a:r>
              <a:rPr lang="en-US">
                <a:latin typeface="Verdana" charset="0"/>
              </a:rPr>
              <a:t>	-&gt; Product Help</a:t>
            </a:r>
          </a:p>
          <a:p>
            <a:pPr eaLnBrk="1" hangingPunct="1"/>
            <a:endParaRPr lang="en-US">
              <a:latin typeface="Verdana" charset="0"/>
            </a:endParaRPr>
          </a:p>
          <a:p>
            <a:pPr eaLnBrk="1" hangingPunct="1"/>
            <a:r>
              <a:rPr lang="en-US" b="1">
                <a:latin typeface="Verdana" charset="0"/>
              </a:rPr>
              <a:t>Command line:</a:t>
            </a:r>
          </a:p>
          <a:p>
            <a:pPr eaLnBrk="1" hangingPunct="1"/>
            <a:r>
              <a:rPr lang="en-US">
                <a:latin typeface="Verdana" charset="0"/>
              </a:rPr>
              <a:t>	&gt;&gt; help &lt;command&gt;</a:t>
            </a:r>
          </a:p>
          <a:p>
            <a:pPr eaLnBrk="1" hangingPunct="1"/>
            <a:endParaRPr lang="en-US">
              <a:latin typeface="Verdana" charset="0"/>
            </a:endParaRPr>
          </a:p>
          <a:p>
            <a:pPr eaLnBrk="1" hangingPunct="1"/>
            <a:r>
              <a:rPr lang="en-US">
                <a:latin typeface="Verdana" charset="0"/>
              </a:rPr>
              <a:t>Example: </a:t>
            </a:r>
          </a:p>
          <a:p>
            <a:pPr eaLnBrk="1" hangingPunct="1"/>
            <a:r>
              <a:rPr lang="en-US">
                <a:latin typeface="Verdana" charset="0"/>
              </a:rPr>
              <a:t>     &gt;&gt; help sqrt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3"/>
          <p:cNvSpPr txBox="1">
            <a:spLocks noChangeArrowheads="1"/>
          </p:cNvSpPr>
          <p:nvPr/>
        </p:nvSpPr>
        <p:spPr bwMode="auto">
          <a:xfrm>
            <a:off x="2576513" y="612775"/>
            <a:ext cx="12969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2600">
                <a:solidFill>
                  <a:srgbClr val="9F2936"/>
                </a:solidFill>
                <a:latin typeface="Verdana" charset="0"/>
              </a:rPr>
              <a:t>Matlab</a:t>
            </a:r>
          </a:p>
        </p:txBody>
      </p: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822325" y="2465388"/>
            <a:ext cx="7045518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-1" charset="2"/>
              <a:buChar char="Ø"/>
              <a:defRPr/>
            </a:pPr>
            <a:r>
              <a:rPr lang="en-US" sz="3000" dirty="0">
                <a:solidFill>
                  <a:schemeClr val="tx1">
                    <a:alpha val="30000"/>
                  </a:schemeClr>
                </a:solidFill>
                <a:latin typeface="Verdana" pitchFamily="-1" charset="0"/>
                <a:ea typeface="+mn-ea"/>
                <a:cs typeface="+mn-cs"/>
              </a:rPr>
              <a:t>The </a:t>
            </a:r>
            <a:r>
              <a:rPr lang="en-US" sz="3000" dirty="0" err="1">
                <a:solidFill>
                  <a:schemeClr val="tx1">
                    <a:alpha val="30000"/>
                  </a:schemeClr>
                </a:solidFill>
                <a:latin typeface="Verdana" pitchFamily="-1" charset="0"/>
                <a:ea typeface="+mn-ea"/>
                <a:cs typeface="+mn-cs"/>
              </a:rPr>
              <a:t>Matlab</a:t>
            </a:r>
            <a:r>
              <a:rPr lang="en-US" sz="3000" dirty="0">
                <a:solidFill>
                  <a:schemeClr val="tx1">
                    <a:alpha val="30000"/>
                  </a:schemeClr>
                </a:solidFill>
                <a:latin typeface="Verdana" pitchFamily="-1" charset="0"/>
                <a:ea typeface="+mn-ea"/>
                <a:cs typeface="+mn-cs"/>
              </a:rPr>
              <a:t> Environment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-1" charset="2"/>
              <a:buChar char="Ø"/>
              <a:defRPr/>
            </a:pPr>
            <a:endParaRPr lang="en-US" sz="3000" dirty="0">
              <a:latin typeface="Verdana" pitchFamily="-1" charset="0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-1" charset="2"/>
              <a:buChar char="Ø"/>
              <a:defRPr/>
            </a:pPr>
            <a:r>
              <a:rPr lang="en-US" sz="3000" dirty="0">
                <a:latin typeface="Verdana" pitchFamily="-1" charset="0"/>
                <a:ea typeface="+mn-ea"/>
                <a:cs typeface="+mn-cs"/>
              </a:rPr>
              <a:t>Variables; operations on variables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-1" charset="2"/>
              <a:buChar char="Ø"/>
              <a:defRPr/>
            </a:pPr>
            <a:endParaRPr lang="en-US" sz="3000" dirty="0">
              <a:solidFill>
                <a:schemeClr val="tx1">
                  <a:alpha val="30000"/>
                </a:schemeClr>
              </a:solidFill>
              <a:latin typeface="Verdana" pitchFamily="-1" charset="0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-1" charset="2"/>
              <a:buChar char="Ø"/>
              <a:defRPr/>
            </a:pPr>
            <a:r>
              <a:rPr lang="en-US" sz="3000" dirty="0">
                <a:solidFill>
                  <a:schemeClr val="tx1">
                    <a:alpha val="30000"/>
                  </a:schemeClr>
                </a:solidFill>
                <a:latin typeface="Verdana" pitchFamily="-1" charset="0"/>
                <a:ea typeface="+mn-ea"/>
                <a:cs typeface="+mn-cs"/>
              </a:rPr>
              <a:t>Programming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-1" charset="2"/>
              <a:buChar char="Ø"/>
              <a:defRPr/>
            </a:pPr>
            <a:endParaRPr lang="en-US" sz="3000" dirty="0">
              <a:solidFill>
                <a:schemeClr val="tx1">
                  <a:alpha val="30000"/>
                </a:schemeClr>
              </a:solidFill>
              <a:latin typeface="Verdana" pitchFamily="-1" charset="0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-1" charset="2"/>
              <a:buChar char="Ø"/>
              <a:defRPr/>
            </a:pPr>
            <a:r>
              <a:rPr lang="en-US" sz="3000" dirty="0">
                <a:solidFill>
                  <a:schemeClr val="tx1">
                    <a:alpha val="30000"/>
                  </a:schemeClr>
                </a:solidFill>
                <a:latin typeface="Verdana" pitchFamily="-1" charset="0"/>
                <a:ea typeface="+mn-ea"/>
                <a:cs typeface="+mn-cs"/>
              </a:rPr>
              <a:t>Visualization</a:t>
            </a:r>
          </a:p>
        </p:txBody>
      </p:sp>
      <p:pic>
        <p:nvPicPr>
          <p:cNvPr id="22531" name="Picture 4" descr="3D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63" y="290513"/>
            <a:ext cx="2971800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012" y="443685"/>
            <a:ext cx="6413550" cy="60127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10389" y="1025066"/>
            <a:ext cx="520219" cy="5201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202193" y="1942441"/>
            <a:ext cx="520219" cy="5201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10389" y="2875711"/>
            <a:ext cx="520219" cy="5201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10389" y="3793681"/>
            <a:ext cx="520219" cy="5201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10389" y="4772848"/>
            <a:ext cx="520219" cy="5201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9897" y="1022029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323986" y="1908781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23986" y="2826721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3376" y="3759370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8067" y="4646122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80116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Aspect.thmx</Template>
  <TotalTime>974</TotalTime>
  <Words>673</Words>
  <Application>Microsoft Office PowerPoint</Application>
  <PresentationFormat>On-screen Show (4:3)</PresentationFormat>
  <Paragraphs>225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Times New Roman</vt:lpstr>
      <vt:lpstr>Verdana</vt:lpstr>
      <vt:lpstr>Wingdings</vt:lpstr>
      <vt:lpstr>Wingdings 2</vt:lpstr>
      <vt:lpstr>ヒラギノ角ゴ Pro W3</vt:lpstr>
      <vt:lpstr>Aspect</vt:lpstr>
      <vt:lpstr>Introduction to Matlab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California,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Matlab</dc:title>
  <dc:creator>Patrice Koehl</dc:creator>
  <cp:lastModifiedBy>kailash.shaw</cp:lastModifiedBy>
  <cp:revision>16</cp:revision>
  <dcterms:created xsi:type="dcterms:W3CDTF">2011-12-16T18:02:45Z</dcterms:created>
  <dcterms:modified xsi:type="dcterms:W3CDTF">2022-11-22T03:27:39Z</dcterms:modified>
</cp:coreProperties>
</file>