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6" r:id="rId60"/>
    <p:sldId id="319" r:id="rId61"/>
    <p:sldId id="317" r:id="rId62"/>
    <p:sldId id="318" r:id="rId63"/>
    <p:sldId id="320" r:id="rId64"/>
    <p:sldId id="324" r:id="rId65"/>
    <p:sldId id="321" r:id="rId66"/>
    <p:sldId id="322" r:id="rId67"/>
    <p:sldId id="323" r:id="rId68"/>
    <p:sldId id="326" r:id="rId69"/>
    <p:sldId id="325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5" r:id="rId78"/>
    <p:sldId id="334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6" r:id="rId88"/>
    <p:sldId id="347" r:id="rId89"/>
    <p:sldId id="344" r:id="rId90"/>
    <p:sldId id="348" r:id="rId91"/>
    <p:sldId id="349" r:id="rId92"/>
    <p:sldId id="350" r:id="rId93"/>
    <p:sldId id="351" r:id="rId94"/>
    <p:sldId id="352" r:id="rId9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97"/>
      <p:bold r:id="rId98"/>
      <p:italic r:id="rId99"/>
      <p:boldItalic r:id="rId100"/>
    </p:embeddedFont>
    <p:embeddedFont>
      <p:font typeface="Comic Sans MS" panose="030F0702030302020204" pitchFamily="66" charset="0"/>
      <p:regular r:id="rId101"/>
      <p:bold r:id="rId102"/>
      <p:italic r:id="rId103"/>
      <p:boldItalic r:id="rId104"/>
    </p:embeddedFont>
    <p:embeddedFont>
      <p:font typeface="Old Standard TT" panose="020B0604020202020204" charset="0"/>
      <p:regular r:id="rId105"/>
      <p:bold r:id="rId106"/>
      <p:italic r:id="rId10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26468-3C88-4C7F-BCFA-648CBAF95C08}">
  <a:tblStyle styleId="{FB426468-3C88-4C7F-BCFA-648CBAF95C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2DC532-9861-433F-B424-93A3235C23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font" Target="fonts/font11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7.fntdata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.fntdata"/><Relationship Id="rId104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4.fntdata"/><Relationship Id="rId105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70283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4753c228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4753c228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4753c228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4753c228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4753c228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4753c228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4753c228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4753c228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4753c228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4753c228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4753c228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4753c228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4753c228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4753c228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4753c228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4753c228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4753c228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4753c228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4753c2284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4753c2284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4753c228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4753c228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4753c2284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4753c2284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4753c2284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4753c2284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4753c228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4753c2284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4753c2284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4753c2284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4753c228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4753c2284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4753c2284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4753c2284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4753c228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4753c228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4753c228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4753c228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4753c2284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4753c2284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489950b2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489950b2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4753c228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4753c228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4753c228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4753c228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4753c228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4753c228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4753c228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4753c2284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4753c2284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4753c2284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4753c2284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4753c2284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4753c2284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4753c2284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4753c228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4753c228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4753c228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4753c228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4753c2284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4753c2284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489950b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489950b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5d96220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5d96220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5d962203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5d962203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d96220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5d96220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d962203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35d962203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5d962203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5d962203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5d96220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35d96220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5d962203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35d962203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5d962203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5d962203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5d962203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35d962203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5d962203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35d962203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489950b2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489950b2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5d962203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35d962203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5d962203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5d962203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d962203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d962203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5d962203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5d962203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5d962203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35d962203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5d962203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35d962203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5d9622035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35d9622035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489950b2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489950b2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4753c228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4753c228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4753c228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4753c228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in R Language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55"/>
            <a:ext cx="81186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46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65"/>
              <a:t>Shantanu Bindewari										</a:t>
            </a:r>
            <a:r>
              <a:rPr lang="en" sz="7200"/>
              <a:t>June 20, 2022</a:t>
            </a:r>
            <a:endParaRPr sz="7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65"/>
              <a:t>Teaching Associate,CSE</a:t>
            </a:r>
            <a:endParaRPr sz="646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65"/>
              <a:t>SIT Pune</a:t>
            </a:r>
            <a:endParaRPr sz="6465"/>
          </a:p>
          <a:p>
            <a:pPr marL="640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We shall run the following commands to assign variables, data of different data types and print the class of the variable to verify the data type.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237350" y="2180288"/>
          <a:ext cx="6143625" cy="786354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x &lt;- </a:t>
                      </a:r>
                      <a:r>
                        <a:rPr lang="en" sz="1200">
                          <a:solidFill>
                            <a:srgbClr val="D8006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solidFill>
                          <a:srgbClr val="D8006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"logical"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Google Shape;119;p22"/>
          <p:cNvSpPr txBox="1"/>
          <p:nvPr/>
        </p:nvSpPr>
        <p:spPr>
          <a:xfrm>
            <a:off x="403975" y="1398575"/>
            <a:ext cx="30000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" sz="1300" b="1">
                <a:highlight>
                  <a:srgbClr val="FFFFFF"/>
                </a:highlight>
              </a:rPr>
              <a:t>Logical</a:t>
            </a:r>
            <a:endParaRPr sz="1300" b="1">
              <a:highlight>
                <a:srgbClr val="FFFFFF"/>
              </a:highlight>
            </a:endParaRPr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237350" y="3250925"/>
          <a:ext cx="6143625" cy="786354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x &lt;- 67.54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"numeric"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121;p22"/>
          <p:cNvSpPr txBox="1"/>
          <p:nvPr/>
        </p:nvSpPr>
        <p:spPr>
          <a:xfrm>
            <a:off x="403975" y="1461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" sz="1300" b="1">
                <a:highlight>
                  <a:srgbClr val="FFFFFF"/>
                </a:highlight>
              </a:rPr>
              <a:t>Numeric</a:t>
            </a:r>
            <a:endParaRPr sz="1300"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125800" y="203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&lt;- 63L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"integer"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" name="Google Shape;129;p2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" sz="1300" b="1">
                <a:highlight>
                  <a:srgbClr val="FFFFFF"/>
                </a:highlight>
              </a:rPr>
              <a:t>Integer</a:t>
            </a:r>
            <a:endParaRPr sz="1300" b="1">
              <a:highlight>
                <a:srgbClr val="FFFFFF"/>
              </a:highlight>
            </a:endParaRPr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125800" y="343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x &lt;- 6 + 4i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"complex"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Google Shape;131;p2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endParaRPr sz="1300" b="1">
              <a:highlight>
                <a:srgbClr val="FFFFFF"/>
              </a:highlight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437475" y="29869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</a:rPr>
              <a:t>Complex</a:t>
            </a:r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4465500" y="218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x &lt;-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"hello"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"character"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134;p23"/>
          <p:cNvSpPr txBox="1"/>
          <p:nvPr/>
        </p:nvSpPr>
        <p:spPr>
          <a:xfrm>
            <a:off x="4688600" y="1530763"/>
            <a:ext cx="30000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" sz="1300" b="1">
                <a:highlight>
                  <a:srgbClr val="FFFFFF"/>
                </a:highlight>
              </a:rPr>
              <a:t>Character</a:t>
            </a:r>
            <a:endParaRPr sz="1300" b="1">
              <a:highlight>
                <a:srgbClr val="FFFFFF"/>
              </a:highlight>
            </a:endParaRPr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4465500" y="361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x &lt;-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charToRaw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"hello"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"raw"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Google Shape;136;p23"/>
          <p:cNvSpPr txBox="1"/>
          <p:nvPr/>
        </p:nvSpPr>
        <p:spPr>
          <a:xfrm>
            <a:off x="4688600" y="1883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" sz="1300" b="1">
                <a:highlight>
                  <a:srgbClr val="FFFFFF"/>
                </a:highlight>
              </a:rPr>
              <a:t>Raw</a:t>
            </a:r>
            <a:endParaRPr sz="1300"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94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3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ata Types of R – Objects</a:t>
            </a:r>
            <a:endParaRPr sz="3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SzPts val="990"/>
              <a:buNone/>
            </a:pPr>
            <a:endParaRPr sz="3994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5385">
                <a:latin typeface="Arial"/>
                <a:ea typeface="Arial"/>
                <a:cs typeface="Arial"/>
                <a:sym typeface="Arial"/>
              </a:rPr>
              <a:t>As already mentioned there are many types of R Objects. We shall look into some of the most commonly used data types. They are :</a:t>
            </a:r>
            <a:endParaRPr sz="5385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7524" algn="l" rtl="0">
              <a:lnSpc>
                <a:spcPct val="175000"/>
              </a:lnSpc>
              <a:spcBef>
                <a:spcPts val="13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308">
                <a:latin typeface="Arial"/>
                <a:ea typeface="Arial"/>
                <a:cs typeface="Arial"/>
                <a:sym typeface="Arial"/>
              </a:rPr>
              <a:t>Vectors</a:t>
            </a:r>
            <a:endParaRPr sz="4308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7524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308">
                <a:latin typeface="Arial"/>
                <a:ea typeface="Arial"/>
                <a:cs typeface="Arial"/>
                <a:sym typeface="Arial"/>
              </a:rPr>
              <a:t>Lists</a:t>
            </a:r>
            <a:endParaRPr sz="4308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7524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308">
                <a:latin typeface="Arial"/>
                <a:ea typeface="Arial"/>
                <a:cs typeface="Arial"/>
                <a:sym typeface="Arial"/>
              </a:rPr>
              <a:t>Matrices</a:t>
            </a:r>
            <a:endParaRPr sz="4308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7524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308">
                <a:latin typeface="Arial"/>
                <a:ea typeface="Arial"/>
                <a:cs typeface="Arial"/>
                <a:sym typeface="Arial"/>
              </a:rPr>
              <a:t>Arrays</a:t>
            </a:r>
            <a:endParaRPr sz="4308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7524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308">
                <a:latin typeface="Arial"/>
                <a:ea typeface="Arial"/>
                <a:cs typeface="Arial"/>
                <a:sym typeface="Arial"/>
              </a:rPr>
              <a:t>Factors</a:t>
            </a:r>
            <a:endParaRPr sz="4308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7524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308">
                <a:latin typeface="Arial"/>
                <a:ea typeface="Arial"/>
                <a:cs typeface="Arial"/>
                <a:sym typeface="Arial"/>
              </a:rPr>
              <a:t>Data Frames</a:t>
            </a:r>
            <a:endParaRPr sz="4308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623400" y="34567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fruits =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'apple'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'orange'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 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(fruits))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"character"</a:t>
            </a:r>
            <a:endParaRPr sz="1200">
              <a:solidFill>
                <a:srgbClr val="067D17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(fruits)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endParaRPr sz="1200">
              <a:solidFill>
                <a:srgbClr val="067D17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487050" y="217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 &lt;-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(comma separated atomic vectors belonging to a data type)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" name="Google Shape;150;p2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" sz="1300" b="1">
                <a:highlight>
                  <a:srgbClr val="FFFFFF"/>
                </a:highlight>
              </a:rPr>
              <a:t>Syntax – Define a Vector</a:t>
            </a:r>
            <a:endParaRPr sz="1300" b="1">
              <a:highlight>
                <a:srgbClr val="FFFFFF"/>
              </a:highlight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487050" y="28717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Following is an example of a Character Vector.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304800" y="428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R Vector</a:t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Lists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 R programming language, a List is a collection of List Items (R Objects) belonging to different data types. A List may contain another list as its item. A List Item may contain a Matrices, an Array, a Factor, an R function or any of R Object.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311700" y="248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 &lt;-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(comma seperated list items)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Google Shape;160;p2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300" b="1">
              <a:highlight>
                <a:srgbClr val="FFFFFF"/>
              </a:highlight>
            </a:endParaRPr>
          </a:p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300" b="1">
              <a:highlight>
                <a:srgbClr val="FFFFFF"/>
              </a:highlight>
            </a:endParaRPr>
          </a:p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" sz="1300" b="1">
                <a:highlight>
                  <a:srgbClr val="FFFFFF"/>
                </a:highlight>
              </a:rPr>
              <a:t>Syntax to Define List</a:t>
            </a:r>
            <a:endParaRPr sz="1300" b="1">
              <a:highlight>
                <a:srgbClr val="FFFFFF"/>
              </a:highlight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58575" y="30653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Following is an example of an R List.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listX =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(51,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,tan,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(8L,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)) 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(listX)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[[1]]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[1] 51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[[2]]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200">
              <a:solidFill>
                <a:srgbClr val="067D17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[[3]]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(x)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.Primitive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"tan"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[[4]]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[[4]][[1]]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[1] 8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[[4]][[2]]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endParaRPr sz="1200">
              <a:solidFill>
                <a:srgbClr val="067D17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26916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split by row or column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: if TRUE then its split by row, else if its FALSE then split by column.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Following is an example to define a matrix 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1. Split by row.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483375"/>
            <a:ext cx="8520600" cy="40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 R programming language, A Matrix is a 2-D set of data elements. A Vector, number of rows and number of columns could be used to create a Matrix.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304800" y="204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727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 &lt;- matrix(vector, number of rows, number of columns, split by row or column)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" name="Google Shape;175;p2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" sz="1300" b="1">
                <a:highlight>
                  <a:srgbClr val="FFFFFF"/>
                </a:highlight>
              </a:rPr>
              <a:t>Syntax – Define Matrix</a:t>
            </a:r>
            <a:endParaRPr sz="1300" b="1">
              <a:highlight>
                <a:srgbClr val="FFFFFF"/>
              </a:highlight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2007850" y="3532275"/>
            <a:ext cx="47964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A =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matrix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(1,2,3,4,5,6,7,8),2,4,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 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[,1] [,2] [,3] [,4]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[1,]	1	2	3	4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[2,]	5	6	7	8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83" name="Google Shape;183;p29"/>
          <p:cNvGraphicFramePr/>
          <p:nvPr/>
        </p:nvGraphicFramePr>
        <p:xfrm>
          <a:off x="462250" y="197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A &lt;-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matrix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(1,2,3,4,5,6,7,8),2,4,</a:t>
                      </a:r>
                      <a:r>
                        <a:rPr lang="en" sz="1200">
                          <a:solidFill>
                            <a:srgbClr val="D8006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&gt;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[,1] [,2] [,3] [,4]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[1,]	1	3	5	7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[2,]	2	4	6	8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Google Shape;184;p2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/>
              <a:t>2. Split by column.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Arrays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 R programming language, Arrays are N-Dimensional data sets.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524225" y="21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 &lt;-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(list, dimension)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Google Shape;192;p3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" sz="1300" b="1">
                <a:highlight>
                  <a:srgbClr val="FFFFFF"/>
                </a:highlight>
              </a:rPr>
              <a:t>Syntax – Define an R Array</a:t>
            </a:r>
            <a:endParaRPr sz="1300" b="1">
              <a:highlight>
                <a:srgbClr val="FFFFFF"/>
              </a:highlight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11700" y="2912600"/>
            <a:ext cx="7967400" cy="1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where list contains the elements of array and dimension is a list containing the information about dimensionality of the array. If dimension is c(2,5,4,8), the array is 4-Dimensional with dimensions 2x5x4x8.</a:t>
            </a:r>
            <a:endParaRPr sz="1300">
              <a:solidFill>
                <a:schemeClr val="dk1"/>
              </a:solidFill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Following is an example of 3-D array.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A =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(1,2,3,4,5,6,7,8,9,10,11,12),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(2,3,2)) 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 , 1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[,1] [,2] [,3]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[1,]	1	3	5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[2,]	2	4	6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 , 2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[,1] [,2] [,3]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[1,]	7	9   11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[2,]	8   10   12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873425" y="5354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Data Science?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R?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 installation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AI vs ML vs DL vs 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Acquisition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Preparation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Analysis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Introduction to R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Factors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260275" y="1420050"/>
            <a:ext cx="83784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In R programming language, a Factor is a vector along with the distinct values of vector as levels. Factors are useful during statistical modelling.</a:t>
            </a:r>
            <a:endParaRPr sz="1300">
              <a:solidFill>
                <a:schemeClr val="dk1"/>
              </a:solidFill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Levels are stored as R Characters.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433775" y="24168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Following is an example to define an R Factor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433775" y="3110875"/>
            <a:ext cx="30000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factorX =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(1,4,7,2,6,7,1,6,4)) 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(factorX)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[1] 1 4 7 2 6 7 1 6 4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Levels: 1 2 4 6 7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Data Frames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 R programming language, a Data Frame is a set of equal length vectors. The vectors could be of different data types.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15" name="Google Shape;215;p33"/>
          <p:cNvGraphicFramePr/>
          <p:nvPr/>
        </p:nvGraphicFramePr>
        <p:xfrm>
          <a:off x="400300" y="244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 &lt;-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data.frame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(listA, listB, listC, .., listN)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" name="Google Shape;216;p3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" sz="1300" b="1">
                <a:highlight>
                  <a:srgbClr val="FFFFFF"/>
                </a:highlight>
              </a:rPr>
              <a:t>Syntax – Define an R Data Frame</a:t>
            </a:r>
            <a:endParaRPr sz="1300" b="1">
              <a:highlight>
                <a:srgbClr val="FFFFFF"/>
              </a:highlight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532925" y="33048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Following is an example to define an R Data Frame :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3532925" y="3247225"/>
            <a:ext cx="5299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dataX =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data.frame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(values =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(21,42,113), RGB =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'green'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)) 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(dataX)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values   RGB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1 	21   red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2 	42  blue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3	113 green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311700" y="1599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Variables</a:t>
            </a:r>
            <a:endParaRPr sz="17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311700" y="904750"/>
            <a:ext cx="8698800" cy="39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4561">
                <a:latin typeface="Arial"/>
                <a:ea typeface="Arial"/>
                <a:cs typeface="Arial"/>
                <a:sym typeface="Arial"/>
              </a:rPr>
              <a:t>In this tutorial, we shall learn about R Variables, how to assign value to a variable, know the data type of variable, find the list of variables and delete some of them if required.</a:t>
            </a:r>
            <a:endParaRPr sz="4561"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4446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Rules for writing R Variables</a:t>
            </a:r>
            <a:endParaRPr sz="4446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4612">
                <a:latin typeface="Arial"/>
                <a:ea typeface="Arial"/>
                <a:cs typeface="Arial"/>
                <a:sym typeface="Arial"/>
              </a:rPr>
              <a:t>Following are the rules to give a valid name to an R variable.</a:t>
            </a:r>
            <a:endParaRPr sz="4612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929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712">
                <a:latin typeface="Arial"/>
                <a:ea typeface="Arial"/>
                <a:cs typeface="Arial"/>
                <a:sym typeface="Arial"/>
              </a:rPr>
              <a:t>It may contain letters (Examples : x, y, varx, .. )</a:t>
            </a:r>
            <a:endParaRPr sz="5712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9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712">
                <a:latin typeface="Arial"/>
                <a:ea typeface="Arial"/>
                <a:cs typeface="Arial"/>
                <a:sym typeface="Arial"/>
              </a:rPr>
              <a:t>It may contain numbers (Examples : x1, y1, var25x, .. )</a:t>
            </a:r>
            <a:endParaRPr sz="5712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9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712">
                <a:latin typeface="Arial"/>
                <a:ea typeface="Arial"/>
                <a:cs typeface="Arial"/>
                <a:sym typeface="Arial"/>
              </a:rPr>
              <a:t>It may contain special char Dot (.) (Examples : x., y., var.x, .. )</a:t>
            </a:r>
            <a:endParaRPr sz="5712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9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712">
                <a:latin typeface="Arial"/>
                <a:ea typeface="Arial"/>
                <a:cs typeface="Arial"/>
                <a:sym typeface="Arial"/>
              </a:rPr>
              <a:t>It may contain special char Underscore(_) (Examples : x_1, y_2, var_x, .. )</a:t>
            </a:r>
            <a:endParaRPr sz="5712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9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712">
                <a:latin typeface="Arial"/>
                <a:ea typeface="Arial"/>
                <a:cs typeface="Arial"/>
                <a:sym typeface="Arial"/>
              </a:rPr>
              <a:t>The first character in the name could be a letter. (Examples : x, y, varx, .. )</a:t>
            </a:r>
            <a:endParaRPr sz="5712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9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712">
                <a:latin typeface="Arial"/>
                <a:ea typeface="Arial"/>
                <a:cs typeface="Arial"/>
                <a:sym typeface="Arial"/>
              </a:rPr>
              <a:t>The first character in the name could be a dot not followed by a number. (Examples : .x, .y, varx, .. )</a:t>
            </a:r>
            <a:endParaRPr sz="5712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3192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712">
                <a:latin typeface="Arial"/>
                <a:ea typeface="Arial"/>
                <a:cs typeface="Arial"/>
                <a:sym typeface="Arial"/>
              </a:rPr>
              <a:t>Reserved words in R could not be used for variables.</a:t>
            </a:r>
            <a:endParaRPr sz="5712"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" sz="4900">
                <a:latin typeface="Arial"/>
                <a:ea typeface="Arial"/>
                <a:cs typeface="Arial"/>
                <a:sym typeface="Arial"/>
              </a:rPr>
              <a:t>Examples for invalid variable names : .2x, tan, er@t</a:t>
            </a:r>
            <a:endParaRPr sz="4112">
              <a:latin typeface="Arial"/>
              <a:ea typeface="Arial"/>
              <a:cs typeface="Arial"/>
              <a:sym typeface="Arial"/>
            </a:endParaRPr>
          </a:p>
          <a:p>
            <a:pPr marL="838200" marR="76200" lvl="0" indent="-274842" algn="l" rtl="0">
              <a:lnSpc>
                <a:spcPct val="175000"/>
              </a:lnSpc>
              <a:spcBef>
                <a:spcPts val="3800"/>
              </a:spcBef>
              <a:spcAft>
                <a:spcPts val="0"/>
              </a:spcAft>
              <a:buSzPct val="100000"/>
              <a:buFont typeface="Arial"/>
              <a:buChar char="●"/>
            </a:pPr>
            <a:endParaRPr sz="2912"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Assign value to R Variable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R Variable can be assigned a value using one of the following three operators 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812800" marR="76200" lvl="0" indent="-304800" algn="l" rtl="0">
              <a:lnSpc>
                <a:spcPct val="175000"/>
              </a:lnSpc>
              <a:spcBef>
                <a:spcPts val="13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Equal Operator    =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812800" marR="76200" lvl="0" indent="-3048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Leftward Operator &lt;-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812800" marR="76200" lvl="0" indent="-3048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Rightward Operator  -&gt;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37" name="Google Shape;237;p36"/>
          <p:cNvGraphicFramePr/>
          <p:nvPr/>
        </p:nvGraphicFramePr>
        <p:xfrm>
          <a:off x="3975950" y="11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428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19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x =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'hello'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"hello"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x &lt;-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'learn r'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"learn r"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 programming language'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-&gt; x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 programming language"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8" name="Google Shape;238;p36"/>
          <p:cNvSpPr txBox="1"/>
          <p:nvPr/>
        </p:nvSpPr>
        <p:spPr>
          <a:xfrm>
            <a:off x="446175" y="1469825"/>
            <a:ext cx="33171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/>
              <a:t>In the following, we have examples for equal operator, leftward operator and rightward operator respectively.</a:t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To find all R variables that are alive at a point in R command prompt or R script file, ls() is the command that returns a Character Vector.</a:t>
            </a:r>
            <a:endParaRPr/>
          </a:p>
        </p:txBody>
      </p:sp>
      <p:sp>
        <p:nvSpPr>
          <p:cNvPr id="245" name="Google Shape;245;p37"/>
          <p:cNvSpPr txBox="1"/>
          <p:nvPr/>
        </p:nvSpPr>
        <p:spPr>
          <a:xfrm>
            <a:off x="570125" y="1933450"/>
            <a:ext cx="6283800" cy="28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[1]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"dataX"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[4]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"factorX"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"fruits"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"listX"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[7]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"RGB"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"r programming language"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"v"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[10]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"values"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"y"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p = 36.89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[1]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"dataX"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[4]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"factorX"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"fruits"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"listX"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[7]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"RGB"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"r programming language"</a:t>
            </a:r>
            <a:endParaRPr sz="1200">
              <a:solidFill>
                <a:srgbClr val="067D17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[10]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"v"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"values"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[13]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"y"</a:t>
            </a:r>
            <a:endParaRPr sz="1200">
              <a:solidFill>
                <a:srgbClr val="067D17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an R Variable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rm(variable_name) deletes an R variable from the stack of variables in a running instance.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570125" y="1846700"/>
            <a:ext cx="77709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[1]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"dataX"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[4]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"factorX"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"fruits"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"listX"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[7]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"RGB"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"r programming language"</a:t>
            </a:r>
            <a:endParaRPr sz="1200">
              <a:solidFill>
                <a:srgbClr val="067D17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[10]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"v"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"values"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[13]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"y"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(fruits)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[1]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"dataX"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[4]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"factorX"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"listX"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[7]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"RGB"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"r programming language"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"v"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[10]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"values"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	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"y"</a:t>
            </a:r>
            <a:endParaRPr sz="1200">
              <a:solidFill>
                <a:srgbClr val="067D17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Operators </a:t>
            </a:r>
            <a:endParaRPr sz="3300">
              <a:solidFill>
                <a:srgbClr val="FF0000"/>
              </a:solidFill>
            </a:endParaRPr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311700" y="879975"/>
            <a:ext cx="8673900" cy="3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Arithmetic, Relational, Logical, Assignment and some of the Miscellaneous Operators that R programming language provides.</a:t>
            </a:r>
            <a:endParaRPr/>
          </a:p>
        </p:txBody>
      </p:sp>
      <p:graphicFrame>
        <p:nvGraphicFramePr>
          <p:cNvPr id="259" name="Google Shape;259;p39"/>
          <p:cNvGraphicFramePr/>
          <p:nvPr/>
        </p:nvGraphicFramePr>
        <p:xfrm>
          <a:off x="574475" y="1606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{FB426468-3C88-4C7F-BCFA-648CBAF95C08}</a:tableStyleId>
              </a:tblPr>
              <a:tblGrid>
                <a:gridCol w="16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Arithmetic Operators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-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*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%%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^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Relational Operators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&lt;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&gt;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==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&gt;=/&lt;=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!=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Logical Operators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&amp;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|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!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&amp;&amp;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||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Assignment Operators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=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&lt;-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-&gt;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&lt;&lt;-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-&gt;&gt;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Misc. Operators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: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%in%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%*%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66" name="Google Shape;266;p40"/>
          <p:cNvGraphicFramePr/>
          <p:nvPr/>
        </p:nvGraphicFramePr>
        <p:xfrm>
          <a:off x="674850" y="9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{FB426468-3C88-4C7F-BCFA-648CBAF95C08}</a:tableStyleId>
              </a:tblPr>
              <a:tblGrid>
                <a:gridCol w="260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Operator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Usage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+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Addition of two operands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+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Subtraction of second operand from first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 a –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*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Multiplication of two operands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*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/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Division of first operand with second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/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%%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Remainder from division of first operand with second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%%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6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%/%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Quotient from division of first operand with second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%/%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6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^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First operand raised to the power of second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a^b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An example for each of the arithmetic operator on Numerical values is provided below.</a:t>
            </a:r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 &lt;- 7.5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 &lt;- 2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a+b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#addition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a-b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#subtraction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a*b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#multiplication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a/b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#Division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a%%b )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#Reminder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a%/%b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#Quotient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a^b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#Power of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73" name="Google Shape;273;p41"/>
          <p:cNvGraphicFramePr/>
          <p:nvPr/>
        </p:nvGraphicFramePr>
        <p:xfrm>
          <a:off x="3759050" y="177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497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Rscript r_op_arithmetic.R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9.5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5.5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15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3.75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1.5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3</a:t>
                      </a:r>
                      <a:endParaRPr sz="1200">
                        <a:solidFill>
                          <a:srgbClr val="444444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56.25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4" name="Google Shape;274;p4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4077625" y="133855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An example for each of the arithmetic operator on Vectors is provided below.</a:t>
            </a:r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R Operators - R Arithmetic Operators Example for vectors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 &lt;-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(8, 9, 6)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 &lt;-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(2, 4, 5)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a+b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#addition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a-b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#subtraction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a*b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#multiplication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a/b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#Division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a%%b )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#Reminder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a%/%b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#Quotient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a^b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#Power of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82" name="Google Shape;282;p42"/>
          <p:cNvGraphicFramePr/>
          <p:nvPr/>
        </p:nvGraphicFramePr>
        <p:xfrm>
          <a:off x="4428300" y="197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497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Rscript r_op_arithmetic_vector.R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10 13 11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6 5 1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16 36 30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4.00 2.25 1.20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0 1 1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4 2 1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  64 6561 7776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3" name="Google Shape;283;p42"/>
          <p:cNvSpPr txBox="1"/>
          <p:nvPr/>
        </p:nvSpPr>
        <p:spPr>
          <a:xfrm>
            <a:off x="4709725" y="1745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4846075" y="161687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Following are the six relational operations R programming language supports.The output is boolean (TRUE or FALSE) 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91" name="Google Shape;291;p43"/>
          <p:cNvGraphicFramePr/>
          <p:nvPr/>
        </p:nvGraphicFramePr>
        <p:xfrm>
          <a:off x="204275" y="10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12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Operator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Usage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&lt;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Is first operand </a:t>
                      </a:r>
                      <a:r>
                        <a:rPr lang="en" sz="1200" b="1"/>
                        <a:t>less than</a:t>
                      </a:r>
                      <a:r>
                        <a:rPr lang="en" sz="1200"/>
                        <a:t> second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&lt;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&gt;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Is first operand </a:t>
                      </a:r>
                      <a:r>
                        <a:rPr lang="en" sz="1200" b="1"/>
                        <a:t>greater than</a:t>
                      </a:r>
                      <a:r>
                        <a:rPr lang="en" sz="1200"/>
                        <a:t> second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&gt;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==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Is first operand </a:t>
                      </a:r>
                      <a:r>
                        <a:rPr lang="en" sz="1200" b="1"/>
                        <a:t>equal to</a:t>
                      </a:r>
                      <a:r>
                        <a:rPr lang="en" sz="1200"/>
                        <a:t> second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==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&lt;=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Is first operand </a:t>
                      </a:r>
                      <a:r>
                        <a:rPr lang="en" sz="1200" b="1"/>
                        <a:t>less than</a:t>
                      </a:r>
                      <a:r>
                        <a:rPr lang="en" sz="1200"/>
                        <a:t> or equal to second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&lt;=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&gt;=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Is first operand </a:t>
                      </a:r>
                      <a:r>
                        <a:rPr lang="en" sz="1200" b="1"/>
                        <a:t>greater than</a:t>
                      </a:r>
                      <a:r>
                        <a:rPr lang="en" sz="1200"/>
                        <a:t> or equal to second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&gt; =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!=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Is first operand </a:t>
                      </a:r>
                      <a:r>
                        <a:rPr lang="en" sz="1200" b="1"/>
                        <a:t>not equal</a:t>
                      </a:r>
                      <a:r>
                        <a:rPr lang="en" sz="1200"/>
                        <a:t> to second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a!=b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An example for each of the relational operator on Numberical values is provided below.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8" name="Google Shape;298;p44"/>
          <p:cNvSpPr txBox="1"/>
          <p:nvPr/>
        </p:nvSpPr>
        <p:spPr>
          <a:xfrm>
            <a:off x="396625" y="1375725"/>
            <a:ext cx="3000000" cy="28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R Operators - R Relational Operators Example for Numbers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 &lt;- 7.5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 &lt;- 2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ab )	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greater than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a==b )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equal to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a&lt;=b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less than or equal to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a&gt;=b ) 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greater than or equal to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a!=b ) 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not equal to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99" name="Google Shape;299;p44"/>
          <p:cNvGraphicFramePr/>
          <p:nvPr/>
        </p:nvGraphicFramePr>
        <p:xfrm>
          <a:off x="3932550" y="266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42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Rscript r_op_relational.R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FALSE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FALSE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FALSE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0" name="Google Shape;300;p4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301" name="Google Shape;301;p44"/>
          <p:cNvSpPr txBox="1"/>
          <p:nvPr/>
        </p:nvSpPr>
        <p:spPr>
          <a:xfrm>
            <a:off x="4288325" y="220995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>
            <a:spLocks noGrp="1"/>
          </p:cNvSpPr>
          <p:nvPr>
            <p:ph type="title"/>
          </p:nvPr>
        </p:nvSpPr>
        <p:spPr>
          <a:xfrm>
            <a:off x="311700" y="457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An example for each of the relational operator on Vectors is provided below.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R Operators - R Relational Operators Example for Numbers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 &lt;-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(7.5, 3, 5)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 &lt;-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(2, 7, 0)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a&lt;b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less than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a&gt;b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greater than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a==b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equal to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a&lt;=b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less than or equal to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a&gt;=b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greater than or equal to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a!=b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not equal to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308" name="Google Shape;308;p45"/>
          <p:cNvGraphicFramePr/>
          <p:nvPr/>
        </p:nvGraphicFramePr>
        <p:xfrm>
          <a:off x="4428300" y="207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42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Rscript r_op_relational_vector.R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FALSE TRUE FALSE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 FALSE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FALSE FALSE FALSE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FALSE TRUE FALSE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 FALSE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 TRUE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Google Shape;309;p45"/>
          <p:cNvSpPr txBox="1"/>
          <p:nvPr/>
        </p:nvSpPr>
        <p:spPr>
          <a:xfrm>
            <a:off x="4722100" y="2647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4722100" y="15864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Logical Operators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"/>
          <p:cNvSpPr txBox="1">
            <a:spLocks noGrp="1"/>
          </p:cNvSpPr>
          <p:nvPr>
            <p:ph type="body" idx="1"/>
          </p:nvPr>
        </p:nvSpPr>
        <p:spPr>
          <a:xfrm>
            <a:off x="311700" y="731250"/>
            <a:ext cx="8520600" cy="2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Logical Operators in R programming language work only for the basic data types logical, numeric and complex and vectors of these basic data types.</a:t>
            </a:r>
            <a:endParaRPr/>
          </a:p>
        </p:txBody>
      </p:sp>
      <p:graphicFrame>
        <p:nvGraphicFramePr>
          <p:cNvPr id="317" name="Google Shape;317;p46"/>
          <p:cNvGraphicFramePr/>
          <p:nvPr/>
        </p:nvGraphicFramePr>
        <p:xfrm>
          <a:off x="311700" y="14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156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 b="1"/>
                        <a:t>Operator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 b="1"/>
                        <a:t>Description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 b="1"/>
                        <a:t>Usage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&amp;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Element wise logical AND operation.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&amp;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|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Element wise logical OR operation.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|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!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Element wise logical NOT operation.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!a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&amp;&amp;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Operand wise logical AND operation.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&amp;&amp;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||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Operand wise logical OR operation.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|| b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An example for each of the logical operators on Numerical values is provided below.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R Operators - R Logical Operators Example for basic logical elements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 &lt;- 0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FALSE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 &lt;- 2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TRUE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&amp; 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AND element wise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| 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OR element wise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!a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NOT element wise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&amp;&amp; 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AND consolidated for all elements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|| 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OR consolidated for all elements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324" name="Google Shape;324;p47"/>
          <p:cNvGraphicFramePr/>
          <p:nvPr/>
        </p:nvGraphicFramePr>
        <p:xfrm>
          <a:off x="6512200" y="207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23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63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Rscript r_op_logical.R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FALSE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FALSE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5" name="Google Shape;325;p4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326" name="Google Shape;326;p47"/>
          <p:cNvSpPr txBox="1"/>
          <p:nvPr/>
        </p:nvSpPr>
        <p:spPr>
          <a:xfrm>
            <a:off x="6742325" y="17169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An example for each of the logical operators on Vectors is provided below.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8"/>
          <p:cNvSpPr txBox="1">
            <a:spLocks noGrp="1"/>
          </p:cNvSpPr>
          <p:nvPr>
            <p:ph type="body" idx="1"/>
          </p:nvPr>
        </p:nvSpPr>
        <p:spPr>
          <a:xfrm>
            <a:off x="237325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R Operators - R Logical Operators Example for boolean vectors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 &lt;-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 &lt;-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&amp; 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AND element wise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| 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OR element wise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!a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NOT element wise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&amp;&amp; 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AND consolidated for all elements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|| b ) </a:t>
            </a: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logical OR consolidated for all elements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333" name="Google Shape;333;p48"/>
          <p:cNvGraphicFramePr/>
          <p:nvPr/>
        </p:nvGraphicFramePr>
        <p:xfrm>
          <a:off x="5770425" y="205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33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5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Rscript r_op_logical_vector.R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 FALSE FALSE FALSE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 TRUE TRUE FALSE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FALSE FALSE TRUE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TRUE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" name="Google Shape;334;p4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335" name="Google Shape;335;p48"/>
          <p:cNvSpPr txBox="1"/>
          <p:nvPr/>
        </p:nvSpPr>
        <p:spPr>
          <a:xfrm>
            <a:off x="6073050" y="19582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Assignment Operators</a:t>
            </a:r>
            <a:endParaRPr sz="17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Assignment Operators are those that help in assigning a value to the variable.</a:t>
            </a:r>
            <a:endParaRPr/>
          </a:p>
        </p:txBody>
      </p:sp>
      <p:graphicFrame>
        <p:nvGraphicFramePr>
          <p:cNvPr id="342" name="Google Shape;342;p49"/>
          <p:cNvGraphicFramePr/>
          <p:nvPr/>
        </p:nvGraphicFramePr>
        <p:xfrm>
          <a:off x="386050" y="158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131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Operator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Usage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=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Assigns right side value to left side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= 3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&lt;-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Assigns right side value to left side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&lt;- 5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-&gt;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Assigns left side value to right side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4 -&gt; a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&lt;&lt;-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Assigns right side value to left side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 &lt;&lt;- 3.4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-&gt;&gt;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Assigns left side value to right side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c(1,2) -&gt;&gt; a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An example for each of the assignment operators is provided below.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R Operators - R Assignment Operators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 = 2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 &lt;-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200">
              <a:solidFill>
                <a:srgbClr val="D8006C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454 -&gt; a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 &lt;&lt;- 2.9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(6, 8, 9) -&gt; a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 a 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9" name="Google Shape;349;p50"/>
          <p:cNvSpPr txBox="1"/>
          <p:nvPr/>
        </p:nvSpPr>
        <p:spPr>
          <a:xfrm>
            <a:off x="4288325" y="2801025"/>
            <a:ext cx="30000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[1] 2</a:t>
            </a:r>
            <a:endParaRPr sz="1200">
              <a:solidFill>
                <a:srgbClr val="EEEEEE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[1] TRUE</a:t>
            </a:r>
            <a:endParaRPr sz="1200">
              <a:solidFill>
                <a:srgbClr val="EEEEEE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[1] 454</a:t>
            </a:r>
            <a:endParaRPr sz="1200">
              <a:solidFill>
                <a:srgbClr val="EEEEEE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[1] 2.9</a:t>
            </a:r>
            <a:endParaRPr sz="1200">
              <a:solidFill>
                <a:srgbClr val="EEEEEE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[1] 6 8 9</a:t>
            </a:r>
            <a:endParaRPr sz="1200">
              <a:solidFill>
                <a:srgbClr val="EEEEEE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50"/>
          <p:cNvSpPr txBox="1"/>
          <p:nvPr/>
        </p:nvSpPr>
        <p:spPr>
          <a:xfrm>
            <a:off x="4288325" y="22929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Miscellaneous Operators</a:t>
            </a:r>
            <a:endParaRPr sz="17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56" name="Google Shape;356;p51"/>
          <p:cNvGraphicFramePr/>
          <p:nvPr/>
        </p:nvGraphicFramePr>
        <p:xfrm>
          <a:off x="889825" y="113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10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 b="1"/>
                        <a:t>Operator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 b="1"/>
                        <a:t>Description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 b="1"/>
                        <a:t>Usage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 b="1"/>
                        <a:t>: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/>
                        <a:t>Creates series of numbers from left operand to right operand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 b="1"/>
                        <a:t>a:b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 b="1"/>
                        <a:t>%in%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/>
                        <a:t>Identifies if an element(a) belongs to a vector(b)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 b="1"/>
                        <a:t>a %in% b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 b="1"/>
                        <a:t>%*%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/>
                        <a:t>Performs multiplication of a vector with its transpose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68750"/>
                        </a:lnSpc>
                        <a:spcBef>
                          <a:spcPts val="800"/>
                        </a:spcBef>
                        <a:spcAft>
                          <a:spcPts val="2700"/>
                        </a:spcAft>
                        <a:buNone/>
                      </a:pPr>
                      <a:r>
                        <a:rPr lang="en" sz="1200" b="1"/>
                        <a:t> A %*% t(A)</a:t>
                      </a:r>
                      <a:endParaRPr sz="1200" b="1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Use R?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is a great resource for data analysis, data visualization, data science and machine learning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provides many statistical techniques (such as statistical tests, classification, clustering and data reduction)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is easy to draw graphs in R, like pie charts, histograms, box plot, scatter plot, etc++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works on different platforms (Windows, Mac, Linux)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is open-source and free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has a large community support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has many packages (libraries of functions) that can be used to solve different problems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Decision Making</a:t>
            </a:r>
            <a:endParaRPr sz="17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 R programming, Decision Making statements help to decide whether to execute a block of code or not, based on a condition. Decision making is an important aspect in any programming language. Decision Making statements are also called Conditional statement.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R If statement executes a set of statements based on a given condition. If the condition in If-statement evaluates to TRUE, then the statements in the If block execute, else not.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 this tutorial, we will learn about R If statement and how does this help in decision making with syntax, flow diagram and examples.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Flow Diagram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3"/>
          <p:cNvSpPr txBox="1">
            <a:spLocks noGrp="1"/>
          </p:cNvSpPr>
          <p:nvPr>
            <p:ph type="body" idx="1"/>
          </p:nvPr>
        </p:nvSpPr>
        <p:spPr>
          <a:xfrm>
            <a:off x="311700" y="857150"/>
            <a:ext cx="8520600" cy="3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flow diagram that shows the flow of execution for an if statement is given below.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9" name="Google Shape;3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525" y="1394050"/>
            <a:ext cx="4799875" cy="33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syntax of R If statement is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(condition) {</a:t>
            </a:r>
            <a:endParaRPr sz="16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statement1</a:t>
            </a:r>
            <a:endParaRPr sz="16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statement2  . . .</a:t>
            </a:r>
            <a:endParaRPr sz="16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Statement N</a:t>
            </a:r>
            <a:endParaRPr sz="16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>
                <a:highlight>
                  <a:srgbClr val="DDDDDD"/>
                </a:highlight>
                <a:latin typeface="Arial"/>
                <a:ea typeface="Arial"/>
                <a:cs typeface="Arial"/>
                <a:sym typeface="Arial"/>
              </a:rPr>
              <a:t>Example.R</a:t>
            </a:r>
            <a:endParaRPr/>
          </a:p>
        </p:txBody>
      </p:sp>
      <p:sp>
        <p:nvSpPr>
          <p:cNvPr id="381" name="Google Shape;381;p5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382" name="Google Shape;382;p55"/>
          <p:cNvGraphicFramePr/>
          <p:nvPr/>
        </p:nvGraphicFramePr>
        <p:xfrm>
          <a:off x="1039950" y="19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452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42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&lt;- 6</a:t>
                      </a:r>
                      <a:endParaRPr sz="16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6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 == 6) {</a:t>
                      </a:r>
                      <a:endParaRPr sz="16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6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 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6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"Value in a is 6."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6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6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6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"End of program."</a:t>
                      </a:r>
                      <a:r>
                        <a:rPr lang="en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6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3" name="Google Shape;383;p55"/>
          <p:cNvSpPr txBox="1"/>
          <p:nvPr/>
        </p:nvSpPr>
        <p:spPr>
          <a:xfrm>
            <a:off x="839475" y="1171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graphicFrame>
        <p:nvGraphicFramePr>
          <p:cNvPr id="384" name="Google Shape;384;p55"/>
          <p:cNvGraphicFramePr/>
          <p:nvPr/>
        </p:nvGraphicFramePr>
        <p:xfrm>
          <a:off x="5434350" y="344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"Value in a is 6."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"End of program."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" name="Google Shape;385;p5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386" name="Google Shape;386;p55"/>
          <p:cNvSpPr txBox="1"/>
          <p:nvPr/>
        </p:nvSpPr>
        <p:spPr>
          <a:xfrm>
            <a:off x="5718550" y="29430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if Number is Even using If</a:t>
            </a:r>
            <a:endParaRPr sz="13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393" name="Google Shape;393;p56"/>
          <p:cNvGraphicFramePr/>
          <p:nvPr/>
        </p:nvGraphicFramePr>
        <p:xfrm>
          <a:off x="800650" y="311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&lt;- 10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 %% 2 == 0) {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 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"Number is even."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4" name="Google Shape;394;p56"/>
          <p:cNvSpPr txBox="1"/>
          <p:nvPr/>
        </p:nvSpPr>
        <p:spPr>
          <a:xfrm>
            <a:off x="539575" y="1485925"/>
            <a:ext cx="77721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/>
              <a:t>In this example, we use If-statement to check if a number is even. If </a:t>
            </a:r>
            <a:r>
              <a:rPr lang="en" sz="1300">
                <a:highlight>
                  <a:srgbClr val="F5F5F5"/>
                </a:highlight>
              </a:rPr>
              <a:t>n</a:t>
            </a:r>
            <a:r>
              <a:rPr lang="en" sz="1300"/>
              <a:t> is the number, then If-condition could be </a:t>
            </a:r>
            <a:r>
              <a:rPr lang="en" sz="1300">
                <a:highlight>
                  <a:srgbClr val="F5F5F5"/>
                </a:highlight>
              </a:rPr>
              <a:t>n%%2 == 0</a:t>
            </a:r>
            <a:r>
              <a:rPr lang="en" sz="1300"/>
              <a:t>.</a:t>
            </a:r>
            <a:endParaRPr sz="1300"/>
          </a:p>
          <a:p>
            <a:pPr marL="279400" marR="2794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50" b="1">
                <a:highlight>
                  <a:srgbClr val="DDDDDD"/>
                </a:highlight>
              </a:rPr>
              <a:t>Example.R</a:t>
            </a:r>
            <a:endParaRPr sz="1150" b="1">
              <a:highlight>
                <a:srgbClr val="DDDDDD"/>
              </a:highlight>
            </a:endParaRPr>
          </a:p>
        </p:txBody>
      </p:sp>
      <p:sp>
        <p:nvSpPr>
          <p:cNvPr id="395" name="Google Shape;395;p56"/>
          <p:cNvSpPr txBox="1"/>
          <p:nvPr/>
        </p:nvSpPr>
        <p:spPr>
          <a:xfrm>
            <a:off x="4648300" y="333257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</a:rPr>
              <a:t>Output</a:t>
            </a:r>
            <a:endParaRPr/>
          </a:p>
        </p:txBody>
      </p:sp>
      <p:sp>
        <p:nvSpPr>
          <p:cNvPr id="396" name="Google Shape;396;p56"/>
          <p:cNvSpPr txBox="1"/>
          <p:nvPr/>
        </p:nvSpPr>
        <p:spPr>
          <a:xfrm>
            <a:off x="4648300" y="3773300"/>
            <a:ext cx="35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"Number is even and divisible by 3."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AND Operator in IF Condition</a:t>
            </a:r>
            <a:endParaRPr sz="13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 this example, we check if given number is even and divisible by 3. Since the number has to satisfy both the conditions, we may join the condition using AND operator.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3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03" name="Google Shape;403;p57"/>
          <p:cNvGraphicFramePr/>
          <p:nvPr/>
        </p:nvGraphicFramePr>
        <p:xfrm>
          <a:off x="6382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&lt;- 12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((n %% 2 == 0) &amp;&amp; (n %% 3 == 0)) {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 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"Number is even and divisible by 3."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4" name="Google Shape;404;p5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405" name="Google Shape;405;p57"/>
          <p:cNvSpPr txBox="1"/>
          <p:nvPr/>
        </p:nvSpPr>
        <p:spPr>
          <a:xfrm>
            <a:off x="517500" y="232747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Example.R</a:t>
            </a:r>
            <a:endParaRPr/>
          </a:p>
        </p:txBody>
      </p:sp>
      <p:graphicFrame>
        <p:nvGraphicFramePr>
          <p:cNvPr id="406" name="Google Shape;406;p57"/>
          <p:cNvGraphicFramePr/>
          <p:nvPr/>
        </p:nvGraphicFramePr>
        <p:xfrm>
          <a:off x="638225" y="418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"Number is even and divisible by 3."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7" name="Google Shape;407;p5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408" name="Google Shape;408;p57"/>
          <p:cNvSpPr txBox="1"/>
          <p:nvPr/>
        </p:nvSpPr>
        <p:spPr>
          <a:xfrm>
            <a:off x="879675" y="37894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15" name="Google Shape;415;p58"/>
          <p:cNvGraphicFramePr/>
          <p:nvPr/>
        </p:nvGraphicFramePr>
        <p:xfrm>
          <a:off x="563875" y="212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&lt;- 11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(!(n %% 2 == 0)) {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 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"Number is not even."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" name="Google Shape;416;p5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highlight>
                  <a:srgbClr val="DDDDDD"/>
                </a:highlight>
              </a:rPr>
              <a:t>Example.R</a:t>
            </a:r>
            <a:endParaRPr sz="1150" b="1">
              <a:highlight>
                <a:srgbClr val="DDDDDD"/>
              </a:highlight>
            </a:endParaRPr>
          </a:p>
        </p:txBody>
      </p:sp>
      <p:graphicFrame>
        <p:nvGraphicFramePr>
          <p:cNvPr id="417" name="Google Shape;417;p58"/>
          <p:cNvGraphicFramePr/>
          <p:nvPr/>
        </p:nvGraphicFramePr>
        <p:xfrm>
          <a:off x="304800" y="390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"Number is not even."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8" name="Google Shape;418;p5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419" name="Google Shape;419;p58"/>
          <p:cNvSpPr txBox="1"/>
          <p:nvPr/>
        </p:nvSpPr>
        <p:spPr>
          <a:xfrm>
            <a:off x="615325" y="342507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 – R if-else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26" name="Google Shape;426;p59"/>
          <p:cNvGraphicFramePr/>
          <p:nvPr/>
        </p:nvGraphicFramePr>
        <p:xfrm>
          <a:off x="643225" y="23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8006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(boolean_expression){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if_block_statements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 </a:t>
                      </a:r>
                      <a:r>
                        <a:rPr lang="en" sz="1200">
                          <a:solidFill>
                            <a:srgbClr val="D8006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else_block_statements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}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7" name="Google Shape;427;p59"/>
          <p:cNvSpPr txBox="1"/>
          <p:nvPr/>
        </p:nvSpPr>
        <p:spPr>
          <a:xfrm>
            <a:off x="304800" y="304800"/>
            <a:ext cx="6370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/>
              <a:t>The syntax of R if else statement is</a:t>
            </a:r>
            <a:endParaRPr sz="1300"/>
          </a:p>
        </p:txBody>
      </p:sp>
      <p:pic>
        <p:nvPicPr>
          <p:cNvPr id="428" name="Google Shape;4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9725"/>
            <a:ext cx="4175050" cy="38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IF_ELSE</a:t>
            </a:r>
            <a:endParaRPr/>
          </a:p>
        </p:txBody>
      </p:sp>
      <p:sp>
        <p:nvSpPr>
          <p:cNvPr id="434" name="Google Shape;434;p6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R if..else statement Example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for TRUE condition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 = 6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(a==6){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"Condition a==6 is TRUE"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"This is second statement in if block"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"Condition a==6 is FALSE"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"This is second statement in else block"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 for FALSE condition</a:t>
            </a:r>
            <a:endParaRPr sz="1200">
              <a:solidFill>
                <a:srgbClr val="BBBBBB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 = 7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(b==6){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"Condition b==6 is TRUE"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"This is second statement in if block"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"Condition b==6 is FALSE"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"This is second statement in else block"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35" name="Google Shape;435;p60"/>
          <p:cNvGraphicFramePr/>
          <p:nvPr/>
        </p:nvGraphicFramePr>
        <p:xfrm>
          <a:off x="4152900" y="318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479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Rscript r_if_else_example.R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"Condition a==6 is TRUE"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"This is second statement in if block"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"Condition b==6 is FALSE"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"This is second statement in else block"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6" name="Google Shape;436;p6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437" name="Google Shape;437;p60"/>
          <p:cNvSpPr txBox="1"/>
          <p:nvPr/>
        </p:nvSpPr>
        <p:spPr>
          <a:xfrm>
            <a:off x="4531175" y="26893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 sz="1150" b="1">
              <a:solidFill>
                <a:schemeClr val="dk1"/>
              </a:solidFill>
              <a:highlight>
                <a:srgbClr val="DDDDDD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if else if</a:t>
            </a:r>
            <a:endParaRPr sz="17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1"/>
          <p:cNvSpPr txBox="1">
            <a:spLocks noGrp="1"/>
          </p:cNvSpPr>
          <p:nvPr>
            <p:ph type="body" idx="1"/>
          </p:nvPr>
        </p:nvSpPr>
        <p:spPr>
          <a:xfrm>
            <a:off x="199450" y="1058225"/>
            <a:ext cx="35334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if the condition provided to the if statement is true, then the statements in the if statement block are executed, else another R if…else statement is evaluated. You may append as many number of if…else statement one to each other.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Following is a flow diagram depicting the flow of execution around and in an if..else if…else statement.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100" y="445025"/>
            <a:ext cx="5140399" cy="43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was designed by </a:t>
            </a:r>
            <a:r>
              <a:rPr lang="en" sz="1300" b="1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Ross Ihaka and Robert Gentleman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at the University of Auckland, New Zealand in 1993, and is currently developed by the R Development Core Team. R programming language is an implementation of the S programming language.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Features of R Programming Language</a:t>
            </a:r>
            <a:endParaRPr sz="1200"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Basic Statistics</a:t>
            </a:r>
            <a:endParaRPr sz="1300"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 graphics</a:t>
            </a:r>
            <a:endParaRPr sz="1300"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Probability distributions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analysis</a:t>
            </a:r>
            <a:endParaRPr sz="1300"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Packages: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10, 0000 packages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Distributed Computing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 – If – Else If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syntax of if-else-if statement is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(boolean_expression){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if_block_statements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(boolean_expression_1) 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if_block_1_statements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(boolean_expression_1) 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if_block_2_statements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 else_block_statements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1 – R If Else If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 = 7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(b==6){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"Condition b==6 is TRUE"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(b==7){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"Condition b==7 is TRUE"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(b==8){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"Condition b==8 is TRUE"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>
                <a:solidFill>
                  <a:srgbClr val="D8006C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"No if condition is TRUE for b"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57" name="Google Shape;457;p63"/>
          <p:cNvGraphicFramePr/>
          <p:nvPr/>
        </p:nvGraphicFramePr>
        <p:xfrm>
          <a:off x="376925" y="423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Rscript r_if_else_if_else_example.R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EEEEE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"Condition b==7 is TRUE"</a:t>
                      </a:r>
                      <a:endParaRPr sz="1200">
                        <a:solidFill>
                          <a:srgbClr val="EEEEEE"/>
                        </a:solidFill>
                        <a:highlight>
                          <a:schemeClr val="dk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8" name="Google Shape;458;p6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50" b="1">
              <a:highlight>
                <a:srgbClr val="DDDDDD"/>
              </a:highlight>
            </a:endParaRPr>
          </a:p>
        </p:txBody>
      </p:sp>
      <p:sp>
        <p:nvSpPr>
          <p:cNvPr id="459" name="Google Shape;459;p63"/>
          <p:cNvSpPr txBox="1"/>
          <p:nvPr/>
        </p:nvSpPr>
        <p:spPr>
          <a:xfrm>
            <a:off x="459250" y="36433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Switch</a:t>
            </a:r>
            <a:endParaRPr sz="17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77593"/>
              <a:buFont typeface="Arial"/>
              <a:buNone/>
            </a:pPr>
            <a:r>
              <a:rPr lang="en" sz="1417">
                <a:latin typeface="Arial"/>
                <a:ea typeface="Arial"/>
                <a:cs typeface="Arial"/>
                <a:sym typeface="Arial"/>
              </a:rPr>
              <a:t>R switch statement selects one of the cases, based on the value of an expression.</a:t>
            </a:r>
            <a:endParaRPr sz="1417"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77593"/>
              <a:buFont typeface="Arial"/>
              <a:buNone/>
            </a:pPr>
            <a:r>
              <a:rPr lang="en" sz="1417">
                <a:latin typeface="Arial"/>
                <a:ea typeface="Arial"/>
                <a:cs typeface="Arial"/>
                <a:sym typeface="Arial"/>
              </a:rPr>
              <a:t>There are two ways in which one of the cases is selected: based on index or matching value.</a:t>
            </a:r>
            <a:endParaRPr sz="1417">
              <a:latin typeface="Arial"/>
              <a:ea typeface="Arial"/>
              <a:cs typeface="Arial"/>
              <a:sym typeface="Arial"/>
            </a:endParaRPr>
          </a:p>
          <a:p>
            <a:pPr marL="812800" marR="76200" lvl="0" indent="-293444" algn="l" rtl="0">
              <a:lnSpc>
                <a:spcPct val="175000"/>
              </a:lnSpc>
              <a:spcBef>
                <a:spcPts val="13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317" b="1">
                <a:latin typeface="Arial"/>
                <a:ea typeface="Arial"/>
                <a:cs typeface="Arial"/>
                <a:sym typeface="Arial"/>
              </a:rPr>
              <a:t>Switch based on Index</a:t>
            </a:r>
            <a:r>
              <a:rPr lang="en" sz="1317">
                <a:latin typeface="Arial"/>
                <a:ea typeface="Arial"/>
                <a:cs typeface="Arial"/>
                <a:sym typeface="Arial"/>
              </a:rPr>
              <a:t> – If the cases are just values and the expression evaluates to a number, then the expression’s value is used as index to select the case.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marL="812800" marR="76200" lvl="0" indent="-293444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317" b="1">
                <a:latin typeface="Arial"/>
                <a:ea typeface="Arial"/>
                <a:cs typeface="Arial"/>
                <a:sym typeface="Arial"/>
              </a:rPr>
              <a:t>Switch based on Matching Value</a:t>
            </a:r>
            <a:r>
              <a:rPr lang="en" sz="1317">
                <a:latin typeface="Arial"/>
                <a:ea typeface="Arial"/>
                <a:cs typeface="Arial"/>
                <a:sym typeface="Arial"/>
              </a:rPr>
              <a:t> – If cases have both case value and output value like </a:t>
            </a:r>
            <a:r>
              <a:rPr lang="en" sz="1317"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case_1=value1</a:t>
            </a:r>
            <a:r>
              <a:rPr lang="en" sz="1317">
                <a:latin typeface="Arial"/>
                <a:ea typeface="Arial"/>
                <a:cs typeface="Arial"/>
                <a:sym typeface="Arial"/>
              </a:rPr>
              <a:t>, then the expression value is matched against cases. When there is a match with a case, the corresponding value is the output.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0" algn="l" rtl="0">
              <a:lnSpc>
                <a:spcPct val="17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66" name="Google Shape;466;p64"/>
          <p:cNvGraphicFramePr/>
          <p:nvPr/>
        </p:nvGraphicFramePr>
        <p:xfrm>
          <a:off x="407550" y="4101875"/>
          <a:ext cx="6143625" cy="384018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(expression, value1, value2, value3, ...)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7" name="Google Shape;467;p64"/>
          <p:cNvSpPr txBox="1"/>
          <p:nvPr/>
        </p:nvSpPr>
        <p:spPr>
          <a:xfrm>
            <a:off x="610975" y="2240175"/>
            <a:ext cx="9816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Switch based on Index</a:t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/>
              <a:t>The syntax of Switch statement which selects one of the cases based on index is</a:t>
            </a:r>
            <a:endParaRPr sz="13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1</a:t>
            </a:r>
            <a:endParaRPr sz="13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 this example, we will use switch statement based on index. The value of y, is taken as index.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y &lt;- 3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x &lt;-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y,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"Good Morning"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"Good Afternoon"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"Good Evening"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"Good Night"</a:t>
            </a:r>
            <a:endParaRPr sz="1200">
              <a:solidFill>
                <a:srgbClr val="067D17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74" name="Google Shape;474;p65"/>
          <p:cNvSpPr txBox="1"/>
          <p:nvPr/>
        </p:nvSpPr>
        <p:spPr>
          <a:xfrm>
            <a:off x="265350" y="4031100"/>
            <a:ext cx="30000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9400" marR="27940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highlight>
                  <a:srgbClr val="DDDDDD"/>
                </a:highlight>
              </a:rPr>
              <a:t>Output</a:t>
            </a:r>
            <a:endParaRPr sz="1150" b="1">
              <a:solidFill>
                <a:schemeClr val="dk1"/>
              </a:solidFill>
              <a:highlight>
                <a:srgbClr val="DDDDDD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pic>
        <p:nvPicPr>
          <p:cNvPr id="475" name="Google Shape;47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100" y="3442800"/>
            <a:ext cx="5754725" cy="1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Switch based on Matching Value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6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482" name="Google Shape;482;p66"/>
          <p:cNvGraphicFramePr/>
          <p:nvPr/>
        </p:nvGraphicFramePr>
        <p:xfrm>
          <a:off x="387150" y="1779300"/>
          <a:ext cx="6143625" cy="585186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(expression, case1=value1, case2=value2, ..., caseN=valueN)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3" name="Google Shape;483;p66"/>
          <p:cNvSpPr txBox="1"/>
          <p:nvPr/>
        </p:nvSpPr>
        <p:spPr>
          <a:xfrm>
            <a:off x="519800" y="1222850"/>
            <a:ext cx="56730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/>
              <a:t>The syntax of switch statement based on matching value is</a:t>
            </a:r>
            <a:endParaRPr sz="13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6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90" name="Google Shape;490;p67"/>
          <p:cNvSpPr txBox="1"/>
          <p:nvPr/>
        </p:nvSpPr>
        <p:spPr>
          <a:xfrm>
            <a:off x="448375" y="1171600"/>
            <a:ext cx="3000000" cy="17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</a:rPr>
              <a:t>Example 1</a:t>
            </a:r>
            <a:endParaRPr sz="13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In this example, we will write a switch statement that selects on of the many values by matching expression’s value with the cases.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91" name="Google Shape;491;p67"/>
          <p:cNvSpPr txBox="1"/>
          <p:nvPr/>
        </p:nvSpPr>
        <p:spPr>
          <a:xfrm>
            <a:off x="3998100" y="1220713"/>
            <a:ext cx="4470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y &lt;-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"12"</a:t>
            </a:r>
            <a:endParaRPr sz="1200">
              <a:solidFill>
                <a:srgbClr val="067D17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x &lt;- </a:t>
            </a: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y,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"9"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"Good Morning"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"12"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"Good Afternoon"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"18"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"Good Evening"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"21"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67D17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"Good Night"</a:t>
            </a:r>
            <a:endParaRPr sz="1200">
              <a:solidFill>
                <a:srgbClr val="067D17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00FF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67"/>
          <p:cNvSpPr txBox="1"/>
          <p:nvPr/>
        </p:nvSpPr>
        <p:spPr>
          <a:xfrm>
            <a:off x="530675" y="32601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</a:rPr>
              <a:t>Output</a:t>
            </a:r>
            <a:endParaRPr/>
          </a:p>
        </p:txBody>
      </p:sp>
      <p:pic>
        <p:nvPicPr>
          <p:cNvPr id="493" name="Google Shape;4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75" y="3621925"/>
            <a:ext cx="8368401" cy="9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499" name="Google Shape;499;p6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500" name="Google Shape;500;p68"/>
          <p:cNvGraphicFramePr/>
          <p:nvPr/>
        </p:nvGraphicFramePr>
        <p:xfrm>
          <a:off x="509600" y="1785625"/>
          <a:ext cx="6143625" cy="2798034"/>
        </p:xfrm>
        <a:graphic>
          <a:graphicData uri="http://schemas.openxmlformats.org/drawingml/2006/table">
            <a:tbl>
              <a:tblPr>
                <a:noFill/>
                <a:tableStyleId>{4B2DC532-9861-433F-B424-93A3235C23DA}</a:tableStyleId>
              </a:tblPr>
              <a:tblGrid>
                <a:gridCol w="61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4150">
                <a:tc>
                  <a:txBody>
                    <a:bodyPr/>
                    <a:lstStyle/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&lt;-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"1"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&lt;-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"8"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&lt;-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paste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(a,b,sep=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),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"9"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"Good Morning"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"12"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"Good Afternoon"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"18"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"Good Evening"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"21"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200">
                          <a:solidFill>
                            <a:srgbClr val="067D17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"Good Night"</a:t>
                      </a:r>
                      <a:endParaRPr sz="1200">
                        <a:solidFill>
                          <a:srgbClr val="067D17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900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</a:t>
                      </a:r>
                      <a:endParaRPr sz="12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79400" marR="27940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highlight>
                          <a:srgbClr val="FDFDFD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1" name="Google Shape;501;p68"/>
          <p:cNvSpPr txBox="1"/>
          <p:nvPr/>
        </p:nvSpPr>
        <p:spPr>
          <a:xfrm>
            <a:off x="311700" y="1171038"/>
            <a:ext cx="95205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just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/>
              <a:t>In the following R switch statement, we used a string concatenation expression.</a:t>
            </a:r>
            <a:endParaRPr sz="1300"/>
          </a:p>
        </p:txBody>
      </p:sp>
      <p:sp>
        <p:nvSpPr>
          <p:cNvPr id="502" name="Google Shape;502;p68"/>
          <p:cNvSpPr txBox="1"/>
          <p:nvPr/>
        </p:nvSpPr>
        <p:spPr>
          <a:xfrm>
            <a:off x="4572000" y="32759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</a:rPr>
              <a:t>Output</a:t>
            </a:r>
            <a:endParaRPr/>
          </a:p>
        </p:txBody>
      </p:sp>
      <p:pic>
        <p:nvPicPr>
          <p:cNvPr id="503" name="Google Shape;50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588" y="3637700"/>
            <a:ext cx="5010826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9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 Programming </a:t>
            </a:r>
            <a:endParaRPr dirty="0"/>
          </a:p>
        </p:txBody>
      </p:sp>
      <p:sp>
        <p:nvSpPr>
          <p:cNvPr id="509" name="Google Shape;509;p6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Data Exploration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Data Abstraction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Data Manipulation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Exploration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</a:t>
            </a:r>
          </a:p>
          <a:p>
            <a:pPr marL="139700" indent="0">
              <a:buNone/>
            </a:pPr>
            <a:r>
              <a:rPr lang="en-US" dirty="0"/>
              <a:t>datasets::</a:t>
            </a:r>
            <a:r>
              <a:rPr lang="en-US" dirty="0" err="1" smtClean="0"/>
              <a:t>mtcars</a:t>
            </a:r>
            <a:r>
              <a:rPr lang="en-US" dirty="0" smtClean="0"/>
              <a:t>      # We can import inbuilt datasets from the R </a:t>
            </a:r>
            <a:r>
              <a:rPr lang="en-US" dirty="0" err="1" smtClean="0"/>
              <a:t>networt</a:t>
            </a:r>
            <a:endParaRPr lang="en-US" dirty="0" smtClean="0"/>
          </a:p>
          <a:p>
            <a:pPr marL="139700" indent="0">
              <a:buNone/>
            </a:pPr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 smtClean="0"/>
              <a:t>) #install the </a:t>
            </a:r>
            <a:r>
              <a:rPr lang="en-US" dirty="0" err="1" smtClean="0"/>
              <a:t>mtcars</a:t>
            </a:r>
            <a:r>
              <a:rPr lang="en-US" dirty="0" smtClean="0"/>
              <a:t> dataset</a:t>
            </a:r>
          </a:p>
          <a:p>
            <a:pPr marL="139700" indent="0">
              <a:buNone/>
            </a:pPr>
            <a:r>
              <a:rPr lang="en-US" dirty="0" smtClean="0"/>
              <a:t>library(</a:t>
            </a:r>
            <a:r>
              <a:rPr lang="en-US" dirty="0" err="1" smtClean="0"/>
              <a:t>mtcars</a:t>
            </a:r>
            <a:r>
              <a:rPr lang="en-US" dirty="0" smtClean="0"/>
              <a:t>)               #using </a:t>
            </a:r>
            <a:r>
              <a:rPr lang="en-US" dirty="0" err="1" smtClean="0"/>
              <a:t>mtcars</a:t>
            </a:r>
            <a:r>
              <a:rPr lang="en-US" dirty="0" smtClean="0"/>
              <a:t> dataset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View(</a:t>
            </a:r>
            <a:r>
              <a:rPr lang="en-US" dirty="0" err="1"/>
              <a:t>mtcars</a:t>
            </a:r>
            <a:r>
              <a:rPr lang="en-US" dirty="0" smtClean="0"/>
              <a:t>)                  #view the </a:t>
            </a:r>
            <a:r>
              <a:rPr lang="en-US" dirty="0" err="1" smtClean="0"/>
              <a:t>mtcars</a:t>
            </a:r>
            <a:r>
              <a:rPr lang="en-US" dirty="0" smtClean="0"/>
              <a:t> data set variables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head(</a:t>
            </a:r>
            <a:r>
              <a:rPr lang="en-US" dirty="0" err="1"/>
              <a:t>mtcars</a:t>
            </a:r>
            <a:r>
              <a:rPr lang="en-US" dirty="0" smtClean="0"/>
              <a:t>)                   # View the top 5 data set of the </a:t>
            </a:r>
            <a:r>
              <a:rPr lang="en-US" dirty="0" err="1" smtClean="0"/>
              <a:t>mtcars</a:t>
            </a:r>
            <a:r>
              <a:rPr lang="en-US" dirty="0" smtClean="0"/>
              <a:t> dataset</a:t>
            </a:r>
            <a:endParaRPr lang="en-US" dirty="0"/>
          </a:p>
          <a:p>
            <a:pPr marL="139700" indent="0">
              <a:buNone/>
            </a:pP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 smtClean="0"/>
              <a:t>)                      # view the structure of the dataset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summary(</a:t>
            </a:r>
            <a:r>
              <a:rPr lang="en-US" dirty="0" err="1"/>
              <a:t>mtcars</a:t>
            </a:r>
            <a:r>
              <a:rPr lang="en-US" dirty="0" smtClean="0"/>
              <a:t>)         # View the summary of the dataset (mean, quart. Range </a:t>
            </a:r>
            <a:r>
              <a:rPr lang="en-US" dirty="0" err="1" smtClean="0"/>
              <a:t>i.e</a:t>
            </a:r>
            <a:endParaRPr lang="en-US" dirty="0"/>
          </a:p>
          <a:p>
            <a:pPr marL="139700" indent="0">
              <a:buNone/>
            </a:pP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 smtClean="0"/>
              <a:t>)       #View the row count of the dataset</a:t>
            </a:r>
            <a:endParaRPr lang="en-US" dirty="0"/>
          </a:p>
          <a:p>
            <a:pPr marL="139700" indent="0">
              <a:buNone/>
            </a:pP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 smtClean="0"/>
              <a:t>)          #</a:t>
            </a:r>
            <a:r>
              <a:rPr lang="en-US" dirty="0"/>
              <a:t>View the </a:t>
            </a:r>
            <a:r>
              <a:rPr lang="en-US" dirty="0" err="1" smtClean="0"/>
              <a:t>coulmns</a:t>
            </a:r>
            <a:r>
              <a:rPr lang="en-US" dirty="0" smtClean="0"/>
              <a:t> count </a:t>
            </a:r>
            <a:r>
              <a:rPr lang="en-US" dirty="0"/>
              <a:t>of the dataset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Bioinformaticians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Statisticians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Developing Statistical Software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7" y="95250"/>
            <a:ext cx="7938655" cy="461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8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98" y="1301029"/>
            <a:ext cx="67627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0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69754"/>
            <a:ext cx="7481454" cy="45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6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Manipulation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99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Is.na(</a:t>
            </a:r>
            <a:r>
              <a:rPr lang="en-US" dirty="0" err="1" smtClean="0"/>
              <a:t>mtcars</a:t>
            </a:r>
            <a:r>
              <a:rPr lang="en-US" dirty="0" smtClean="0"/>
              <a:t>) # #find the null values in </a:t>
            </a:r>
            <a:r>
              <a:rPr lang="en-US" dirty="0" err="1" smtClean="0"/>
              <a:t>mtcar</a:t>
            </a:r>
            <a:r>
              <a:rPr lang="en-US" dirty="0" smtClean="0"/>
              <a:t> dataset</a:t>
            </a:r>
          </a:p>
          <a:p>
            <a:r>
              <a:rPr lang="en-US" dirty="0"/>
              <a:t>new&lt;-</a:t>
            </a:r>
            <a:r>
              <a:rPr lang="en-US" dirty="0" err="1"/>
              <a:t>na.omit</a:t>
            </a:r>
            <a:r>
              <a:rPr lang="en-US" dirty="0"/>
              <a:t>(</a:t>
            </a:r>
            <a:r>
              <a:rPr lang="en-US" dirty="0" err="1"/>
              <a:t>na.omit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 smtClean="0"/>
              <a:t>)) # remove the </a:t>
            </a:r>
            <a:r>
              <a:rPr lang="en-US" dirty="0" err="1" smtClean="0"/>
              <a:t>nullvalues</a:t>
            </a:r>
            <a:r>
              <a:rPr lang="en-US" dirty="0" smtClean="0"/>
              <a:t> from the dataset</a:t>
            </a:r>
          </a:p>
          <a:p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) # all cases view in this method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)) #only tables cases view in this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80" y="1413164"/>
            <a:ext cx="7033347" cy="286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8" y="1142999"/>
            <a:ext cx="8016953" cy="326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2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mtcars$mpg,mtcars$disp</a:t>
            </a:r>
            <a:r>
              <a:rPr lang="en-US" dirty="0" smtClean="0"/>
              <a:t>) </a:t>
            </a:r>
          </a:p>
          <a:p>
            <a:pPr marL="114300" indent="0">
              <a:buNone/>
            </a:pPr>
            <a:r>
              <a:rPr lang="en-US" dirty="0" smtClean="0"/>
              <a:t># find the relation between two and more variable so (~) between them</a:t>
            </a:r>
          </a:p>
          <a:p>
            <a:pPr marL="114300" indent="0">
              <a:buNone/>
            </a:pPr>
            <a:r>
              <a:rPr lang="en-US" dirty="0" smtClean="0"/>
              <a:t># By $ symbol you can call the variable of dataset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571751"/>
            <a:ext cx="5390284" cy="81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4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Reshaping through melting and casting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datasets::iris</a:t>
            </a:r>
          </a:p>
          <a:p>
            <a:r>
              <a:rPr lang="en-US" dirty="0" err="1"/>
              <a:t>install.packages</a:t>
            </a:r>
            <a:r>
              <a:rPr lang="en-US" dirty="0"/>
              <a:t>(iris)</a:t>
            </a:r>
          </a:p>
          <a:p>
            <a:r>
              <a:rPr lang="en-US" dirty="0"/>
              <a:t>head(iris)</a:t>
            </a:r>
          </a:p>
          <a:p>
            <a:r>
              <a:rPr lang="en-US" dirty="0"/>
              <a:t># data </a:t>
            </a:r>
            <a:r>
              <a:rPr lang="en-US" dirty="0" err="1"/>
              <a:t>reshapping</a:t>
            </a:r>
            <a:r>
              <a:rPr lang="en-US" dirty="0"/>
              <a:t> through melting and casting</a:t>
            </a:r>
          </a:p>
          <a:p>
            <a:r>
              <a:rPr lang="en-US" dirty="0" err="1"/>
              <a:t>install.packages</a:t>
            </a:r>
            <a:r>
              <a:rPr lang="en-US" dirty="0"/>
              <a:t>("reshape2")</a:t>
            </a:r>
          </a:p>
          <a:p>
            <a:r>
              <a:rPr lang="en-US" dirty="0"/>
              <a:t>library(reshape2)</a:t>
            </a:r>
          </a:p>
          <a:p>
            <a:r>
              <a:rPr lang="en-US" dirty="0" err="1"/>
              <a:t>molten.iris</a:t>
            </a:r>
            <a:r>
              <a:rPr lang="en-US" dirty="0"/>
              <a:t>&lt;-melt(</a:t>
            </a:r>
            <a:r>
              <a:rPr lang="en-US" dirty="0" err="1"/>
              <a:t>iris,id</a:t>
            </a:r>
            <a:r>
              <a:rPr lang="en-US" dirty="0"/>
              <a:t>=c("Species"))</a:t>
            </a:r>
          </a:p>
          <a:p>
            <a:r>
              <a:rPr lang="en-US" dirty="0"/>
              <a:t>View(</a:t>
            </a:r>
            <a:r>
              <a:rPr lang="en-US" dirty="0" err="1"/>
              <a:t>molten.iris</a:t>
            </a:r>
            <a:r>
              <a:rPr lang="en-US" dirty="0"/>
              <a:t>)</a:t>
            </a:r>
          </a:p>
          <a:p>
            <a:r>
              <a:rPr lang="en-US" dirty="0" err="1"/>
              <a:t>cast.iris</a:t>
            </a:r>
            <a:r>
              <a:rPr lang="en-US" dirty="0"/>
              <a:t>&lt;-</a:t>
            </a:r>
            <a:r>
              <a:rPr lang="en-US" dirty="0" err="1"/>
              <a:t>dcast</a:t>
            </a:r>
            <a:r>
              <a:rPr lang="en-US" dirty="0"/>
              <a:t>(</a:t>
            </a:r>
            <a:r>
              <a:rPr lang="en-US" dirty="0" err="1"/>
              <a:t>molten.iris,Species~variable,sum</a:t>
            </a:r>
            <a:r>
              <a:rPr lang="en-US" dirty="0"/>
              <a:t>)</a:t>
            </a:r>
          </a:p>
          <a:p>
            <a:r>
              <a:rPr lang="en-US" dirty="0"/>
              <a:t>View(</a:t>
            </a:r>
            <a:r>
              <a:rPr lang="en-US" dirty="0" err="1"/>
              <a:t>cast.iris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25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Melt()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58" y="1347786"/>
            <a:ext cx="462438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01" y="1304921"/>
            <a:ext cx="32956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>
            <a:stCxn id="7171" idx="1"/>
          </p:cNvCxnSpPr>
          <p:nvPr/>
        </p:nvCxnSpPr>
        <p:spPr>
          <a:xfrm rot="10800000" flipV="1">
            <a:off x="5750501" y="2709858"/>
            <a:ext cx="12700" cy="833441"/>
          </a:xfrm>
          <a:prstGeom prst="bentConnector4">
            <a:avLst>
              <a:gd name="adj1" fmla="val -1800000"/>
              <a:gd name="adj2" fmla="val -19599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7170" idx="3"/>
          </p:cNvCxnSpPr>
          <p:nvPr/>
        </p:nvCxnSpPr>
        <p:spPr>
          <a:xfrm>
            <a:off x="4862945" y="2028824"/>
            <a:ext cx="1544492" cy="15586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4875645" y="2236641"/>
            <a:ext cx="887556" cy="68103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148725"/>
            <a:ext cx="85206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40325" y="656875"/>
            <a:ext cx="8520600" cy="39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Install R and 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RStudio on windows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Install R on windows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 to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150" u="sng">
                <a:solidFill>
                  <a:srgbClr val="1A44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CRAN R project </a:t>
            </a:r>
            <a:r>
              <a:rPr lang="en" sz="8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8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l="23854" t="14678" r="8646" b="20713"/>
          <a:stretch/>
        </p:blipFill>
        <p:spPr>
          <a:xfrm>
            <a:off x="2491200" y="441375"/>
            <a:ext cx="6172200" cy="42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dcast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73" y="1665971"/>
            <a:ext cx="4319155" cy="79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3" y="1304921"/>
            <a:ext cx="32956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2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(“</a:t>
            </a:r>
            <a:r>
              <a:rPr lang="en-US" dirty="0" err="1" smtClean="0"/>
              <a:t>dplyr</a:t>
            </a:r>
            <a:r>
              <a:rPr lang="en-US" dirty="0" smtClean="0"/>
              <a:t>”) # data manipulation for huge data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dplyr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pply()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apply(mtcars,2,mean)</a:t>
            </a:r>
          </a:p>
          <a:p>
            <a:r>
              <a:rPr lang="en-US" dirty="0"/>
              <a:t>apply(mtcars,2,sum)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15" y="2343150"/>
            <a:ext cx="63055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2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using apply()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#for list summary</a:t>
            </a:r>
          </a:p>
          <a:p>
            <a:r>
              <a:rPr lang="en-US" dirty="0"/>
              <a:t>subject1&lt;-c(1,2,3,4,5,6)</a:t>
            </a:r>
          </a:p>
          <a:p>
            <a:r>
              <a:rPr lang="en-US" dirty="0"/>
              <a:t>subject2&lt;-c(10,20,30,4,5,6)</a:t>
            </a:r>
          </a:p>
          <a:p>
            <a:r>
              <a:rPr lang="en-US" dirty="0"/>
              <a:t>subject3&lt;-c(11,22,33,44,55,66)</a:t>
            </a:r>
          </a:p>
          <a:p>
            <a:r>
              <a:rPr lang="en-US" dirty="0"/>
              <a:t>list1&lt;-list(subject1,subject2,subject3</a:t>
            </a:r>
            <a:r>
              <a:rPr lang="en-US" dirty="0" smtClean="0"/>
              <a:t>)</a:t>
            </a:r>
          </a:p>
          <a:p>
            <a:r>
              <a:rPr lang="en-US" dirty="0"/>
              <a:t>xx&lt;-</a:t>
            </a:r>
            <a:r>
              <a:rPr lang="en-US" dirty="0" err="1"/>
              <a:t>lapply</a:t>
            </a:r>
            <a:r>
              <a:rPr lang="en-US" dirty="0"/>
              <a:t>(list1, summary)#list</a:t>
            </a:r>
          </a:p>
          <a:p>
            <a:r>
              <a:rPr lang="en-US" dirty="0"/>
              <a:t>xx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82" y="2993446"/>
            <a:ext cx="438496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9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(list1, summary)#matrix</a:t>
            </a:r>
          </a:p>
          <a:p>
            <a:r>
              <a:rPr lang="en-US" dirty="0"/>
              <a:t>x2&lt;-</a:t>
            </a:r>
            <a:r>
              <a:rPr lang="en-US" dirty="0" err="1"/>
              <a:t>mapply</a:t>
            </a:r>
            <a:r>
              <a:rPr lang="en-US" dirty="0"/>
              <a:t>(summary,list1)</a:t>
            </a:r>
          </a:p>
          <a:p>
            <a:r>
              <a:rPr lang="en-US" dirty="0"/>
              <a:t>x2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145" y="1121786"/>
            <a:ext cx="4370677" cy="267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2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dimension of the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r>
              <a:rPr lang="en-US" dirty="0"/>
              <a:t>dim(iris)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3" y="2441865"/>
            <a:ext cx="5390281" cy="172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8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#select function</a:t>
            </a:r>
          </a:p>
          <a:p>
            <a:r>
              <a:rPr lang="en-US" dirty="0"/>
              <a:t>names(iris)[1:5] #colon: operator use to select the range of the </a:t>
            </a:r>
            <a:r>
              <a:rPr lang="en-US" dirty="0" smtClean="0"/>
              <a:t>column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sub1</a:t>
            </a:r>
            <a:r>
              <a:rPr lang="en-US" dirty="0"/>
              <a:t>&lt;-select(iris,1:5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View(sub1)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22" y="2018429"/>
            <a:ext cx="59721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76" y="3383540"/>
            <a:ext cx="54387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6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63" y="445025"/>
            <a:ext cx="8520600" cy="6132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Esub</a:t>
            </a:r>
            <a:r>
              <a:rPr lang="en-US" dirty="0"/>
              <a:t>&lt;-select(iris,-(2:5</a:t>
            </a:r>
            <a:r>
              <a:rPr lang="en-US" dirty="0" smtClean="0"/>
              <a:t>)) </a:t>
            </a:r>
          </a:p>
          <a:p>
            <a:pPr marL="114300" indent="0">
              <a:buNone/>
            </a:pPr>
            <a:r>
              <a:rPr lang="en-US" dirty="0" smtClean="0"/>
              <a:t># using (-) negative sign it will be showing except these </a:t>
            </a:r>
            <a:r>
              <a:rPr lang="en-US" dirty="0" err="1" smtClean="0"/>
              <a:t>coulms</a:t>
            </a:r>
            <a:r>
              <a:rPr lang="en-US" dirty="0" smtClean="0"/>
              <a:t> will show.</a:t>
            </a:r>
            <a:endParaRPr lang="en-US" dirty="0"/>
          </a:p>
          <a:p>
            <a:r>
              <a:rPr lang="en-US" dirty="0"/>
              <a:t>View(</a:t>
            </a:r>
            <a:r>
              <a:rPr lang="en-US" dirty="0" err="1"/>
              <a:t>Esub</a:t>
            </a:r>
            <a:r>
              <a:rPr lang="en-US" dirty="0"/>
              <a:t>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91" y="2057400"/>
            <a:ext cx="2980210" cy="25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1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head(sub1,n=2)</a:t>
            </a:r>
          </a:p>
          <a:p>
            <a:r>
              <a:rPr lang="en-US" dirty="0"/>
              <a:t>head(</a:t>
            </a:r>
            <a:r>
              <a:rPr lang="en-US" dirty="0" err="1"/>
              <a:t>Esub,n</a:t>
            </a:r>
            <a:r>
              <a:rPr lang="en-US" dirty="0"/>
              <a:t>=2)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89" y="2353541"/>
            <a:ext cx="48577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9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pt</a:t>
            </a:r>
            <a:r>
              <a:rPr lang="en-US" dirty="0"/>
              <a:t>&lt;-select(</a:t>
            </a:r>
            <a:r>
              <a:rPr lang="en-US" dirty="0" err="1"/>
              <a:t>iris,ends_with</a:t>
            </a:r>
            <a:r>
              <a:rPr lang="en-US" dirty="0"/>
              <a:t>("Length"))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#</a:t>
            </a:r>
            <a:r>
              <a:rPr lang="en-US" dirty="0"/>
              <a:t>select specific fields</a:t>
            </a:r>
          </a:p>
          <a:p>
            <a:r>
              <a:rPr lang="en-US" dirty="0" err="1" smtClean="0"/>
              <a:t>Pt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pt1&lt;-select(</a:t>
            </a:r>
            <a:r>
              <a:rPr lang="en-US" dirty="0" err="1"/>
              <a:t>iris,starts_with</a:t>
            </a:r>
            <a:r>
              <a:rPr lang="en-US" dirty="0"/>
              <a:t>("sepal"))</a:t>
            </a:r>
          </a:p>
          <a:p>
            <a:r>
              <a:rPr lang="en-US" dirty="0" smtClean="0"/>
              <a:t>Pt1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07" y="550718"/>
            <a:ext cx="3087168" cy="165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07" y="2589502"/>
            <a:ext cx="3087168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18725" y="172375"/>
            <a:ext cx="7548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User Interface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200" y="767350"/>
            <a:ext cx="8373600" cy="42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Filter()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ft1&lt;-filter(</a:t>
            </a:r>
            <a:r>
              <a:rPr lang="en-US" dirty="0" err="1"/>
              <a:t>iris,Sepal.Length</a:t>
            </a:r>
            <a:r>
              <a:rPr lang="en-US" dirty="0"/>
              <a:t>&gt;7.5</a:t>
            </a:r>
            <a:r>
              <a:rPr lang="en-US" dirty="0" smtClean="0"/>
              <a:t>)</a:t>
            </a:r>
          </a:p>
          <a:p>
            <a:r>
              <a:rPr lang="en-US" dirty="0" smtClean="0"/>
              <a:t>Ft1</a:t>
            </a:r>
          </a:p>
          <a:p>
            <a:endParaRPr lang="en-US" dirty="0"/>
          </a:p>
          <a:p>
            <a:r>
              <a:rPr lang="en-US" dirty="0"/>
              <a:t>ft2&lt;-filter(</a:t>
            </a:r>
            <a:r>
              <a:rPr lang="en-US" dirty="0" err="1"/>
              <a:t>iris,Sepal.Length</a:t>
            </a:r>
            <a:r>
              <a:rPr lang="en-US" dirty="0"/>
              <a:t>&gt;7.5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| </a:t>
            </a:r>
            <a:r>
              <a:rPr lang="en-US" dirty="0" err="1"/>
              <a:t>Petal.Width</a:t>
            </a:r>
            <a:r>
              <a:rPr lang="en-US" dirty="0"/>
              <a:t>&lt;2.0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# filter with logical operation</a:t>
            </a:r>
          </a:p>
          <a:p>
            <a:r>
              <a:rPr lang="en-US" dirty="0"/>
              <a:t>ft2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47" y="1041760"/>
            <a:ext cx="4395353" cy="133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46" y="3041072"/>
            <a:ext cx="4436917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4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Arrange()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#arrange()</a:t>
            </a:r>
          </a:p>
          <a:p>
            <a:r>
              <a:rPr lang="en-US" dirty="0" err="1"/>
              <a:t>ar</a:t>
            </a:r>
            <a:r>
              <a:rPr lang="en-US" dirty="0"/>
              <a:t>&lt;-arrange(</a:t>
            </a:r>
            <a:r>
              <a:rPr lang="en-US" dirty="0" err="1"/>
              <a:t>iris,Petal.Length</a:t>
            </a:r>
            <a:r>
              <a:rPr lang="en-US" dirty="0"/>
              <a:t>)# Arrange specified columns in ascending order</a:t>
            </a:r>
          </a:p>
          <a:p>
            <a:r>
              <a:rPr lang="en-US" dirty="0" err="1"/>
              <a:t>ar</a:t>
            </a:r>
            <a:endParaRPr lang="en-US" dirty="0"/>
          </a:p>
          <a:p>
            <a:r>
              <a:rPr lang="en-US" dirty="0"/>
              <a:t>tail(</a:t>
            </a:r>
            <a:r>
              <a:rPr lang="en-US" dirty="0" err="1"/>
              <a:t>ar,n</a:t>
            </a:r>
            <a:r>
              <a:rPr lang="en-US" dirty="0"/>
              <a:t>=2) # find new records in data set</a:t>
            </a:r>
          </a:p>
          <a:p>
            <a:r>
              <a:rPr lang="en-US" dirty="0"/>
              <a:t>ar1&lt;-arrange(</a:t>
            </a:r>
            <a:r>
              <a:rPr lang="en-US" dirty="0" err="1"/>
              <a:t>iris,desc</a:t>
            </a:r>
            <a:r>
              <a:rPr lang="en-US" dirty="0"/>
              <a:t>(</a:t>
            </a:r>
            <a:r>
              <a:rPr lang="en-US" dirty="0" err="1"/>
              <a:t>Petal.Length</a:t>
            </a:r>
            <a:r>
              <a:rPr lang="en-US" dirty="0"/>
              <a:t>))</a:t>
            </a:r>
          </a:p>
          <a:p>
            <a:r>
              <a:rPr lang="en-US" dirty="0"/>
              <a:t>ar1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73" y="1944399"/>
            <a:ext cx="3522518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68" y="3876675"/>
            <a:ext cx="340302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48025"/>
            <a:ext cx="51435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Rename()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#rename() change the name of the column</a:t>
            </a:r>
          </a:p>
          <a:p>
            <a:r>
              <a:rPr lang="en-US" dirty="0" err="1"/>
              <a:t>rn</a:t>
            </a:r>
            <a:r>
              <a:rPr lang="en-US" dirty="0"/>
              <a:t>&lt;-rename(</a:t>
            </a:r>
            <a:r>
              <a:rPr lang="en-US" dirty="0" err="1"/>
              <a:t>iris,SL</a:t>
            </a:r>
            <a:r>
              <a:rPr lang="en-US" dirty="0"/>
              <a:t>=</a:t>
            </a:r>
            <a:r>
              <a:rPr lang="en-US" dirty="0" err="1"/>
              <a:t>Sepal.Length,SW</a:t>
            </a:r>
            <a:r>
              <a:rPr lang="en-US" dirty="0"/>
              <a:t>=</a:t>
            </a:r>
            <a:r>
              <a:rPr lang="en-US" dirty="0" err="1"/>
              <a:t>Sepal.Width</a:t>
            </a:r>
            <a:r>
              <a:rPr lang="en-US" dirty="0"/>
              <a:t>)</a:t>
            </a:r>
          </a:p>
          <a:p>
            <a:r>
              <a:rPr lang="en-US" dirty="0" err="1"/>
              <a:t>rn</a:t>
            </a:r>
            <a:endParaRPr lang="en-US" dirty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3" y="2820700"/>
            <a:ext cx="3962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6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Mutate()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mt</a:t>
            </a:r>
            <a:r>
              <a:rPr lang="en-US" dirty="0"/>
              <a:t>&lt;-mutate(</a:t>
            </a:r>
            <a:r>
              <a:rPr lang="en-US" dirty="0" err="1"/>
              <a:t>iris,totallength</a:t>
            </a:r>
            <a:r>
              <a:rPr lang="en-US" dirty="0"/>
              <a:t>=</a:t>
            </a:r>
            <a:r>
              <a:rPr lang="en-US" dirty="0" err="1"/>
              <a:t>Sepal.Length+Petal.Length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#add new column using existing column data</a:t>
            </a:r>
            <a:endParaRPr lang="en-US" dirty="0"/>
          </a:p>
          <a:p>
            <a:r>
              <a:rPr lang="en-US" dirty="0" err="1" smtClean="0"/>
              <a:t>mt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6" y="3032414"/>
            <a:ext cx="61436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8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Transmute()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#transmute() display new column only</a:t>
            </a:r>
          </a:p>
          <a:p>
            <a:r>
              <a:rPr lang="en-US" dirty="0"/>
              <a:t>mt1&lt;-transmute(</a:t>
            </a:r>
            <a:r>
              <a:rPr lang="en-US" dirty="0" err="1"/>
              <a:t>iris,totallength</a:t>
            </a:r>
            <a:r>
              <a:rPr lang="en-US" dirty="0"/>
              <a:t>=</a:t>
            </a:r>
            <a:r>
              <a:rPr lang="en-US" dirty="0" err="1"/>
              <a:t>Sepal.Length+Petal.Length</a:t>
            </a:r>
            <a:r>
              <a:rPr lang="en-US" dirty="0"/>
              <a:t>)</a:t>
            </a:r>
          </a:p>
          <a:p>
            <a:r>
              <a:rPr lang="en-US" dirty="0"/>
              <a:t>mt1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82" y="2571750"/>
            <a:ext cx="1752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7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#sample() this is used to select random rows from the data set</a:t>
            </a:r>
          </a:p>
          <a:p>
            <a:r>
              <a:rPr lang="en-US" dirty="0" err="1"/>
              <a:t>sm</a:t>
            </a:r>
            <a:r>
              <a:rPr lang="en-US" dirty="0"/>
              <a:t>&lt;-sample(</a:t>
            </a:r>
            <a:r>
              <a:rPr lang="en-US" dirty="0" err="1"/>
              <a:t>iris,size</a:t>
            </a:r>
            <a:r>
              <a:rPr lang="en-US" dirty="0"/>
              <a:t> =3) #rows</a:t>
            </a:r>
          </a:p>
          <a:p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sm1&lt;-sample(</a:t>
            </a:r>
            <a:r>
              <a:rPr lang="en-US" dirty="0" err="1"/>
              <a:t>iris,size</a:t>
            </a:r>
            <a:r>
              <a:rPr lang="en-US" dirty="0"/>
              <a:t> =0.03) #percentage of rows</a:t>
            </a:r>
          </a:p>
          <a:p>
            <a:r>
              <a:rPr lang="en-US" dirty="0"/>
              <a:t>sm1</a:t>
            </a:r>
          </a:p>
          <a:p>
            <a:r>
              <a:rPr lang="en-US" dirty="0"/>
              <a:t>#count() count based on groups</a:t>
            </a:r>
          </a:p>
          <a:p>
            <a:r>
              <a:rPr lang="en-US" dirty="0" err="1"/>
              <a:t>cn</a:t>
            </a:r>
            <a:r>
              <a:rPr lang="en-US" dirty="0"/>
              <a:t>&lt;-count(</a:t>
            </a:r>
            <a:r>
              <a:rPr lang="en-US" dirty="0" err="1"/>
              <a:t>iris,Species</a:t>
            </a:r>
            <a:r>
              <a:rPr lang="en-US" dirty="0"/>
              <a:t>)</a:t>
            </a:r>
          </a:p>
          <a:p>
            <a:r>
              <a:rPr lang="en-US" dirty="0" err="1"/>
              <a:t>cn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group_by</a:t>
            </a:r>
            <a:endParaRPr lang="en-US" dirty="0"/>
          </a:p>
          <a:p>
            <a:r>
              <a:rPr lang="en-US" dirty="0"/>
              <a:t>gr&lt;-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iris,Species</a:t>
            </a:r>
            <a:r>
              <a:rPr lang="en-US" dirty="0"/>
              <a:t>='</a:t>
            </a:r>
            <a:r>
              <a:rPr lang="en-US" dirty="0" err="1"/>
              <a:t>Setosa</a:t>
            </a:r>
            <a:r>
              <a:rPr lang="en-US" dirty="0"/>
              <a:t>')</a:t>
            </a:r>
          </a:p>
          <a:p>
            <a:r>
              <a:rPr lang="en-US" dirty="0"/>
              <a:t>gr</a:t>
            </a:r>
          </a:p>
          <a:p>
            <a:r>
              <a:rPr lang="en-US" dirty="0"/>
              <a:t>gr1&lt;-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iris,Species</a:t>
            </a:r>
            <a:r>
              <a:rPr lang="en-US" dirty="0"/>
              <a:t>!='</a:t>
            </a:r>
            <a:r>
              <a:rPr lang="en-US" dirty="0" err="1"/>
              <a:t>virginica</a:t>
            </a:r>
            <a:r>
              <a:rPr lang="en-US" dirty="0"/>
              <a:t>')</a:t>
            </a:r>
          </a:p>
          <a:p>
            <a:r>
              <a:rPr lang="en-US" dirty="0"/>
              <a:t>gr1</a:t>
            </a:r>
          </a:p>
          <a:p>
            <a:r>
              <a:rPr lang="en-US" dirty="0" err="1"/>
              <a:t>smr</a:t>
            </a:r>
            <a:r>
              <a:rPr lang="en-US" dirty="0"/>
              <a:t>&lt;-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gr,mean</a:t>
            </a:r>
            <a:r>
              <a:rPr lang="en-US" dirty="0"/>
              <a:t>(</a:t>
            </a:r>
            <a:r>
              <a:rPr lang="en-US" dirty="0" err="1"/>
              <a:t>Sepal.Length</a:t>
            </a:r>
            <a:r>
              <a:rPr lang="en-US" dirty="0"/>
              <a:t>))</a:t>
            </a:r>
          </a:p>
          <a:p>
            <a:r>
              <a:rPr lang="en-US" dirty="0" err="1"/>
              <a:t>smr</a:t>
            </a:r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72" y="171450"/>
            <a:ext cx="306531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05" y="2143125"/>
            <a:ext cx="43053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8" y="2571750"/>
            <a:ext cx="21717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05" y="3616037"/>
            <a:ext cx="4603173" cy="123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02" y="2571750"/>
            <a:ext cx="26193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3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Piping %&gt;% for joining multiple operation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pip&lt;-iris %&gt;% filter(Species!='</a:t>
            </a:r>
            <a:r>
              <a:rPr lang="en-US" dirty="0" err="1"/>
              <a:t>setosa</a:t>
            </a:r>
            <a:r>
              <a:rPr lang="en-US" dirty="0"/>
              <a:t>') %&gt;% </a:t>
            </a:r>
            <a:r>
              <a:rPr lang="en-US" dirty="0" err="1"/>
              <a:t>group_by</a:t>
            </a:r>
            <a:r>
              <a:rPr lang="en-US" dirty="0"/>
              <a:t>(Species) %&gt;% </a:t>
            </a:r>
            <a:r>
              <a:rPr lang="en-US" dirty="0" err="1"/>
              <a:t>summarise</a:t>
            </a:r>
            <a:r>
              <a:rPr lang="en-US" dirty="0"/>
              <a:t>(mean(</a:t>
            </a:r>
            <a:r>
              <a:rPr lang="en-US" dirty="0" err="1"/>
              <a:t>Sepal.Length</a:t>
            </a:r>
            <a:r>
              <a:rPr lang="en-US" dirty="0"/>
              <a:t>))</a:t>
            </a:r>
          </a:p>
          <a:p>
            <a:r>
              <a:rPr lang="en-US" dirty="0"/>
              <a:t>pip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3" y="2774372"/>
            <a:ext cx="453596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9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" dirty="0"/>
              <a:t>Visualization</a:t>
            </a:r>
            <a:endParaRPr dirty="0"/>
          </a:p>
        </p:txBody>
      </p:sp>
      <p:sp>
        <p:nvSpPr>
          <p:cNvPr id="509" name="Google Shape;509;p6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Barplot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histogram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Pie chart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Boxplot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Scatter Plot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Line Graph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Heatmap</a:t>
            </a: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5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datasets::</a:t>
            </a:r>
            <a:r>
              <a:rPr lang="en-US" dirty="0" err="1"/>
              <a:t>airquality</a:t>
            </a:r>
            <a:endParaRPr lang="en-US" dirty="0"/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airquality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airquality</a:t>
            </a:r>
            <a:r>
              <a:rPr lang="en-US" dirty="0"/>
              <a:t>)</a:t>
            </a:r>
          </a:p>
          <a:p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airquality$Ozone,main</a:t>
            </a:r>
            <a:r>
              <a:rPr lang="en-US" dirty="0"/>
              <a:t> = "</a:t>
            </a:r>
            <a:r>
              <a:rPr lang="en-US" dirty="0" err="1"/>
              <a:t>airquality</a:t>
            </a:r>
            <a:r>
              <a:rPr lang="en-US" dirty="0" smtClean="0"/>
              <a:t>",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horiz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err="1"/>
              <a:t>F,xlab</a:t>
            </a:r>
            <a:r>
              <a:rPr lang="en-US" dirty="0"/>
              <a:t> = "ozone</a:t>
            </a:r>
            <a:r>
              <a:rPr lang="en-US" dirty="0" smtClean="0"/>
              <a:t>")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134" y="446809"/>
            <a:ext cx="3509530" cy="327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88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643500" y="482225"/>
            <a:ext cx="7548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39700" lvl="0" indent="0" algn="l" rtl="0">
              <a:lnSpc>
                <a:spcPct val="14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Atomic Vectors of R Atomic Data Type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711250" y="1769500"/>
          <a:ext cx="7239000" cy="3371154"/>
        </p:xfrm>
        <a:graphic>
          <a:graphicData uri="http://schemas.openxmlformats.org/drawingml/2006/table">
            <a:tbl>
              <a:tblPr>
                <a:noFill/>
                <a:tableStyleId>{FB426468-3C88-4C7F-BCFA-648CBAF95C08}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6200"/>
                          </a:solidFill>
                        </a:rPr>
                        <a:t>Data Type</a:t>
                      </a:r>
                      <a:endParaRPr sz="1200" b="1">
                        <a:solidFill>
                          <a:srgbClr val="FF6200"/>
                        </a:solidFill>
                      </a:endParaRPr>
                    </a:p>
                  </a:txBody>
                  <a:tcPr marL="142875" marR="1428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6200"/>
                          </a:solidFill>
                        </a:rPr>
                        <a:t>Example</a:t>
                      </a:r>
                      <a:endParaRPr sz="1200" b="1">
                        <a:solidFill>
                          <a:srgbClr val="FF6200"/>
                        </a:solidFill>
                      </a:endParaRPr>
                    </a:p>
                  </a:txBody>
                  <a:tcPr marL="142875" marR="1428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6200"/>
                          </a:solidFill>
                        </a:rPr>
                        <a:t>Description</a:t>
                      </a:r>
                      <a:endParaRPr sz="1200" b="1">
                        <a:solidFill>
                          <a:srgbClr val="FF6200"/>
                        </a:solidFill>
                      </a:endParaRPr>
                    </a:p>
                  </a:txBody>
                  <a:tcPr marL="142875" marR="1428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Logical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TRUE, FALSE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boolean values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Numeric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2, 45.9, 3782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Numbers of all kinds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Integer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9L, 779L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Explicitly Integers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Complex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8+9i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Real Value + Complex Value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Character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‘m’, “hello”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Characters and Strings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Raw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[68, 65, 6C, 6C,6F] is the value for string </a:t>
                      </a:r>
                      <a:r>
                        <a:rPr lang="en" sz="1200" b="1"/>
                        <a:t>hello</a:t>
                      </a:r>
                      <a:r>
                        <a:rPr lang="en" sz="1200"/>
                        <a:t>.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875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200"/>
                        <a:t>Any data is stored as raw bytes</a:t>
                      </a:r>
                      <a:endParaRPr sz="1200"/>
                    </a:p>
                  </a:txBody>
                  <a:tcPr marL="142875" marR="142875" marT="66675" marB="666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airquality$Temp,main</a:t>
            </a:r>
            <a:r>
              <a:rPr lang="en-US" dirty="0"/>
              <a:t> = "</a:t>
            </a:r>
            <a:r>
              <a:rPr lang="en-US" dirty="0" err="1"/>
              <a:t>airquality</a:t>
            </a:r>
            <a:r>
              <a:rPr lang="en-US" dirty="0" smtClean="0"/>
              <a:t>",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horiz</a:t>
            </a:r>
            <a:r>
              <a:rPr lang="en-US" dirty="0" smtClean="0"/>
              <a:t>=</a:t>
            </a:r>
            <a:r>
              <a:rPr lang="en-US" dirty="0" err="1" smtClean="0"/>
              <a:t>F,col</a:t>
            </a:r>
            <a:r>
              <a:rPr lang="en-US" dirty="0" smtClean="0"/>
              <a:t> </a:t>
            </a:r>
            <a:r>
              <a:rPr lang="en-US" dirty="0"/>
              <a:t>= "red",</a:t>
            </a:r>
            <a:r>
              <a:rPr lang="en-US" dirty="0" err="1"/>
              <a:t>freq</a:t>
            </a:r>
            <a:r>
              <a:rPr lang="en-US" dirty="0"/>
              <a:t> = </a:t>
            </a:r>
            <a:r>
              <a:rPr lang="en-US" dirty="0" err="1"/>
              <a:t>T,xlim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= </a:t>
            </a:r>
            <a:r>
              <a:rPr lang="en-US" dirty="0"/>
              <a:t>c(30,100))</a:t>
            </a:r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789708"/>
            <a:ext cx="3855027" cy="3941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9834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boxplot(</a:t>
            </a:r>
            <a:r>
              <a:rPr lang="en-US" dirty="0" err="1"/>
              <a:t>airquality</a:t>
            </a:r>
            <a:r>
              <a:rPr lang="en-US" dirty="0"/>
              <a:t>[,0:4],main="</a:t>
            </a:r>
            <a:r>
              <a:rPr lang="en-US" dirty="0" err="1"/>
              <a:t>airquality</a:t>
            </a:r>
            <a:r>
              <a:rPr lang="en-US" dirty="0" smtClean="0"/>
              <a:t>",</a:t>
            </a:r>
          </a:p>
          <a:p>
            <a:pPr marL="114300" indent="0">
              <a:buNone/>
            </a:pPr>
            <a:r>
              <a:rPr lang="en-US" dirty="0" smtClean="0"/>
              <a:t>col </a:t>
            </a:r>
            <a:r>
              <a:rPr lang="en-US" dirty="0"/>
              <a:t>= "</a:t>
            </a:r>
            <a:r>
              <a:rPr lang="en-US" dirty="0" err="1"/>
              <a:t>green",horizontal</a:t>
            </a:r>
            <a:r>
              <a:rPr lang="en-US" dirty="0"/>
              <a:t> = </a:t>
            </a:r>
            <a:r>
              <a:rPr lang="en-US" dirty="0" err="1"/>
              <a:t>T,notch</a:t>
            </a:r>
            <a:r>
              <a:rPr lang="en-US" dirty="0"/>
              <a:t> = T)</a:t>
            </a:r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93" y="488374"/>
            <a:ext cx="3782916" cy="402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6945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plot(</a:t>
            </a:r>
            <a:r>
              <a:rPr lang="en-US" dirty="0" err="1"/>
              <a:t>airquality,col</a:t>
            </a:r>
            <a:r>
              <a:rPr lang="en-US" dirty="0"/>
              <a:t>="</a:t>
            </a:r>
            <a:r>
              <a:rPr lang="en-US" dirty="0" err="1"/>
              <a:t>red",main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/>
              <a:t>airquality</a:t>
            </a:r>
            <a:r>
              <a:rPr lang="en-US" dirty="0"/>
              <a:t> </a:t>
            </a:r>
            <a:r>
              <a:rPr lang="en-US" dirty="0" smtClean="0"/>
              <a:t>plots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39" y="519544"/>
            <a:ext cx="3813134" cy="393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4507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scatter.smooth</a:t>
            </a:r>
            <a:r>
              <a:rPr lang="en-US" dirty="0"/>
              <a:t>(</a:t>
            </a:r>
            <a:r>
              <a:rPr lang="en-US" dirty="0" err="1"/>
              <a:t>airquality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57" y="467592"/>
            <a:ext cx="4037769" cy="397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5956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piechart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Accenture&lt;-c(2,7,8,3,10,11)</a:t>
            </a:r>
          </a:p>
          <a:p>
            <a:r>
              <a:rPr lang="en-US" dirty="0"/>
              <a:t>Microsoft&lt;-c(15,10,6,21,23,9)</a:t>
            </a:r>
          </a:p>
          <a:p>
            <a:r>
              <a:rPr lang="en-US" dirty="0"/>
              <a:t>TCS&lt;-c(8,19,10,15,14,21)</a:t>
            </a:r>
          </a:p>
          <a:p>
            <a:r>
              <a:rPr lang="en-US" dirty="0"/>
              <a:t>INFOSYS&lt;-c(15,23,21,28,11,30)</a:t>
            </a:r>
          </a:p>
          <a:p>
            <a:r>
              <a:rPr lang="en-US" dirty="0"/>
              <a:t>TURNOVER&lt;-c(100,120,130,200</a:t>
            </a:r>
            <a:r>
              <a:rPr lang="en-US" dirty="0" smtClean="0"/>
              <a:t>)</a:t>
            </a:r>
          </a:p>
          <a:p>
            <a:r>
              <a:rPr lang="en-US" dirty="0"/>
              <a:t>companies&lt;-c("</a:t>
            </a:r>
            <a:r>
              <a:rPr lang="en-US" dirty="0" err="1"/>
              <a:t>Accenture","</a:t>
            </a:r>
            <a:r>
              <a:rPr lang="en-US" dirty="0" err="1" smtClean="0"/>
              <a:t>Microsoft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,"</a:t>
            </a:r>
            <a:r>
              <a:rPr lang="en-US" dirty="0"/>
              <a:t>TCS","INFOSYS")</a:t>
            </a:r>
          </a:p>
          <a:p>
            <a:r>
              <a:rPr lang="en-US" dirty="0"/>
              <a:t>pie(</a:t>
            </a:r>
            <a:r>
              <a:rPr lang="en-US" dirty="0" err="1"/>
              <a:t>TURNOVER,companies,main</a:t>
            </a:r>
            <a:r>
              <a:rPr lang="en-US" dirty="0"/>
              <a:t>="turn over")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07" y="1110528"/>
            <a:ext cx="3310804" cy="331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204262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4503</Words>
  <Application>Microsoft Office PowerPoint</Application>
  <PresentationFormat>On-screen Show (16:9)</PresentationFormat>
  <Paragraphs>841</Paragraphs>
  <Slides>94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Georgia</vt:lpstr>
      <vt:lpstr>Comic Sans MS</vt:lpstr>
      <vt:lpstr>Arial</vt:lpstr>
      <vt:lpstr>Courier New</vt:lpstr>
      <vt:lpstr>Old Standard TT</vt:lpstr>
      <vt:lpstr>Paperback</vt:lpstr>
      <vt:lpstr>Data Science in R Language </vt:lpstr>
      <vt:lpstr>Outlines</vt:lpstr>
      <vt:lpstr>PowerPoint Presentation</vt:lpstr>
      <vt:lpstr>Why Use R?</vt:lpstr>
      <vt:lpstr>Introduction</vt:lpstr>
      <vt:lpstr>Area</vt:lpstr>
      <vt:lpstr>Installation </vt:lpstr>
      <vt:lpstr>R User Interface</vt:lpstr>
      <vt:lpstr>Data Types</vt:lpstr>
      <vt:lpstr>PowerPoint Presentation</vt:lpstr>
      <vt:lpstr>PowerPoint Presentation</vt:lpstr>
      <vt:lpstr>Data Types of R – Objects </vt:lpstr>
      <vt:lpstr>&gt; fruits = c('apple','orange',"banana") &gt; print(class(fruits)) [1] "character" &gt; print(fruits) [1] "apple"  "orange" "banana"</vt:lpstr>
      <vt:lpstr>R Lists </vt:lpstr>
      <vt:lpstr>PowerPoint Presentation</vt:lpstr>
      <vt:lpstr>split by row or column : if TRUE then its split by row, else if its FALSE then split by column. Following is an example to define a matrix : 1. Split by row.</vt:lpstr>
      <vt:lpstr>PowerPoint Presentation</vt:lpstr>
      <vt:lpstr>R Arrays </vt:lpstr>
      <vt:lpstr>PowerPoint Presentation</vt:lpstr>
      <vt:lpstr>R Factors </vt:lpstr>
      <vt:lpstr>R Data Frames </vt:lpstr>
      <vt:lpstr>R Variables </vt:lpstr>
      <vt:lpstr>Assign value to R Variable </vt:lpstr>
      <vt:lpstr>PowerPoint Presentation</vt:lpstr>
      <vt:lpstr>PowerPoint Presentation</vt:lpstr>
      <vt:lpstr>Delete an R Variable </vt:lpstr>
      <vt:lpstr>R Operators </vt:lpstr>
      <vt:lpstr>PowerPoint Presentation</vt:lpstr>
      <vt:lpstr>An example for each of the arithmetic operator on Numerical values is provided below.</vt:lpstr>
      <vt:lpstr>An example for each of the arithmetic operator on Vectors is provided below.</vt:lpstr>
      <vt:lpstr>Following are the six relational operations R programming language supports.The output is boolean (TRUE or FALSE) </vt:lpstr>
      <vt:lpstr>An example for each of the relational operator on Numberical values is provided below.  </vt:lpstr>
      <vt:lpstr>An example for each of the relational operator on Vectors is provided below.  </vt:lpstr>
      <vt:lpstr>R Logical Operators  </vt:lpstr>
      <vt:lpstr>An example for each of the logical operators on Numerical values is provided below.  </vt:lpstr>
      <vt:lpstr>An example for each of the logical operators on Vectors is provided below.  </vt:lpstr>
      <vt:lpstr>R Assignment Operators  </vt:lpstr>
      <vt:lpstr>An example for each of the assignment operators is provided below.  </vt:lpstr>
      <vt:lpstr>R Miscellaneous Operators  </vt:lpstr>
      <vt:lpstr>R Decision Making </vt:lpstr>
      <vt:lpstr>Flow Diagram </vt:lpstr>
      <vt:lpstr>PowerPoint Presentation</vt:lpstr>
      <vt:lpstr>Example.R</vt:lpstr>
      <vt:lpstr>Check if Number is Even using If </vt:lpstr>
      <vt:lpstr>PowerPoint Presentation</vt:lpstr>
      <vt:lpstr>PowerPoint Presentation</vt:lpstr>
      <vt:lpstr>Syntax – R if-else </vt:lpstr>
      <vt:lpstr>Example of IF_ELSE</vt:lpstr>
      <vt:lpstr>R if else if  </vt:lpstr>
      <vt:lpstr>PowerPoint Presentation</vt:lpstr>
      <vt:lpstr>Example 1 – R If Else If </vt:lpstr>
      <vt:lpstr>R Switch </vt:lpstr>
      <vt:lpstr>Example 1 </vt:lpstr>
      <vt:lpstr>Switch based on Matching Value  </vt:lpstr>
      <vt:lpstr>PowerPoint Presentation</vt:lpstr>
      <vt:lpstr>Example 2</vt:lpstr>
      <vt:lpstr>R Programming </vt:lpstr>
      <vt:lpstr>Data Exploration</vt:lpstr>
      <vt:lpstr>PowerPoint Presentation</vt:lpstr>
      <vt:lpstr>PowerPoint Presentation</vt:lpstr>
      <vt:lpstr>PowerPoint Presentation</vt:lpstr>
      <vt:lpstr>PowerPoint Presentation</vt:lpstr>
      <vt:lpstr>Data Manipulation</vt:lpstr>
      <vt:lpstr>PowerPoint Presentation</vt:lpstr>
      <vt:lpstr>PowerPoint Presentation</vt:lpstr>
      <vt:lpstr>PowerPoint Presentation</vt:lpstr>
      <vt:lpstr>PowerPoint Presentation</vt:lpstr>
      <vt:lpstr>Data Reshaping through melting and casting</vt:lpstr>
      <vt:lpstr>Melt()</vt:lpstr>
      <vt:lpstr>dcast()</vt:lpstr>
      <vt:lpstr>dplyr()</vt:lpstr>
      <vt:lpstr>apply()</vt:lpstr>
      <vt:lpstr>Summary using apply()</vt:lpstr>
      <vt:lpstr>PowerPoint Presentation</vt:lpstr>
      <vt:lpstr>Find the dimension of the dataset</vt:lpstr>
      <vt:lpstr>Select()</vt:lpstr>
      <vt:lpstr>PowerPoint Presentation</vt:lpstr>
      <vt:lpstr>PowerPoint Presentation</vt:lpstr>
      <vt:lpstr>PowerPoint Presentation</vt:lpstr>
      <vt:lpstr>Filter()</vt:lpstr>
      <vt:lpstr>Arrange()</vt:lpstr>
      <vt:lpstr>Rename()</vt:lpstr>
      <vt:lpstr>Mutate()  </vt:lpstr>
      <vt:lpstr>Transmute()</vt:lpstr>
      <vt:lpstr>PowerPoint Presentation</vt:lpstr>
      <vt:lpstr>Piping %&gt;% for joining multiple operation together</vt:lpstr>
      <vt:lpstr>Data Visualization</vt:lpstr>
      <vt:lpstr>Visualization</vt:lpstr>
      <vt:lpstr>Barplot</vt:lpstr>
      <vt:lpstr>Histogram</vt:lpstr>
      <vt:lpstr>PowerPoint Presentation</vt:lpstr>
      <vt:lpstr>plot</vt:lpstr>
      <vt:lpstr>scatterplot</vt:lpstr>
      <vt:lpstr>piechart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R Language</dc:title>
  <dc:creator>SHAAN</dc:creator>
  <cp:lastModifiedBy>kailash.shaw</cp:lastModifiedBy>
  <cp:revision>13</cp:revision>
  <dcterms:modified xsi:type="dcterms:W3CDTF">2022-11-21T04:11:37Z</dcterms:modified>
</cp:coreProperties>
</file>