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81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7391-8E35-4F92-8EA7-EE912699E18E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F3BA-F9AD-494D-8AED-8AC108606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39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7391-8E35-4F92-8EA7-EE912699E18E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F3BA-F9AD-494D-8AED-8AC108606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47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7391-8E35-4F92-8EA7-EE912699E18E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F3BA-F9AD-494D-8AED-8AC108606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00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7391-8E35-4F92-8EA7-EE912699E18E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F3BA-F9AD-494D-8AED-8AC108606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50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7391-8E35-4F92-8EA7-EE912699E18E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F3BA-F9AD-494D-8AED-8AC108606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00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7391-8E35-4F92-8EA7-EE912699E18E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F3BA-F9AD-494D-8AED-8AC108606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8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7391-8E35-4F92-8EA7-EE912699E18E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F3BA-F9AD-494D-8AED-8AC108606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21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7391-8E35-4F92-8EA7-EE912699E18E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F3BA-F9AD-494D-8AED-8AC108606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9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7391-8E35-4F92-8EA7-EE912699E18E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F3BA-F9AD-494D-8AED-8AC108606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5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7391-8E35-4F92-8EA7-EE912699E18E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F3BA-F9AD-494D-8AED-8AC108606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79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7391-8E35-4F92-8EA7-EE912699E18E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F3BA-F9AD-494D-8AED-8AC108606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391-8E35-4F92-8EA7-EE912699E18E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3F3BA-F9AD-494D-8AED-8AC108606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85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Classification Using 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53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43"/>
            <a:ext cx="12192000" cy="6614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Pi-chart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672861"/>
            <a:ext cx="12192000" cy="1207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570454"/>
            <a:ext cx="12192000" cy="1207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77329" y="113329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# Creating data for the graph.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x </a:t>
            </a:r>
            <a:r>
              <a:rPr lang="en-IN" b="1" i="0" dirty="0" smtClean="0">
                <a:solidFill>
                  <a:srgbClr val="006699"/>
                </a:solidFill>
                <a:effectLst/>
                <a:latin typeface="inter-regular"/>
              </a:rPr>
              <a:t>&lt;-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c(20, 65, 15, 50)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labels </a:t>
            </a:r>
            <a:r>
              <a:rPr lang="en-IN" b="1" i="0" dirty="0" smtClean="0">
                <a:solidFill>
                  <a:srgbClr val="006699"/>
                </a:solidFill>
                <a:effectLst/>
                <a:latin typeface="inter-regular"/>
              </a:rPr>
              <a:t>&lt;-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c("India", "America", "Shri Lanka", "Nepal")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 err="1" smtClean="0">
                <a:solidFill>
                  <a:srgbClr val="000000"/>
                </a:solidFill>
                <a:effectLst/>
                <a:latin typeface="inter-regular"/>
              </a:rPr>
              <a:t>pie_percent</a:t>
            </a:r>
            <a:r>
              <a:rPr lang="en-IN" b="1" i="0" dirty="0" smtClean="0">
                <a:solidFill>
                  <a:srgbClr val="006699"/>
                </a:solidFill>
                <a:effectLst/>
                <a:latin typeface="inter-regular"/>
              </a:rPr>
              <a:t>&lt;-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round(100*x/sum(x), 1)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# Giving the chart file a name.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 err="1" smtClean="0">
                <a:solidFill>
                  <a:srgbClr val="000000"/>
                </a:solidFill>
                <a:effectLst/>
                <a:latin typeface="inter-regular"/>
              </a:rPr>
              <a:t>png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smtClean="0">
                <a:solidFill>
                  <a:srgbClr val="FF0000"/>
                </a:solidFill>
                <a:effectLst/>
                <a:latin typeface="inter-regular"/>
              </a:rPr>
              <a:t>file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IN" b="0" i="0" dirty="0" smtClean="0">
                <a:solidFill>
                  <a:srgbClr val="0000FF"/>
                </a:solidFill>
                <a:effectLst/>
                <a:latin typeface="inter-regular"/>
              </a:rPr>
              <a:t>"per_pie.jpg"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# Plotting the chart.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pie(x, </a:t>
            </a:r>
            <a:r>
              <a:rPr lang="en-IN" b="0" i="0" dirty="0" smtClean="0">
                <a:solidFill>
                  <a:srgbClr val="FF0000"/>
                </a:solidFill>
                <a:effectLst/>
                <a:latin typeface="inter-regular"/>
              </a:rPr>
              <a:t>labels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IN" b="0" i="0" dirty="0" err="1" smtClean="0">
                <a:solidFill>
                  <a:srgbClr val="0000FF"/>
                </a:solidFill>
                <a:effectLst/>
                <a:latin typeface="inter-regular"/>
              </a:rPr>
              <a:t>pie_percent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b="0" i="0" dirty="0" smtClean="0">
                <a:solidFill>
                  <a:srgbClr val="FF0000"/>
                </a:solidFill>
                <a:effectLst/>
                <a:latin typeface="inter-regular"/>
              </a:rPr>
              <a:t>main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IN" b="0" i="0" dirty="0" smtClean="0">
                <a:solidFill>
                  <a:srgbClr val="0000FF"/>
                </a:solidFill>
                <a:effectLst/>
                <a:latin typeface="inter-regular"/>
              </a:rPr>
              <a:t>"Country Pie </a:t>
            </a:r>
            <a:r>
              <a:rPr lang="en-IN" b="0" i="0" dirty="0" err="1" smtClean="0">
                <a:solidFill>
                  <a:srgbClr val="0000FF"/>
                </a:solidFill>
                <a:effectLst/>
                <a:latin typeface="inter-regular"/>
              </a:rPr>
              <a:t>Chart"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 err="1" smtClean="0">
                <a:solidFill>
                  <a:srgbClr val="FF0000"/>
                </a:solidFill>
                <a:effectLst/>
                <a:latin typeface="inter-regular"/>
              </a:rPr>
              <a:t>col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IN" b="0" i="0" dirty="0" smtClean="0">
                <a:solidFill>
                  <a:srgbClr val="0000FF"/>
                </a:solidFill>
                <a:effectLst/>
                <a:latin typeface="inter-regular"/>
              </a:rPr>
              <a:t>rainbow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(length(x)))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legend("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inter-regular"/>
              </a:rPr>
              <a:t>topright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", c("India", "America", "Shri Lanka", "Nepal"), </a:t>
            </a:r>
            <a:r>
              <a:rPr lang="en-IN" b="0" i="0" dirty="0" err="1" smtClean="0">
                <a:solidFill>
                  <a:srgbClr val="FF0000"/>
                </a:solidFill>
                <a:effectLst/>
                <a:latin typeface="inter-regular"/>
              </a:rPr>
              <a:t>cex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IN" b="0" i="0" dirty="0" smtClean="0">
                <a:solidFill>
                  <a:srgbClr val="0000FF"/>
                </a:solidFill>
                <a:effectLst/>
                <a:latin typeface="inter-regular"/>
              </a:rPr>
              <a:t>0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.8,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 smtClean="0">
                <a:solidFill>
                  <a:srgbClr val="FF0000"/>
                </a:solidFill>
                <a:effectLst/>
                <a:latin typeface="inter-regular"/>
              </a:rPr>
              <a:t>fill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IN" b="0" i="0" dirty="0" smtClean="0">
                <a:solidFill>
                  <a:srgbClr val="0000FF"/>
                </a:solidFill>
                <a:effectLst/>
                <a:latin typeface="inter-regular"/>
              </a:rPr>
              <a:t>rainbow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(length(x)))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#Saving the file.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 err="1" smtClean="0">
                <a:solidFill>
                  <a:srgbClr val="000000"/>
                </a:solidFill>
                <a:effectLst/>
                <a:latin typeface="inter-regular"/>
              </a:rPr>
              <a:t>dev.off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()  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372" y="1133290"/>
            <a:ext cx="47815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3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43"/>
            <a:ext cx="12192000" cy="661418"/>
          </a:xfrm>
        </p:spPr>
        <p:txBody>
          <a:bodyPr>
            <a:normAutofit fontScale="90000"/>
          </a:bodyPr>
          <a:lstStyle/>
          <a:p>
            <a:r>
              <a:rPr lang="en-IN" dirty="0"/>
              <a:t>R Bar </a:t>
            </a:r>
            <a:r>
              <a:rPr lang="en-IN" dirty="0" smtClean="0"/>
              <a:t>Charts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672861"/>
            <a:ext cx="12192000" cy="1207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570454"/>
            <a:ext cx="12192000" cy="1207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900023" y="155884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 Creating the data for Bar chart  </a:t>
            </a:r>
          </a:p>
          <a:p>
            <a:r>
              <a:rPr lang="en-US" dirty="0" smtClean="0"/>
              <a:t>H&lt;- c(12,35,54,3,41)  </a:t>
            </a:r>
          </a:p>
          <a:p>
            <a:r>
              <a:rPr lang="en-US" dirty="0" smtClean="0"/>
              <a:t># Giving the chart file a name  </a:t>
            </a:r>
          </a:p>
          <a:p>
            <a:r>
              <a:rPr lang="en-US" dirty="0" err="1" smtClean="0"/>
              <a:t>png</a:t>
            </a:r>
            <a:r>
              <a:rPr lang="en-US" dirty="0" smtClean="0"/>
              <a:t>(file = "bar_chart.png")  </a:t>
            </a:r>
          </a:p>
          <a:p>
            <a:r>
              <a:rPr lang="en-US" dirty="0" smtClean="0"/>
              <a:t># Plotting the bar chart   </a:t>
            </a:r>
          </a:p>
          <a:p>
            <a:r>
              <a:rPr lang="en-US" dirty="0" err="1" smtClean="0"/>
              <a:t>barplot</a:t>
            </a:r>
            <a:r>
              <a:rPr lang="en-US" dirty="0" smtClean="0"/>
              <a:t>(H)  </a:t>
            </a:r>
          </a:p>
          <a:p>
            <a:r>
              <a:rPr lang="en-US" dirty="0" smtClean="0"/>
              <a:t># Saving the file  </a:t>
            </a:r>
          </a:p>
          <a:p>
            <a:r>
              <a:rPr lang="en-US" dirty="0" err="1" smtClean="0"/>
              <a:t>dev.off</a:t>
            </a:r>
            <a:r>
              <a:rPr lang="en-US" dirty="0" smtClean="0"/>
              <a:t>()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930" y="1170498"/>
            <a:ext cx="47815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9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43"/>
            <a:ext cx="12192000" cy="6614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R- Box Plot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672861"/>
            <a:ext cx="12192000" cy="1207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570454"/>
            <a:ext cx="12192000" cy="1207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29087" y="126507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# Giving a name to our chart.  </a:t>
            </a:r>
          </a:p>
          <a:p>
            <a:r>
              <a:rPr lang="en-IN" dirty="0" err="1"/>
              <a:t>png</a:t>
            </a:r>
            <a:r>
              <a:rPr lang="en-IN" dirty="0"/>
              <a:t>(file = "boxplot_using_notch.png")  </a:t>
            </a:r>
          </a:p>
          <a:p>
            <a:r>
              <a:rPr lang="en-IN" dirty="0"/>
              <a:t># Plotting the chart.  </a:t>
            </a:r>
          </a:p>
          <a:p>
            <a:r>
              <a:rPr lang="en-IN" dirty="0"/>
              <a:t>boxplot(mpg ~ </a:t>
            </a:r>
            <a:r>
              <a:rPr lang="en-IN" dirty="0" err="1"/>
              <a:t>cyl</a:t>
            </a:r>
            <a:r>
              <a:rPr lang="en-IN" dirty="0"/>
              <a:t>, data = </a:t>
            </a:r>
            <a:r>
              <a:rPr lang="en-IN" dirty="0" err="1"/>
              <a:t>mtcars</a:t>
            </a:r>
            <a:r>
              <a:rPr lang="en-IN" dirty="0"/>
              <a:t>,   </a:t>
            </a:r>
          </a:p>
          <a:p>
            <a:r>
              <a:rPr lang="en-IN" dirty="0"/>
              <a:t>        </a:t>
            </a:r>
            <a:r>
              <a:rPr lang="en-IN" dirty="0" err="1"/>
              <a:t>xlab</a:t>
            </a:r>
            <a:r>
              <a:rPr lang="en-IN" dirty="0"/>
              <a:t> = "Quantity of Cylinders",  </a:t>
            </a:r>
          </a:p>
          <a:p>
            <a:r>
              <a:rPr lang="en-IN" dirty="0"/>
              <a:t>        </a:t>
            </a:r>
            <a:r>
              <a:rPr lang="en-IN" dirty="0" err="1"/>
              <a:t>ylab</a:t>
            </a:r>
            <a:r>
              <a:rPr lang="en-IN" dirty="0"/>
              <a:t> = "Miles Per Gallon",   </a:t>
            </a:r>
          </a:p>
          <a:p>
            <a:r>
              <a:rPr lang="en-IN" dirty="0"/>
              <a:t>        main = "Boxplot Example",  </a:t>
            </a:r>
          </a:p>
          <a:p>
            <a:r>
              <a:rPr lang="en-IN" dirty="0"/>
              <a:t>        notch = TRUE,   </a:t>
            </a:r>
          </a:p>
          <a:p>
            <a:r>
              <a:rPr lang="en-IN" dirty="0"/>
              <a:t>        </a:t>
            </a:r>
            <a:r>
              <a:rPr lang="en-IN" dirty="0" err="1"/>
              <a:t>varwidth</a:t>
            </a:r>
            <a:r>
              <a:rPr lang="en-IN" dirty="0"/>
              <a:t> = TRUE,   </a:t>
            </a:r>
          </a:p>
          <a:p>
            <a:r>
              <a:rPr lang="en-IN" dirty="0"/>
              <a:t>        </a:t>
            </a:r>
            <a:r>
              <a:rPr lang="en-IN" dirty="0" err="1"/>
              <a:t>ccol</a:t>
            </a:r>
            <a:r>
              <a:rPr lang="en-IN" dirty="0"/>
              <a:t> = c("</a:t>
            </a:r>
            <a:r>
              <a:rPr lang="en-IN" dirty="0" err="1"/>
              <a:t>green","yellow","red</a:t>
            </a:r>
            <a:r>
              <a:rPr lang="en-IN" dirty="0"/>
              <a:t>"),  </a:t>
            </a:r>
          </a:p>
          <a:p>
            <a:r>
              <a:rPr lang="en-IN" dirty="0"/>
              <a:t>        names = c("</a:t>
            </a:r>
            <a:r>
              <a:rPr lang="en-IN" dirty="0" err="1"/>
              <a:t>High","Medium","Low</a:t>
            </a:r>
            <a:r>
              <a:rPr lang="en-IN" dirty="0"/>
              <a:t>")  </a:t>
            </a:r>
          </a:p>
          <a:p>
            <a:r>
              <a:rPr lang="en-IN" dirty="0"/>
              <a:t>)  </a:t>
            </a:r>
          </a:p>
          <a:p>
            <a:r>
              <a:rPr lang="en-IN" dirty="0"/>
              <a:t># Saving the file.  </a:t>
            </a:r>
          </a:p>
          <a:p>
            <a:r>
              <a:rPr lang="en-IN" dirty="0" err="1"/>
              <a:t>dev.off</a:t>
            </a:r>
            <a:r>
              <a:rPr lang="en-IN" dirty="0"/>
              <a:t>() 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878" y="1022860"/>
            <a:ext cx="47815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3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43"/>
            <a:ext cx="12192000" cy="661418"/>
          </a:xfrm>
        </p:spPr>
        <p:txBody>
          <a:bodyPr>
            <a:normAutofit fontScale="90000"/>
          </a:bodyPr>
          <a:lstStyle/>
          <a:p>
            <a:r>
              <a:rPr lang="en-IN" dirty="0"/>
              <a:t>R </a:t>
            </a:r>
            <a:r>
              <a:rPr lang="en-IN" dirty="0" smtClean="0"/>
              <a:t>Histogram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672861"/>
            <a:ext cx="12192000" cy="1207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570454"/>
            <a:ext cx="12192000" cy="1207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75520" y="1334279"/>
            <a:ext cx="5451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b="0" i="0" dirty="0" err="1" smtClean="0">
                <a:solidFill>
                  <a:srgbClr val="000000"/>
                </a:solidFill>
                <a:effectLst/>
                <a:latin typeface="inter-regular"/>
              </a:rPr>
              <a:t>hist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inter-regular"/>
              </a:rPr>
              <a:t>v,main,xlab,ylab,xlim,ylim,breaks,col,border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)  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042" y="235056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# Creating data for the graph.  </a:t>
            </a:r>
          </a:p>
          <a:p>
            <a:r>
              <a:rPr lang="en-IN" dirty="0" smtClean="0"/>
              <a:t>v &lt;-  c(12,24,16,38,21,13,55,17,39,10,60,120,40,70,90)  </a:t>
            </a:r>
          </a:p>
          <a:p>
            <a:r>
              <a:rPr lang="en-IN" dirty="0" smtClean="0"/>
              <a:t># Giving a name to the chart file.  </a:t>
            </a:r>
          </a:p>
          <a:p>
            <a:r>
              <a:rPr lang="en-IN" dirty="0" err="1" smtClean="0"/>
              <a:t>png</a:t>
            </a:r>
            <a:r>
              <a:rPr lang="en-IN" dirty="0" smtClean="0"/>
              <a:t>(file = "histogram_return.png")  </a:t>
            </a:r>
          </a:p>
          <a:p>
            <a:r>
              <a:rPr lang="en-IN" dirty="0" smtClean="0"/>
              <a:t>  </a:t>
            </a:r>
          </a:p>
          <a:p>
            <a:r>
              <a:rPr lang="en-IN" dirty="0" smtClean="0"/>
              <a:t># Creating the histogram.  </a:t>
            </a:r>
          </a:p>
          <a:p>
            <a:r>
              <a:rPr lang="en-IN" dirty="0" smtClean="0"/>
              <a:t>m&lt;-</a:t>
            </a:r>
            <a:r>
              <a:rPr lang="en-IN" dirty="0" err="1" smtClean="0"/>
              <a:t>hist</a:t>
            </a:r>
            <a:r>
              <a:rPr lang="en-IN" dirty="0" smtClean="0"/>
              <a:t>(</a:t>
            </a:r>
            <a:r>
              <a:rPr lang="en-IN" dirty="0" err="1" smtClean="0"/>
              <a:t>v,xlab</a:t>
            </a:r>
            <a:r>
              <a:rPr lang="en-IN" dirty="0" smtClean="0"/>
              <a:t> = "Weight",</a:t>
            </a:r>
            <a:r>
              <a:rPr lang="en-IN" dirty="0" err="1" smtClean="0"/>
              <a:t>ylab</a:t>
            </a:r>
            <a:r>
              <a:rPr lang="en-IN" dirty="0" smtClean="0"/>
              <a:t>="</a:t>
            </a:r>
            <a:r>
              <a:rPr lang="en-IN" dirty="0" err="1" smtClean="0"/>
              <a:t>Frequency",col</a:t>
            </a:r>
            <a:r>
              <a:rPr lang="en-IN" dirty="0" smtClean="0"/>
              <a:t> = "</a:t>
            </a:r>
            <a:r>
              <a:rPr lang="en-IN" dirty="0" err="1" smtClean="0"/>
              <a:t>darkmagenta</a:t>
            </a:r>
            <a:r>
              <a:rPr lang="en-IN" dirty="0" smtClean="0"/>
              <a:t>",border = "pink", breaks = 5)  </a:t>
            </a:r>
          </a:p>
          <a:p>
            <a:r>
              <a:rPr lang="en-IN" dirty="0" smtClean="0"/>
              <a:t>#Setting labels  </a:t>
            </a:r>
          </a:p>
          <a:p>
            <a:r>
              <a:rPr lang="en-IN" dirty="0" smtClean="0"/>
              <a:t>text(</a:t>
            </a:r>
            <a:r>
              <a:rPr lang="en-IN" dirty="0" err="1" smtClean="0"/>
              <a:t>m$mids,m$counts,labels</a:t>
            </a:r>
            <a:r>
              <a:rPr lang="en-IN" dirty="0" smtClean="0"/>
              <a:t>=</a:t>
            </a:r>
            <a:r>
              <a:rPr lang="en-IN" dirty="0" err="1" smtClean="0"/>
              <a:t>m$counts</a:t>
            </a:r>
            <a:r>
              <a:rPr lang="en-IN" dirty="0" smtClean="0"/>
              <a:t>, </a:t>
            </a:r>
            <a:r>
              <a:rPr lang="en-IN" dirty="0" err="1" smtClean="0"/>
              <a:t>adj</a:t>
            </a:r>
            <a:r>
              <a:rPr lang="en-IN" dirty="0" smtClean="0"/>
              <a:t>=c(0.5, -0.5))  </a:t>
            </a:r>
          </a:p>
          <a:p>
            <a:r>
              <a:rPr lang="en-IN" dirty="0" smtClean="0"/>
              <a:t># Saving the file.  </a:t>
            </a:r>
          </a:p>
          <a:p>
            <a:r>
              <a:rPr lang="en-IN" dirty="0" err="1" smtClean="0"/>
              <a:t>dev.off</a:t>
            </a:r>
            <a:r>
              <a:rPr lang="en-IN" dirty="0" smtClean="0"/>
              <a:t>()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263" y="1022860"/>
            <a:ext cx="47815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9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43"/>
            <a:ext cx="12192000" cy="661418"/>
          </a:xfrm>
        </p:spPr>
        <p:txBody>
          <a:bodyPr>
            <a:normAutofit fontScale="90000"/>
          </a:bodyPr>
          <a:lstStyle/>
          <a:p>
            <a:r>
              <a:rPr lang="en-IN" dirty="0"/>
              <a:t>R Line </a:t>
            </a:r>
            <a:r>
              <a:rPr lang="en-IN" dirty="0" smtClean="0"/>
              <a:t>Graphs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672861"/>
            <a:ext cx="12192000" cy="1207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570454"/>
            <a:ext cx="12192000" cy="1207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09293" y="1593070"/>
            <a:ext cx="74027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 Creating the data for the chart.  </a:t>
            </a:r>
          </a:p>
          <a:p>
            <a:r>
              <a:rPr lang="en-IN" dirty="0" smtClean="0"/>
              <a:t>v &lt;- c(13,22,28,7,31)  </a:t>
            </a:r>
          </a:p>
          <a:p>
            <a:r>
              <a:rPr lang="en-IN" dirty="0" smtClean="0"/>
              <a:t>w &lt;- c(11,13,32,6,35)  </a:t>
            </a:r>
          </a:p>
          <a:p>
            <a:r>
              <a:rPr lang="en-IN" dirty="0" smtClean="0"/>
              <a:t>x &lt;- c(12,22,15,34,35)  </a:t>
            </a:r>
          </a:p>
          <a:p>
            <a:r>
              <a:rPr lang="en-IN" dirty="0" smtClean="0"/>
              <a:t># Giving a name to the chart file.  </a:t>
            </a:r>
          </a:p>
          <a:p>
            <a:r>
              <a:rPr lang="en-IN" dirty="0" err="1" smtClean="0"/>
              <a:t>png</a:t>
            </a:r>
            <a:r>
              <a:rPr lang="en-IN" dirty="0" smtClean="0"/>
              <a:t>(file = "multi_line_graph.jpg")  </a:t>
            </a:r>
          </a:p>
          <a:p>
            <a:r>
              <a:rPr lang="en-IN" dirty="0" smtClean="0"/>
              <a:t># Plotting the bar chart.   </a:t>
            </a:r>
          </a:p>
          <a:p>
            <a:r>
              <a:rPr lang="en-IN" dirty="0" smtClean="0"/>
              <a:t>plot(</a:t>
            </a:r>
            <a:r>
              <a:rPr lang="en-IN" dirty="0" err="1" smtClean="0"/>
              <a:t>v,type</a:t>
            </a:r>
            <a:r>
              <a:rPr lang="en-IN" dirty="0" smtClean="0"/>
              <a:t> = "</a:t>
            </a:r>
            <a:r>
              <a:rPr lang="en-IN" dirty="0" err="1" smtClean="0"/>
              <a:t>o",col</a:t>
            </a:r>
            <a:r>
              <a:rPr lang="en-IN" dirty="0" smtClean="0"/>
              <a:t>="green",</a:t>
            </a:r>
            <a:r>
              <a:rPr lang="en-IN" dirty="0" err="1" smtClean="0"/>
              <a:t>xlab</a:t>
            </a:r>
            <a:r>
              <a:rPr lang="en-IN" dirty="0" smtClean="0"/>
              <a:t>="Month",</a:t>
            </a:r>
            <a:r>
              <a:rPr lang="en-IN" dirty="0" err="1" smtClean="0"/>
              <a:t>ylab</a:t>
            </a:r>
            <a:r>
              <a:rPr lang="en-IN" dirty="0" smtClean="0"/>
              <a:t>="Temperature")  </a:t>
            </a:r>
          </a:p>
          <a:p>
            <a:r>
              <a:rPr lang="en-IN" dirty="0" smtClean="0"/>
              <a:t>lines(w, type = "o", col = "red")  </a:t>
            </a:r>
          </a:p>
          <a:p>
            <a:r>
              <a:rPr lang="en-IN" dirty="0" smtClean="0"/>
              <a:t>lines(x, type = "o", col = "blue")  </a:t>
            </a:r>
          </a:p>
          <a:p>
            <a:r>
              <a:rPr lang="en-IN" dirty="0" smtClean="0"/>
              <a:t># Saving the file.  </a:t>
            </a:r>
          </a:p>
          <a:p>
            <a:r>
              <a:rPr lang="en-IN" dirty="0" err="1" smtClean="0"/>
              <a:t>dev.off</a:t>
            </a:r>
            <a:r>
              <a:rPr lang="en-IN" dirty="0" smtClean="0"/>
              <a:t>()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953" y="1022860"/>
            <a:ext cx="47815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33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43"/>
            <a:ext cx="12192000" cy="661418"/>
          </a:xfrm>
        </p:spPr>
        <p:txBody>
          <a:bodyPr>
            <a:normAutofit fontScale="90000"/>
          </a:bodyPr>
          <a:lstStyle/>
          <a:p>
            <a:r>
              <a:rPr lang="en-IN" dirty="0"/>
              <a:t>R </a:t>
            </a:r>
            <a:r>
              <a:rPr lang="en-IN" dirty="0" smtClean="0"/>
              <a:t>Scatterplots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672861"/>
            <a:ext cx="12192000" cy="1207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570454"/>
            <a:ext cx="12192000" cy="1207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10923" y="1149613"/>
            <a:ext cx="4148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plot(x, y, main, </a:t>
            </a:r>
            <a:r>
              <a:rPr lang="en-IN" dirty="0" err="1" smtClean="0"/>
              <a:t>xlab</a:t>
            </a:r>
            <a:r>
              <a:rPr lang="en-IN" dirty="0" smtClean="0"/>
              <a:t>, </a:t>
            </a:r>
            <a:r>
              <a:rPr lang="en-IN" dirty="0" err="1" smtClean="0"/>
              <a:t>ylab</a:t>
            </a:r>
            <a:r>
              <a:rPr lang="en-IN" dirty="0" smtClean="0"/>
              <a:t>, </a:t>
            </a:r>
            <a:r>
              <a:rPr lang="en-IN" dirty="0" err="1" smtClean="0"/>
              <a:t>xlim</a:t>
            </a:r>
            <a:r>
              <a:rPr lang="en-IN" dirty="0" smtClean="0"/>
              <a:t>, </a:t>
            </a:r>
            <a:r>
              <a:rPr lang="en-IN" dirty="0" err="1" smtClean="0"/>
              <a:t>ylim</a:t>
            </a:r>
            <a:r>
              <a:rPr lang="en-IN" dirty="0" smtClean="0"/>
              <a:t>, axes)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89472" y="211238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#Loading ggplot2 package  </a:t>
            </a:r>
          </a:p>
          <a:p>
            <a:r>
              <a:rPr lang="en-IN" dirty="0" smtClean="0"/>
              <a:t>library(ggplot2)  </a:t>
            </a:r>
          </a:p>
          <a:p>
            <a:r>
              <a:rPr lang="en-IN" dirty="0" smtClean="0"/>
              <a:t># Giving a name to the chart file.  </a:t>
            </a:r>
          </a:p>
          <a:p>
            <a:r>
              <a:rPr lang="en-IN" dirty="0" err="1" smtClean="0"/>
              <a:t>png</a:t>
            </a:r>
            <a:r>
              <a:rPr lang="en-IN" dirty="0" smtClean="0"/>
              <a:t>(file = "scatterplot1.png")  </a:t>
            </a:r>
          </a:p>
          <a:p>
            <a:r>
              <a:rPr lang="en-IN" dirty="0" smtClean="0"/>
              <a:t># Plotting the chart using </a:t>
            </a:r>
            <a:r>
              <a:rPr lang="en-IN" dirty="0" err="1" smtClean="0"/>
              <a:t>ggplot</a:t>
            </a:r>
            <a:r>
              <a:rPr lang="en-IN" dirty="0" smtClean="0"/>
              <a:t>() and </a:t>
            </a:r>
            <a:r>
              <a:rPr lang="en-IN" dirty="0" err="1" smtClean="0"/>
              <a:t>geom_point</a:t>
            </a:r>
            <a:r>
              <a:rPr lang="en-IN" dirty="0" smtClean="0"/>
              <a:t>() functions.  </a:t>
            </a:r>
          </a:p>
          <a:p>
            <a:r>
              <a:rPr lang="en-IN" dirty="0" smtClean="0"/>
              <a:t>#The </a:t>
            </a:r>
            <a:r>
              <a:rPr lang="en-IN" dirty="0" err="1" smtClean="0"/>
              <a:t>aes</a:t>
            </a:r>
            <a:r>
              <a:rPr lang="en-IN" dirty="0" smtClean="0"/>
              <a:t>() function inside the </a:t>
            </a:r>
            <a:r>
              <a:rPr lang="en-IN" dirty="0" err="1" smtClean="0"/>
              <a:t>geom_point</a:t>
            </a:r>
            <a:r>
              <a:rPr lang="en-IN" dirty="0" smtClean="0"/>
              <a:t>() function controls the color of the group.  </a:t>
            </a:r>
          </a:p>
          <a:p>
            <a:r>
              <a:rPr lang="en-IN" dirty="0" err="1" smtClean="0"/>
              <a:t>ggplot</a:t>
            </a:r>
            <a:r>
              <a:rPr lang="en-IN" dirty="0" smtClean="0"/>
              <a:t>(</a:t>
            </a:r>
            <a:r>
              <a:rPr lang="en-IN" dirty="0" err="1" smtClean="0"/>
              <a:t>mtcars</a:t>
            </a:r>
            <a:r>
              <a:rPr lang="en-IN" dirty="0" smtClean="0"/>
              <a:t>, </a:t>
            </a:r>
            <a:r>
              <a:rPr lang="en-IN" dirty="0" err="1" smtClean="0"/>
              <a:t>aes</a:t>
            </a:r>
            <a:r>
              <a:rPr lang="en-IN" dirty="0" smtClean="0"/>
              <a:t>(x = drat, y = mpg)) +  </a:t>
            </a:r>
          </a:p>
          <a:p>
            <a:r>
              <a:rPr lang="en-IN" dirty="0" err="1" smtClean="0"/>
              <a:t>geom_point</a:t>
            </a:r>
            <a:r>
              <a:rPr lang="en-IN" dirty="0" smtClean="0"/>
              <a:t>(</a:t>
            </a:r>
            <a:r>
              <a:rPr lang="en-IN" dirty="0" err="1" smtClean="0"/>
              <a:t>aes</a:t>
            </a:r>
            <a:r>
              <a:rPr lang="en-IN" dirty="0" smtClean="0"/>
              <a:t>(color=factor(gear)))  </a:t>
            </a:r>
          </a:p>
          <a:p>
            <a:r>
              <a:rPr lang="en-IN" dirty="0" smtClean="0"/>
              <a:t># Saving the file.  </a:t>
            </a:r>
          </a:p>
          <a:p>
            <a:r>
              <a:rPr lang="en-IN" dirty="0" err="1" smtClean="0"/>
              <a:t>dev.off</a:t>
            </a:r>
            <a:r>
              <a:rPr lang="en-IN" dirty="0" smtClean="0"/>
              <a:t>()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240" y="959598"/>
            <a:ext cx="47815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4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43"/>
            <a:ext cx="12192000" cy="661418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0" y="672861"/>
            <a:ext cx="12192000" cy="1207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570454"/>
            <a:ext cx="12192000" cy="1207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iris_pred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(train = 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iris.train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alt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test = 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iris.test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alt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cl = 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iris.train$Species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k=</a:t>
            </a:r>
            <a:r>
              <a:rPr lang="en-US" alt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table(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iris.test$Species,iris_pred</a:t>
            </a:r>
            <a:r>
              <a:rPr lang="en-US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0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43"/>
            <a:ext cx="12192000" cy="6614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 Classification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612476"/>
            <a:ext cx="12192000" cy="1207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570454"/>
            <a:ext cx="12192000" cy="1207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R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369" y="2126755"/>
            <a:ext cx="3988783" cy="332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6252" y="1007042"/>
            <a:ext cx="757111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0" dirty="0" smtClean="0">
                <a:solidFill>
                  <a:srgbClr val="000000"/>
                </a:solidFill>
                <a:effectLst/>
                <a:latin typeface="inter-bold"/>
              </a:rPr>
              <a:t>Classifier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inter-regular"/>
              </a:rPr>
              <a:t/>
            </a:r>
            <a:br>
              <a:rPr lang="en-US" sz="1200" b="0" i="0" dirty="0" smtClean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inter-regular"/>
              </a:rPr>
              <a:t>It is an algorithm that maps the input data to a specific category.</a:t>
            </a:r>
          </a:p>
          <a:p>
            <a:endParaRPr lang="en-US" sz="1200" b="0" i="0" dirty="0" smtClean="0">
              <a:solidFill>
                <a:srgbClr val="000000"/>
              </a:solidFill>
              <a:effectLst/>
              <a:latin typeface="inter-regula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 smtClean="0">
                <a:solidFill>
                  <a:srgbClr val="000000"/>
                </a:solidFill>
                <a:effectLst/>
                <a:latin typeface="inter-bold"/>
              </a:rPr>
              <a:t>Classification Model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inter-regular"/>
              </a:rPr>
              <a:t/>
            </a:r>
            <a:br>
              <a:rPr lang="en-US" sz="1200" b="0" i="0" dirty="0" smtClean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inter-regular"/>
              </a:rPr>
              <a:t>A classification model tries to draw some conclusions from the input values which are given for training. This conclusion will predict class labels/categories for new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0" i="0" dirty="0" smtClean="0">
              <a:solidFill>
                <a:srgbClr val="000000"/>
              </a:solidFill>
              <a:effectLst/>
              <a:latin typeface="inter-regula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 smtClean="0">
                <a:solidFill>
                  <a:srgbClr val="000000"/>
                </a:solidFill>
                <a:effectLst/>
                <a:latin typeface="inter-bold"/>
              </a:rPr>
              <a:t>Feature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inter-regular"/>
              </a:rPr>
              <a:t/>
            </a:r>
            <a:br>
              <a:rPr lang="en-US" sz="1200" b="0" i="0" dirty="0" smtClean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inter-regular"/>
              </a:rPr>
              <a:t>It is an individual measurable property of an event being observed.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0" i="0" dirty="0" smtClean="0">
              <a:solidFill>
                <a:srgbClr val="000000"/>
              </a:solidFill>
              <a:effectLst/>
              <a:latin typeface="inter-regula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 smtClean="0">
                <a:solidFill>
                  <a:srgbClr val="000000"/>
                </a:solidFill>
                <a:effectLst/>
                <a:latin typeface="inter-bold"/>
              </a:rPr>
              <a:t>Binary classification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inter-regular"/>
              </a:rPr>
              <a:t/>
            </a:r>
            <a:br>
              <a:rPr lang="en-US" sz="1200" b="0" i="0" dirty="0" smtClean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inter-regular"/>
              </a:rPr>
              <a:t>It is a classification task that has two possible outcomes. E.g., Gender classification, which has only two possible outcomes, i.e., Male and Female.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0" i="0" dirty="0" smtClean="0">
              <a:solidFill>
                <a:srgbClr val="000000"/>
              </a:solidFill>
              <a:effectLst/>
              <a:latin typeface="inter-regula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 smtClean="0">
                <a:solidFill>
                  <a:srgbClr val="000000"/>
                </a:solidFill>
                <a:effectLst/>
                <a:latin typeface="inter-bold"/>
              </a:rPr>
              <a:t>Multi-class classification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inter-regular"/>
              </a:rPr>
              <a:t/>
            </a:r>
            <a:br>
              <a:rPr lang="en-US" sz="1200" b="0" i="0" dirty="0" smtClean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inter-regular"/>
              </a:rPr>
              <a:t>It is a classification task in which classification is done with more than two classes. An example of multi-class classification is: an animal can be a dog or cat, but not both at the same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0" i="0" dirty="0" smtClean="0">
              <a:solidFill>
                <a:srgbClr val="000000"/>
              </a:solidFill>
              <a:effectLst/>
              <a:latin typeface="inter-regula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 smtClean="0">
                <a:solidFill>
                  <a:srgbClr val="000000"/>
                </a:solidFill>
                <a:effectLst/>
                <a:latin typeface="inter-bold"/>
              </a:rPr>
              <a:t>Multi-label classification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inter-regular"/>
              </a:rPr>
              <a:t/>
            </a:r>
            <a:br>
              <a:rPr lang="en-US" sz="1200" b="0" i="0" dirty="0" smtClean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inter-regular"/>
              </a:rPr>
              <a:t>It is a classification task in which each sample is mapped with a set of target labels. An example of multi-label classification is: a news article that can be about a person, location, and sports at the same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5733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43"/>
            <a:ext cx="12192000" cy="661418"/>
          </a:xfrm>
        </p:spPr>
        <p:txBody>
          <a:bodyPr>
            <a:normAutofit fontScale="90000"/>
          </a:bodyPr>
          <a:lstStyle/>
          <a:p>
            <a:r>
              <a:rPr lang="en-IN" dirty="0"/>
              <a:t>Types of Classification </a:t>
            </a:r>
            <a:r>
              <a:rPr lang="en-IN" dirty="0" smtClean="0"/>
              <a:t>Algorithms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672861"/>
            <a:ext cx="12192000" cy="1207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570454"/>
            <a:ext cx="12192000" cy="1207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 descr="R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512" y="1798951"/>
            <a:ext cx="3988783" cy="332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99870" y="1798951"/>
            <a:ext cx="69603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dirty="0" smtClean="0">
                <a:solidFill>
                  <a:srgbClr val="000000"/>
                </a:solidFill>
                <a:effectLst/>
                <a:latin typeface="inter-bold"/>
              </a:rPr>
              <a:t>Linear classifier: </a:t>
            </a:r>
            <a:r>
              <a:rPr lang="en-IN" dirty="0"/>
              <a:t>Logistic </a:t>
            </a:r>
            <a:r>
              <a:rPr lang="en-IN" dirty="0" smtClean="0"/>
              <a:t>Regression, Naive </a:t>
            </a:r>
            <a:r>
              <a:rPr lang="en-IN" dirty="0"/>
              <a:t>Bayes </a:t>
            </a:r>
            <a:r>
              <a:rPr lang="en-IN" dirty="0" smtClean="0"/>
              <a:t>classifier</a:t>
            </a:r>
          </a:p>
          <a:p>
            <a:r>
              <a:rPr lang="en-IN" b="1" dirty="0"/>
              <a:t>Support vector </a:t>
            </a:r>
            <a:r>
              <a:rPr lang="en-IN" b="1" dirty="0" smtClean="0"/>
              <a:t>machines</a:t>
            </a:r>
          </a:p>
          <a:p>
            <a:r>
              <a:rPr lang="en-IN" b="1" dirty="0"/>
              <a:t>Decision </a:t>
            </a:r>
            <a:r>
              <a:rPr lang="en-IN" b="1" dirty="0" smtClean="0"/>
              <a:t>Trees</a:t>
            </a:r>
          </a:p>
          <a:p>
            <a:r>
              <a:rPr lang="en-IN" b="1" dirty="0"/>
              <a:t>Neural </a:t>
            </a:r>
            <a:r>
              <a:rPr lang="en-IN" b="1" dirty="0" smtClean="0"/>
              <a:t>Networks</a:t>
            </a:r>
          </a:p>
          <a:p>
            <a:r>
              <a:rPr lang="en-IN" b="1" dirty="0"/>
              <a:t>Learning vector quantization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66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43"/>
            <a:ext cx="12192000" cy="6614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Linear Classifier: </a:t>
            </a:r>
            <a:r>
              <a:rPr lang="en-IN" dirty="0" smtClean="0"/>
              <a:t>Naive Bayes classifier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672861"/>
            <a:ext cx="12192000" cy="1207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570454"/>
            <a:ext cx="12192000" cy="1207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08318" y="890364"/>
            <a:ext cx="409467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 Installing Packages</a:t>
            </a:r>
          </a:p>
          <a:p>
            <a:r>
              <a:rPr lang="en-IN" dirty="0" err="1" smtClean="0"/>
              <a:t>install.packages</a:t>
            </a:r>
            <a:r>
              <a:rPr lang="en-IN" dirty="0" smtClean="0"/>
              <a:t>("e1071")</a:t>
            </a:r>
          </a:p>
          <a:p>
            <a:r>
              <a:rPr lang="en-IN" dirty="0" err="1" smtClean="0"/>
              <a:t>install.packages</a:t>
            </a:r>
            <a:r>
              <a:rPr lang="en-IN" dirty="0" smtClean="0"/>
              <a:t>("</a:t>
            </a:r>
            <a:r>
              <a:rPr lang="en-IN" dirty="0" err="1" smtClean="0"/>
              <a:t>caTools</a:t>
            </a:r>
            <a:r>
              <a:rPr lang="en-IN" dirty="0" smtClean="0"/>
              <a:t>")</a:t>
            </a:r>
          </a:p>
          <a:p>
            <a:r>
              <a:rPr lang="en-IN" dirty="0" err="1" smtClean="0"/>
              <a:t>install.packages</a:t>
            </a:r>
            <a:r>
              <a:rPr lang="en-IN" dirty="0" smtClean="0"/>
              <a:t>("caret")</a:t>
            </a:r>
          </a:p>
          <a:p>
            <a:endParaRPr lang="en-IN" dirty="0" smtClean="0"/>
          </a:p>
          <a:p>
            <a:r>
              <a:rPr lang="en-IN" dirty="0" smtClean="0"/>
              <a:t># Loading package</a:t>
            </a:r>
          </a:p>
          <a:p>
            <a:r>
              <a:rPr lang="en-IN" dirty="0" smtClean="0"/>
              <a:t>library(e1071)</a:t>
            </a:r>
          </a:p>
          <a:p>
            <a:r>
              <a:rPr lang="en-IN" dirty="0" smtClean="0"/>
              <a:t>library(</a:t>
            </a:r>
            <a:r>
              <a:rPr lang="en-IN" dirty="0" err="1" smtClean="0"/>
              <a:t>caTools</a:t>
            </a:r>
            <a:r>
              <a:rPr lang="en-IN" dirty="0" smtClean="0"/>
              <a:t>)</a:t>
            </a:r>
          </a:p>
          <a:p>
            <a:r>
              <a:rPr lang="en-IN" dirty="0" smtClean="0"/>
              <a:t>library(caret)</a:t>
            </a:r>
          </a:p>
          <a:p>
            <a:endParaRPr lang="en-IN" dirty="0" smtClean="0"/>
          </a:p>
          <a:p>
            <a:r>
              <a:rPr lang="en-IN" dirty="0" smtClean="0"/>
              <a:t># Splitting data into train # and test data</a:t>
            </a:r>
          </a:p>
          <a:p>
            <a:r>
              <a:rPr lang="en-IN" dirty="0" smtClean="0"/>
              <a:t>split &lt;- </a:t>
            </a:r>
            <a:r>
              <a:rPr lang="en-IN" dirty="0" err="1" smtClean="0"/>
              <a:t>sample.split</a:t>
            </a:r>
            <a:r>
              <a:rPr lang="en-IN" dirty="0" smtClean="0"/>
              <a:t>(iris, </a:t>
            </a:r>
            <a:r>
              <a:rPr lang="en-IN" dirty="0" err="1" smtClean="0"/>
              <a:t>SplitRatio</a:t>
            </a:r>
            <a:r>
              <a:rPr lang="en-IN" dirty="0" smtClean="0"/>
              <a:t> = 0.7)</a:t>
            </a:r>
          </a:p>
          <a:p>
            <a:r>
              <a:rPr lang="en-IN" dirty="0" err="1" smtClean="0"/>
              <a:t>train_cl</a:t>
            </a:r>
            <a:r>
              <a:rPr lang="en-IN" dirty="0" smtClean="0"/>
              <a:t> &lt;- subset(iris, split == "TRUE")</a:t>
            </a:r>
          </a:p>
          <a:p>
            <a:r>
              <a:rPr lang="en-IN" dirty="0" err="1" smtClean="0"/>
              <a:t>test_cl</a:t>
            </a:r>
            <a:r>
              <a:rPr lang="en-IN" dirty="0" smtClean="0"/>
              <a:t> &lt;- subset(iris, split == "FALSE")</a:t>
            </a:r>
          </a:p>
          <a:p>
            <a:endParaRPr lang="en-IN" dirty="0" smtClean="0"/>
          </a:p>
          <a:p>
            <a:r>
              <a:rPr lang="en-IN" dirty="0" smtClean="0"/>
              <a:t># Feature Scaling</a:t>
            </a:r>
          </a:p>
          <a:p>
            <a:r>
              <a:rPr lang="en-IN" dirty="0" err="1" smtClean="0"/>
              <a:t>train_scale</a:t>
            </a:r>
            <a:r>
              <a:rPr lang="en-IN" dirty="0" smtClean="0"/>
              <a:t> &lt;- scale(</a:t>
            </a:r>
            <a:r>
              <a:rPr lang="en-IN" dirty="0" err="1" smtClean="0"/>
              <a:t>train_cl</a:t>
            </a:r>
            <a:r>
              <a:rPr lang="en-IN" dirty="0" smtClean="0"/>
              <a:t>[, 1:4])</a:t>
            </a:r>
          </a:p>
          <a:p>
            <a:r>
              <a:rPr lang="en-IN" dirty="0" err="1" smtClean="0"/>
              <a:t>test_scale</a:t>
            </a:r>
            <a:r>
              <a:rPr lang="en-IN" dirty="0" smtClean="0"/>
              <a:t> &lt;- scale(</a:t>
            </a:r>
            <a:r>
              <a:rPr lang="en-IN" dirty="0" err="1" smtClean="0"/>
              <a:t>test_cl</a:t>
            </a:r>
            <a:r>
              <a:rPr lang="en-IN" dirty="0" smtClean="0"/>
              <a:t>[, 1:4])</a:t>
            </a:r>
          </a:p>
          <a:p>
            <a:endParaRPr lang="en-IN" dirty="0" smtClean="0"/>
          </a:p>
        </p:txBody>
      </p:sp>
      <p:sp>
        <p:nvSpPr>
          <p:cNvPr id="6" name="Rectangle 5"/>
          <p:cNvSpPr/>
          <p:nvPr/>
        </p:nvSpPr>
        <p:spPr>
          <a:xfrm>
            <a:off x="5290868" y="99763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# Fitting Naive Bayes Model</a:t>
            </a:r>
          </a:p>
          <a:p>
            <a:r>
              <a:rPr lang="en-IN" dirty="0" smtClean="0"/>
              <a:t># to training dataset</a:t>
            </a:r>
          </a:p>
          <a:p>
            <a:r>
              <a:rPr lang="en-IN" dirty="0" err="1" smtClean="0"/>
              <a:t>set.seed</a:t>
            </a:r>
            <a:r>
              <a:rPr lang="en-IN" dirty="0" smtClean="0"/>
              <a:t>(120) # Setting Seed</a:t>
            </a:r>
          </a:p>
          <a:p>
            <a:r>
              <a:rPr lang="en-IN" dirty="0" err="1" smtClean="0"/>
              <a:t>classifier_cl</a:t>
            </a:r>
            <a:r>
              <a:rPr lang="en-IN" dirty="0" smtClean="0"/>
              <a:t> &lt;- </a:t>
            </a:r>
            <a:r>
              <a:rPr lang="en-IN" dirty="0" err="1" smtClean="0"/>
              <a:t>naiveBayes</a:t>
            </a:r>
            <a:r>
              <a:rPr lang="en-IN" dirty="0" smtClean="0"/>
              <a:t>(Species ~ ., data = </a:t>
            </a:r>
            <a:r>
              <a:rPr lang="en-IN" dirty="0" err="1" smtClean="0"/>
              <a:t>train_cl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classifier_cl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# Predicting on test data'</a:t>
            </a:r>
          </a:p>
          <a:p>
            <a:r>
              <a:rPr lang="en-IN" dirty="0" err="1" smtClean="0"/>
              <a:t>y_pred</a:t>
            </a:r>
            <a:r>
              <a:rPr lang="en-IN" dirty="0" smtClean="0"/>
              <a:t> &lt;- predict(</a:t>
            </a:r>
            <a:r>
              <a:rPr lang="en-IN" dirty="0" err="1" smtClean="0"/>
              <a:t>classifier_cl</a:t>
            </a:r>
            <a:r>
              <a:rPr lang="en-IN" dirty="0" smtClean="0"/>
              <a:t>, </a:t>
            </a:r>
            <a:r>
              <a:rPr lang="en-IN" dirty="0" err="1" smtClean="0"/>
              <a:t>newdata</a:t>
            </a:r>
            <a:r>
              <a:rPr lang="en-IN" dirty="0" smtClean="0"/>
              <a:t> = </a:t>
            </a:r>
            <a:r>
              <a:rPr lang="en-IN" dirty="0" err="1" smtClean="0"/>
              <a:t>test_cl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# Confusion Matrix</a:t>
            </a:r>
          </a:p>
          <a:p>
            <a:r>
              <a:rPr lang="en-IN" dirty="0" smtClean="0"/>
              <a:t>cm &lt;- table(</a:t>
            </a:r>
            <a:r>
              <a:rPr lang="en-IN" dirty="0" err="1" smtClean="0"/>
              <a:t>test_cl$Species</a:t>
            </a:r>
            <a:r>
              <a:rPr lang="en-IN" dirty="0" smtClean="0"/>
              <a:t>, </a:t>
            </a:r>
            <a:r>
              <a:rPr lang="en-IN" dirty="0" err="1" smtClean="0"/>
              <a:t>y_pred</a:t>
            </a:r>
            <a:r>
              <a:rPr lang="en-IN" dirty="0" smtClean="0"/>
              <a:t>)</a:t>
            </a:r>
          </a:p>
          <a:p>
            <a:r>
              <a:rPr lang="en-IN" dirty="0" smtClean="0"/>
              <a:t>cm</a:t>
            </a:r>
          </a:p>
          <a:p>
            <a:endParaRPr lang="en-IN" dirty="0" smtClean="0"/>
          </a:p>
          <a:p>
            <a:r>
              <a:rPr lang="en-IN" dirty="0" smtClean="0"/>
              <a:t># Model Evaluation</a:t>
            </a:r>
          </a:p>
          <a:p>
            <a:r>
              <a:rPr lang="en-IN" dirty="0" err="1" smtClean="0"/>
              <a:t>confusionMatrix</a:t>
            </a:r>
            <a:r>
              <a:rPr lang="en-IN" dirty="0" smtClean="0"/>
              <a:t>(cm)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94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43"/>
            <a:ext cx="12192000" cy="6614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SVM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672861"/>
            <a:ext cx="12192000" cy="1207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570454"/>
            <a:ext cx="12192000" cy="1207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73810" y="1334279"/>
            <a:ext cx="114616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 Fitting SVM</a:t>
            </a:r>
          </a:p>
          <a:p>
            <a:r>
              <a:rPr lang="en-IN" dirty="0" smtClean="0"/>
              <a:t># to training dataset</a:t>
            </a:r>
          </a:p>
          <a:p>
            <a:r>
              <a:rPr lang="en-IN" b="1" dirty="0"/>
              <a:t>library(e1071)</a:t>
            </a:r>
            <a:endParaRPr lang="en-IN" dirty="0" smtClean="0"/>
          </a:p>
          <a:p>
            <a:r>
              <a:rPr lang="en-IN" dirty="0" err="1" smtClean="0"/>
              <a:t>set.seed</a:t>
            </a:r>
            <a:r>
              <a:rPr lang="en-IN" dirty="0" smtClean="0"/>
              <a:t>(120) # Setting Seed</a:t>
            </a:r>
          </a:p>
          <a:p>
            <a:r>
              <a:rPr lang="en-IN" dirty="0" err="1" smtClean="0"/>
              <a:t>classifier_cl</a:t>
            </a:r>
            <a:r>
              <a:rPr lang="en-IN" dirty="0" smtClean="0"/>
              <a:t> &lt;- </a:t>
            </a:r>
            <a:r>
              <a:rPr lang="en-IN" dirty="0" err="1" smtClean="0"/>
              <a:t>svm</a:t>
            </a:r>
            <a:r>
              <a:rPr lang="en-IN" dirty="0" smtClean="0"/>
              <a:t>(Species ~ ., data = </a:t>
            </a:r>
            <a:r>
              <a:rPr lang="en-IN" dirty="0" err="1" smtClean="0"/>
              <a:t>train_cl</a:t>
            </a:r>
            <a:r>
              <a:rPr lang="en-IN" dirty="0" smtClean="0"/>
              <a:t>, type=‘C-classification’, kernel=‘linear’)</a:t>
            </a:r>
          </a:p>
          <a:p>
            <a:r>
              <a:rPr lang="en-IN" dirty="0" err="1" smtClean="0"/>
              <a:t>classifier_cl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# Predicting on test data'</a:t>
            </a:r>
          </a:p>
          <a:p>
            <a:r>
              <a:rPr lang="en-IN" dirty="0" err="1" smtClean="0"/>
              <a:t>y_pred</a:t>
            </a:r>
            <a:r>
              <a:rPr lang="en-IN" dirty="0" smtClean="0"/>
              <a:t> &lt;- predict(</a:t>
            </a:r>
            <a:r>
              <a:rPr lang="en-IN" dirty="0" err="1" smtClean="0"/>
              <a:t>classifier_cl</a:t>
            </a:r>
            <a:r>
              <a:rPr lang="en-IN" dirty="0" smtClean="0"/>
              <a:t>, </a:t>
            </a:r>
            <a:r>
              <a:rPr lang="en-IN" dirty="0" err="1" smtClean="0"/>
              <a:t>newdata</a:t>
            </a:r>
            <a:r>
              <a:rPr lang="en-IN" dirty="0" smtClean="0"/>
              <a:t> = </a:t>
            </a:r>
            <a:r>
              <a:rPr lang="en-IN" dirty="0" err="1" smtClean="0"/>
              <a:t>test_cl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# Confusion Matrix</a:t>
            </a:r>
          </a:p>
          <a:p>
            <a:r>
              <a:rPr lang="en-IN" dirty="0" smtClean="0"/>
              <a:t>cm &lt;- table(</a:t>
            </a:r>
            <a:r>
              <a:rPr lang="en-IN" dirty="0" err="1" smtClean="0"/>
              <a:t>test_cl$Species</a:t>
            </a:r>
            <a:r>
              <a:rPr lang="en-IN" dirty="0" smtClean="0"/>
              <a:t>, </a:t>
            </a:r>
            <a:r>
              <a:rPr lang="en-IN" dirty="0" err="1" smtClean="0"/>
              <a:t>y_pred</a:t>
            </a:r>
            <a:r>
              <a:rPr lang="en-IN" dirty="0" smtClean="0"/>
              <a:t>)</a:t>
            </a:r>
          </a:p>
          <a:p>
            <a:r>
              <a:rPr lang="en-IN" dirty="0" smtClean="0"/>
              <a:t>cm</a:t>
            </a:r>
          </a:p>
          <a:p>
            <a:endParaRPr lang="en-IN" dirty="0" smtClean="0"/>
          </a:p>
          <a:p>
            <a:r>
              <a:rPr lang="en-IN" dirty="0" smtClean="0"/>
              <a:t># Model Evaluation</a:t>
            </a:r>
          </a:p>
          <a:p>
            <a:r>
              <a:rPr lang="en-IN" dirty="0" err="1" smtClean="0"/>
              <a:t>confusionMatrix</a:t>
            </a:r>
            <a:r>
              <a:rPr lang="en-IN" dirty="0" smtClean="0"/>
              <a:t>(cm)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54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43"/>
            <a:ext cx="12192000" cy="6614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Decision Tree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672861"/>
            <a:ext cx="12192000" cy="1207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570454"/>
            <a:ext cx="12192000" cy="1207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65184" y="998527"/>
            <a:ext cx="114616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 Fitting SVM</a:t>
            </a:r>
          </a:p>
          <a:p>
            <a:r>
              <a:rPr lang="en-IN" dirty="0" smtClean="0"/>
              <a:t># to training dataset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  <a:latin typeface="Courier 10 Pitch"/>
              </a:rPr>
              <a:t>library(</a:t>
            </a:r>
            <a:r>
              <a:rPr lang="en-US" altLang="en-US" dirty="0" err="1">
                <a:solidFill>
                  <a:srgbClr val="222222"/>
                </a:solidFill>
                <a:latin typeface="Courier 10 Pitch"/>
              </a:rPr>
              <a:t>rpart</a:t>
            </a:r>
            <a:r>
              <a:rPr lang="en-US" altLang="en-US" dirty="0">
                <a:solidFill>
                  <a:srgbClr val="222222"/>
                </a:solidFill>
                <a:latin typeface="Courier 10 Pitch"/>
              </a:rPr>
              <a:t>) </a:t>
            </a:r>
            <a:endParaRPr lang="en-US" altLang="en-US" dirty="0" smtClean="0">
              <a:solidFill>
                <a:srgbClr val="222222"/>
              </a:solidFill>
              <a:latin typeface="Courier 10 Pitch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222222"/>
                </a:solidFill>
                <a:latin typeface="Courier 10 Pitch"/>
              </a:rPr>
              <a:t>library(</a:t>
            </a:r>
            <a:r>
              <a:rPr lang="en-US" altLang="en-US" dirty="0" err="1" smtClean="0">
                <a:solidFill>
                  <a:srgbClr val="222222"/>
                </a:solidFill>
                <a:latin typeface="Courier 10 Pitch"/>
              </a:rPr>
              <a:t>rpart.plot</a:t>
            </a:r>
            <a:r>
              <a:rPr lang="en-US" altLang="en-US" dirty="0">
                <a:solidFill>
                  <a:srgbClr val="222222"/>
                </a:solidFill>
                <a:latin typeface="Courier 10 Pitch"/>
              </a:rPr>
              <a:t>) </a:t>
            </a:r>
            <a:endParaRPr lang="en-US" altLang="en-US" dirty="0" smtClean="0">
              <a:solidFill>
                <a:srgbClr val="222222"/>
              </a:solidFill>
              <a:latin typeface="Courier 10 Pitch"/>
            </a:endParaRPr>
          </a:p>
          <a:p>
            <a:r>
              <a:rPr lang="en-IN" dirty="0" err="1" smtClean="0"/>
              <a:t>set.seed</a:t>
            </a:r>
            <a:r>
              <a:rPr lang="en-IN" dirty="0" smtClean="0"/>
              <a:t>(120) # Setting Seed</a:t>
            </a:r>
          </a:p>
          <a:p>
            <a:r>
              <a:rPr lang="en-IN" dirty="0" err="1" smtClean="0"/>
              <a:t>classifier_cl</a:t>
            </a:r>
            <a:r>
              <a:rPr lang="en-IN" dirty="0" smtClean="0"/>
              <a:t> &lt;- </a:t>
            </a:r>
            <a:r>
              <a:rPr lang="en-US" altLang="en-US" dirty="0" err="1" smtClean="0">
                <a:solidFill>
                  <a:srgbClr val="222222"/>
                </a:solidFill>
                <a:latin typeface="Courier 10 Pitch"/>
              </a:rPr>
              <a:t>rpart</a:t>
            </a:r>
            <a:r>
              <a:rPr lang="en-US" altLang="en-US" dirty="0" smtClean="0">
                <a:solidFill>
                  <a:srgbClr val="222222"/>
                </a:solidFill>
                <a:latin typeface="Courier 10 Pitch"/>
              </a:rPr>
              <a:t> </a:t>
            </a:r>
            <a:r>
              <a:rPr lang="en-IN" dirty="0" smtClean="0"/>
              <a:t>(Species ~ ., data = </a:t>
            </a:r>
            <a:r>
              <a:rPr lang="en-IN" dirty="0" err="1" smtClean="0"/>
              <a:t>train_cl</a:t>
            </a:r>
            <a:r>
              <a:rPr lang="en-IN" dirty="0" smtClean="0"/>
              <a:t>,</a:t>
            </a:r>
            <a:r>
              <a:rPr lang="en-US" altLang="en-US" dirty="0" smtClean="0">
                <a:solidFill>
                  <a:srgbClr val="222222"/>
                </a:solidFill>
                <a:latin typeface="Courier 10 Pitch"/>
              </a:rPr>
              <a:t> method = 'class'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classifier_cl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# Predicting on test data'</a:t>
            </a:r>
          </a:p>
          <a:p>
            <a:r>
              <a:rPr lang="en-IN" dirty="0" err="1" smtClean="0"/>
              <a:t>y_pred</a:t>
            </a:r>
            <a:r>
              <a:rPr lang="en-IN" dirty="0" smtClean="0"/>
              <a:t> &lt;- predict(</a:t>
            </a:r>
            <a:r>
              <a:rPr lang="en-IN" dirty="0" err="1" smtClean="0"/>
              <a:t>classifier_cl</a:t>
            </a:r>
            <a:r>
              <a:rPr lang="en-IN" dirty="0" smtClean="0"/>
              <a:t>, </a:t>
            </a:r>
            <a:r>
              <a:rPr lang="en-IN" dirty="0" err="1" smtClean="0"/>
              <a:t>newdata</a:t>
            </a:r>
            <a:r>
              <a:rPr lang="en-IN" dirty="0" smtClean="0"/>
              <a:t> = </a:t>
            </a:r>
            <a:r>
              <a:rPr lang="en-IN" dirty="0" err="1" smtClean="0"/>
              <a:t>test_cl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# Confusion Matrix</a:t>
            </a:r>
          </a:p>
          <a:p>
            <a:r>
              <a:rPr lang="en-IN" dirty="0" smtClean="0"/>
              <a:t>cm &lt;- table(</a:t>
            </a:r>
            <a:r>
              <a:rPr lang="en-IN" dirty="0" err="1" smtClean="0"/>
              <a:t>test_cl$Species</a:t>
            </a:r>
            <a:r>
              <a:rPr lang="en-IN" dirty="0" smtClean="0"/>
              <a:t>, </a:t>
            </a:r>
            <a:r>
              <a:rPr lang="en-IN" dirty="0" err="1" smtClean="0"/>
              <a:t>y_pred</a:t>
            </a:r>
            <a:r>
              <a:rPr lang="en-IN" dirty="0" smtClean="0"/>
              <a:t>)</a:t>
            </a:r>
          </a:p>
          <a:p>
            <a:r>
              <a:rPr lang="en-IN" dirty="0" smtClean="0"/>
              <a:t>cm</a:t>
            </a:r>
          </a:p>
          <a:p>
            <a:endParaRPr lang="en-IN" dirty="0" smtClean="0"/>
          </a:p>
          <a:p>
            <a:r>
              <a:rPr lang="en-IN" dirty="0" smtClean="0"/>
              <a:t># Model Evaluation</a:t>
            </a:r>
          </a:p>
          <a:p>
            <a:r>
              <a:rPr lang="en-IN" dirty="0" err="1" smtClean="0"/>
              <a:t>confusionMatrix</a:t>
            </a:r>
            <a:r>
              <a:rPr lang="en-IN" dirty="0" smtClean="0"/>
              <a:t>(cm)</a:t>
            </a:r>
          </a:p>
          <a:p>
            <a:endParaRPr lang="en-IN" dirty="0"/>
          </a:p>
          <a:p>
            <a:pPr lvl="0"/>
            <a:r>
              <a:rPr lang="en-US" altLang="en-US" dirty="0" err="1" smtClean="0">
                <a:solidFill>
                  <a:srgbClr val="222222"/>
                </a:solidFill>
                <a:latin typeface="Courier 10 Pitch"/>
              </a:rPr>
              <a:t>rpart.plot</a:t>
            </a:r>
            <a:r>
              <a:rPr lang="en-US" altLang="en-US" dirty="0" smtClean="0">
                <a:solidFill>
                  <a:srgbClr val="222222"/>
                </a:solidFill>
                <a:latin typeface="Courier 10 Pitch"/>
              </a:rPr>
              <a:t>(</a:t>
            </a:r>
            <a:r>
              <a:rPr lang="en-IN" dirty="0" err="1" smtClean="0"/>
              <a:t>classifier_cl</a:t>
            </a:r>
            <a:r>
              <a:rPr lang="en-US" altLang="en-US" dirty="0" smtClean="0">
                <a:solidFill>
                  <a:srgbClr val="222222"/>
                </a:solidFill>
                <a:latin typeface="Courier 10 Pitch"/>
              </a:rPr>
              <a:t>, extra = 106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33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43"/>
            <a:ext cx="12192000" cy="6614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KNN Classification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672861"/>
            <a:ext cx="12192000" cy="1207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570454"/>
            <a:ext cx="12192000" cy="1207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35788" y="991408"/>
            <a:ext cx="10728385" cy="3916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(class) </a:t>
            </a:r>
            <a:endParaRPr lang="en-US" altLang="en-US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en-US" b="1" dirty="0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(ggplot2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en-US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en-US" b="1" dirty="0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GGally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 smtClean="0"/>
          </a:p>
          <a:p>
            <a:r>
              <a:rPr lang="en-IN" dirty="0" err="1" smtClean="0"/>
              <a:t>iris_pred</a:t>
            </a:r>
            <a:r>
              <a:rPr lang="en-IN" dirty="0" smtClean="0"/>
              <a:t> &lt;- </a:t>
            </a:r>
            <a:r>
              <a:rPr lang="en-IN" dirty="0" err="1" smtClean="0"/>
              <a:t>knn</a:t>
            </a:r>
            <a:r>
              <a:rPr lang="en-IN" dirty="0" smtClean="0"/>
              <a:t>(train = </a:t>
            </a:r>
            <a:r>
              <a:rPr lang="en-IN" dirty="0" err="1" smtClean="0"/>
              <a:t>iris.train</a:t>
            </a:r>
            <a:r>
              <a:rPr lang="en-IN" dirty="0" smtClean="0"/>
              <a:t>[,1:4], test = </a:t>
            </a:r>
            <a:r>
              <a:rPr lang="en-IN" dirty="0" err="1" smtClean="0"/>
              <a:t>iris.test</a:t>
            </a:r>
            <a:r>
              <a:rPr lang="en-IN" dirty="0" smtClean="0"/>
              <a:t>[,1:4], cl = </a:t>
            </a:r>
            <a:r>
              <a:rPr lang="en-IN" dirty="0" err="1" smtClean="0"/>
              <a:t>iris.train$Species</a:t>
            </a:r>
            <a:r>
              <a:rPr lang="en-IN" dirty="0" smtClean="0"/>
              <a:t>, k=5)</a:t>
            </a:r>
          </a:p>
          <a:p>
            <a:endParaRPr lang="en-IN" dirty="0" smtClean="0"/>
          </a:p>
          <a:p>
            <a:r>
              <a:rPr lang="en-IN" dirty="0" smtClean="0"/>
              <a:t>table(</a:t>
            </a:r>
            <a:r>
              <a:rPr lang="en-IN" dirty="0" err="1" smtClean="0"/>
              <a:t>iris.test$Species,iris_pred</a:t>
            </a:r>
            <a:r>
              <a:rPr lang="en-IN" dirty="0" smtClean="0"/>
              <a:t>)</a:t>
            </a:r>
          </a:p>
          <a:p>
            <a:pPr lvl="0"/>
            <a:r>
              <a:rPr lang="en-US" altLang="en-US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iris, </a:t>
            </a:r>
            <a:r>
              <a:rPr lang="en-US" altLang="en-US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altLang="en-US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altLang="en-US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 = Species)) + </a:t>
            </a:r>
            <a:r>
              <a:rPr lang="en-US" altLang="en-US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0"/>
            <a:endParaRPr lang="en-US" altLang="en-US" sz="1050" dirty="0">
              <a:latin typeface="Arial" panose="020B0604020202020204" pitchFamily="34" charset="0"/>
            </a:endParaRPr>
          </a:p>
          <a:p>
            <a:r>
              <a:rPr lang="en-US" altLang="en-US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iris_pred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altLang="en-US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(train = </a:t>
            </a:r>
            <a:r>
              <a:rPr lang="en-US" altLang="en-US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iris.train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[,1:4], test = </a:t>
            </a:r>
            <a:r>
              <a:rPr lang="en-US" altLang="en-US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iris.test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[,1:4], cl = </a:t>
            </a:r>
            <a:r>
              <a:rPr lang="en-US" altLang="en-US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iris.train$Species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k=5) table(</a:t>
            </a:r>
            <a:r>
              <a:rPr lang="en-US" altLang="en-US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iris.test$Species,iris_pred</a:t>
            </a:r>
            <a:r>
              <a:rPr lang="en-US" altLang="en-US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0"/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84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43"/>
            <a:ext cx="12192000" cy="661418"/>
          </a:xfrm>
        </p:spPr>
        <p:txBody>
          <a:bodyPr>
            <a:normAutofit fontScale="90000"/>
          </a:bodyPr>
          <a:lstStyle/>
          <a:p>
            <a:r>
              <a:rPr lang="en-IN" dirty="0"/>
              <a:t>R-Time Series </a:t>
            </a:r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672861"/>
            <a:ext cx="12192000" cy="1207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570454"/>
            <a:ext cx="12192000" cy="1207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850799"/>
            <a:ext cx="10348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R provides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inter-regular"/>
              </a:rPr>
              <a:t>ts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() function for creating a Time Series. There is the following syntax of the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inter-regular"/>
              </a:rPr>
              <a:t>ts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() function: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49566" y="1218119"/>
            <a:ext cx="6102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inter-regular"/>
              </a:rPr>
              <a:t>imeseries_object_name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inter-regular"/>
              </a:rPr>
              <a:t>&lt;-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inter-regular"/>
              </a:rPr>
              <a:t>ts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-regular"/>
              </a:rPr>
              <a:t>(data, start, end, frequency)  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8269"/>
          <a:stretch/>
        </p:blipFill>
        <p:spPr>
          <a:xfrm>
            <a:off x="155190" y="1629929"/>
            <a:ext cx="5262200" cy="16552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17390" y="1587451"/>
            <a:ext cx="677461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Getting the data points in form of a R vector.  </a:t>
            </a:r>
          </a:p>
          <a:p>
            <a:r>
              <a:rPr lang="en-US" sz="1400" dirty="0"/>
              <a:t>snowfall &lt;- c(790,1170.8,860.1,1330.6,630.4,911.5,683.5,996.6,783.2,982,881.8,1021)  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Convertting</a:t>
            </a:r>
            <a:r>
              <a:rPr lang="en-US" dirty="0" smtClean="0"/>
              <a:t> it into a time series object.  </a:t>
            </a:r>
          </a:p>
          <a:p>
            <a:r>
              <a:rPr lang="en-US" dirty="0" err="1" smtClean="0"/>
              <a:t>snowfall_timeseries</a:t>
            </a:r>
            <a:r>
              <a:rPr lang="en-US" dirty="0" smtClean="0"/>
              <a:t>&lt;- </a:t>
            </a:r>
            <a:r>
              <a:rPr lang="en-US" dirty="0" err="1" smtClean="0"/>
              <a:t>ts</a:t>
            </a:r>
            <a:r>
              <a:rPr lang="en-US" dirty="0" smtClean="0"/>
              <a:t>(</a:t>
            </a:r>
            <a:r>
              <a:rPr lang="en-US" dirty="0" err="1" smtClean="0"/>
              <a:t>snowfall,start</a:t>
            </a:r>
            <a:r>
              <a:rPr lang="en-US" dirty="0" smtClean="0"/>
              <a:t> = c(2013,1),frequency = 12)  </a:t>
            </a:r>
          </a:p>
          <a:p>
            <a:r>
              <a:rPr lang="en-US" dirty="0" smtClean="0"/>
              <a:t># Printing the </a:t>
            </a:r>
            <a:r>
              <a:rPr lang="en-US" dirty="0" err="1" smtClean="0"/>
              <a:t>timeseries</a:t>
            </a:r>
            <a:r>
              <a:rPr lang="en-US" dirty="0" smtClean="0"/>
              <a:t> data.  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snowfall_timeseries</a:t>
            </a:r>
            <a:r>
              <a:rPr lang="en-US" dirty="0" smtClean="0"/>
              <a:t>)  </a:t>
            </a:r>
          </a:p>
          <a:p>
            <a:r>
              <a:rPr lang="en-US" dirty="0" smtClean="0"/>
              <a:t># Giving a name to the chart file.  </a:t>
            </a:r>
          </a:p>
          <a:p>
            <a:r>
              <a:rPr lang="en-US" dirty="0" err="1" smtClean="0"/>
              <a:t>png</a:t>
            </a:r>
            <a:r>
              <a:rPr lang="en-US" dirty="0" smtClean="0"/>
              <a:t>(file = "snowfall.png")  </a:t>
            </a:r>
          </a:p>
          <a:p>
            <a:r>
              <a:rPr lang="en-US" dirty="0" smtClean="0"/>
              <a:t># Plotting a graph of the time series.  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snowfall_timeseries</a:t>
            </a:r>
            <a:r>
              <a:rPr lang="en-US" dirty="0" smtClean="0"/>
              <a:t>)  </a:t>
            </a:r>
          </a:p>
          <a:p>
            <a:r>
              <a:rPr lang="en-US" dirty="0" smtClean="0"/>
              <a:t># Saving the file.  </a:t>
            </a:r>
          </a:p>
          <a:p>
            <a:r>
              <a:rPr lang="en-US" dirty="0" err="1" smtClean="0"/>
              <a:t>dev.off</a:t>
            </a:r>
            <a:r>
              <a:rPr lang="en-US" dirty="0" smtClean="0"/>
              <a:t>()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11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43"/>
            <a:ext cx="12192000" cy="661418"/>
          </a:xfrm>
        </p:spPr>
        <p:txBody>
          <a:bodyPr>
            <a:normAutofit fontScale="90000"/>
          </a:bodyPr>
          <a:lstStyle/>
          <a:p>
            <a:r>
              <a:rPr lang="en-IN" dirty="0"/>
              <a:t>R Pie </a:t>
            </a:r>
            <a:r>
              <a:rPr lang="en-IN" dirty="0" smtClean="0"/>
              <a:t>Charts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672861"/>
            <a:ext cx="12192000" cy="1207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6570454"/>
            <a:ext cx="12192000" cy="1207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78732" y="841411"/>
            <a:ext cx="4256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pie(X, Labels, Radius, Main, Col, </a:t>
            </a:r>
            <a:r>
              <a:rPr lang="fr-FR" dirty="0" err="1" smtClean="0"/>
              <a:t>Clockwise</a:t>
            </a:r>
            <a:r>
              <a:rPr lang="fr-FR" dirty="0" smtClean="0"/>
              <a:t>)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8732" y="1165161"/>
            <a:ext cx="58372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X is a vector that contains the numeric values used in the pie chart.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Labels are used to give the description to the slices.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Radius describes the radius of the pie chart.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Main describes the title of the chart.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Col defines the color palette.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Clockwise is a logical value that indicates the clockwise or anti-clockwise direction in which slices are drawn.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560048" y="888304"/>
            <a:ext cx="538288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# Creating data for the graph.  </a:t>
            </a:r>
          </a:p>
          <a:p>
            <a:r>
              <a:rPr lang="en-IN" sz="1600" dirty="0"/>
              <a:t>x </a:t>
            </a:r>
            <a:r>
              <a:rPr lang="en-IN" sz="1600" b="1" dirty="0"/>
              <a:t>&lt;-</a:t>
            </a:r>
            <a:r>
              <a:rPr lang="en-IN" sz="1600" dirty="0"/>
              <a:t> c(20, 65, 15, 50)  </a:t>
            </a:r>
          </a:p>
          <a:p>
            <a:r>
              <a:rPr lang="en-IN" sz="1600" dirty="0"/>
              <a:t>labels </a:t>
            </a:r>
            <a:r>
              <a:rPr lang="en-IN" sz="1600" b="1" dirty="0"/>
              <a:t>&lt;-</a:t>
            </a:r>
            <a:r>
              <a:rPr lang="en-IN" sz="1600" dirty="0"/>
              <a:t> c("India", "America", "Shri Lanka", "Nepal")  </a:t>
            </a:r>
          </a:p>
          <a:p>
            <a:r>
              <a:rPr lang="en-IN" sz="1600" dirty="0"/>
              <a:t># Giving the chart file a name.  </a:t>
            </a:r>
          </a:p>
          <a:p>
            <a:r>
              <a:rPr lang="en-IN" sz="1600" dirty="0" err="1"/>
              <a:t>png</a:t>
            </a:r>
            <a:r>
              <a:rPr lang="en-IN" sz="1600" dirty="0"/>
              <a:t>(file = "title_color.jpg")  </a:t>
            </a:r>
          </a:p>
          <a:p>
            <a:r>
              <a:rPr lang="en-IN" sz="1600" dirty="0"/>
              <a:t># Plotting the chart.  </a:t>
            </a:r>
          </a:p>
          <a:p>
            <a:r>
              <a:rPr lang="en-IN" sz="1600" dirty="0"/>
              <a:t>pie(</a:t>
            </a:r>
            <a:r>
              <a:rPr lang="en-IN" sz="1600" dirty="0" err="1"/>
              <a:t>x,labels,main</a:t>
            </a:r>
            <a:r>
              <a:rPr lang="en-IN" sz="1600" dirty="0"/>
              <a:t>="Country Pie </a:t>
            </a:r>
            <a:r>
              <a:rPr lang="en-IN" sz="1600" dirty="0" err="1"/>
              <a:t>chart",col</a:t>
            </a:r>
            <a:r>
              <a:rPr lang="en-IN" sz="1600" dirty="0"/>
              <a:t>=rainbow(length(x)))  </a:t>
            </a:r>
          </a:p>
          <a:p>
            <a:r>
              <a:rPr lang="en-IN" sz="1600" dirty="0"/>
              <a:t># Saving the file.  </a:t>
            </a:r>
          </a:p>
          <a:p>
            <a:r>
              <a:rPr lang="en-IN" sz="1600" dirty="0" err="1"/>
              <a:t>dev.off</a:t>
            </a:r>
            <a:r>
              <a:rPr lang="en-IN" sz="1600" dirty="0"/>
              <a:t>()  </a:t>
            </a:r>
          </a:p>
          <a:p>
            <a:pPr algn="just"/>
            <a:r>
              <a:rPr lang="en-US" sz="1600" b="0" i="0" dirty="0" smtClean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endParaRPr lang="en-US" sz="16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501" y="3080794"/>
            <a:ext cx="3057884" cy="305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7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873</Words>
  <Application>Microsoft Office PowerPoint</Application>
  <PresentationFormat>Widescreen</PresentationFormat>
  <Paragraphs>212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10 Pitch</vt:lpstr>
      <vt:lpstr>Courier New</vt:lpstr>
      <vt:lpstr>inter-bold</vt:lpstr>
      <vt:lpstr>inter-regular</vt:lpstr>
      <vt:lpstr>Office Theme</vt:lpstr>
      <vt:lpstr>Classification Using R</vt:lpstr>
      <vt:lpstr>R Classification</vt:lpstr>
      <vt:lpstr>Types of Classification Algorithms</vt:lpstr>
      <vt:lpstr>Linear Classifier: Naive Bayes classifier</vt:lpstr>
      <vt:lpstr>SVM</vt:lpstr>
      <vt:lpstr>Decision Tree</vt:lpstr>
      <vt:lpstr>KNN Classification</vt:lpstr>
      <vt:lpstr>R-Time Series Analysis</vt:lpstr>
      <vt:lpstr>R Pie Charts</vt:lpstr>
      <vt:lpstr>Pi-chart</vt:lpstr>
      <vt:lpstr>R Bar Charts</vt:lpstr>
      <vt:lpstr>R- Box Plot</vt:lpstr>
      <vt:lpstr>R Histogram</vt:lpstr>
      <vt:lpstr>R Line Graphs</vt:lpstr>
      <vt:lpstr>R Scatterplots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Using R</dc:title>
  <dc:creator>kailash.shaw</dc:creator>
  <cp:lastModifiedBy>kailash.shaw</cp:lastModifiedBy>
  <cp:revision>7</cp:revision>
  <dcterms:created xsi:type="dcterms:W3CDTF">2022-11-21T07:32:22Z</dcterms:created>
  <dcterms:modified xsi:type="dcterms:W3CDTF">2022-11-21T08:25:29Z</dcterms:modified>
</cp:coreProperties>
</file>