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908b7ec21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908b7ec2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08b7ec21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08b7ec2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908b7ec2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908b7ec2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908b7ec21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908b7ec21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908b7ec21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908b7ec21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908b7ec21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908b7ec21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08b7ec21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908b7ec21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908b7ec21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908b7ec21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908b7ec21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908b7ec21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908b7ec21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908b7ec21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b2865347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b2865347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908b7ec21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908b7ec21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908b7ec21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908b7ec21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08b7ec21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908b7ec21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908b7ec21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908b7ec21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908b7ec21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908b7ec21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908b7ec21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908b7ec21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908b7ec21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908b7ec21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908b7ec21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908b7ec21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908b7ec21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908b7ec21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b2865347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b2865347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b2865347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b2865347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bfd5d63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bfd5d63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bfd5d63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bfd5d63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bfd5d63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bfd5d63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bfd5d634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8bfd5d634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08b7ec2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08b7ec2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32800" y="149342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200"/>
              <a:t>Duplicate Question Pairs</a:t>
            </a:r>
            <a:endParaRPr sz="4200"/>
          </a:p>
        </p:txBody>
      </p:sp>
      <p:sp>
        <p:nvSpPr>
          <p:cNvPr id="135" name="Google Shape;135;p13"/>
          <p:cNvSpPr txBox="1"/>
          <p:nvPr>
            <p:ph idx="1" type="subTitle"/>
          </p:nvPr>
        </p:nvSpPr>
        <p:spPr>
          <a:xfrm>
            <a:off x="6763025" y="4009925"/>
            <a:ext cx="2206200" cy="9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Sanyam Sood</a:t>
            </a:r>
            <a:endParaRPr/>
          </a:p>
          <a:p>
            <a:pPr indent="0" lvl="0" marL="0" rtl="0" algn="l">
              <a:spcBef>
                <a:spcPts val="0"/>
              </a:spcBef>
              <a:spcAft>
                <a:spcPts val="0"/>
              </a:spcAft>
              <a:buNone/>
            </a:pPr>
            <a:r>
              <a:rPr lang="en"/>
              <a:t>102003163</a:t>
            </a:r>
            <a:endParaRPr/>
          </a:p>
          <a:p>
            <a:pPr indent="0" lvl="0" marL="0" rtl="0" algn="l">
              <a:spcBef>
                <a:spcPts val="0"/>
              </a:spcBef>
              <a:spcAft>
                <a:spcPts val="0"/>
              </a:spcAft>
              <a:buNone/>
            </a:pPr>
            <a:r>
              <a:rPr lang="en"/>
              <a:t>TIET</a:t>
            </a:r>
            <a:endParaRPr/>
          </a:p>
        </p:txBody>
      </p:sp>
      <p:sp>
        <p:nvSpPr>
          <p:cNvPr id="136" name="Google Shape;136;p13"/>
          <p:cNvSpPr txBox="1"/>
          <p:nvPr/>
        </p:nvSpPr>
        <p:spPr>
          <a:xfrm>
            <a:off x="3632800" y="3072313"/>
            <a:ext cx="3145500" cy="7140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Lato"/>
                <a:ea typeface="Lato"/>
                <a:cs typeface="Lato"/>
                <a:sym typeface="Lato"/>
              </a:rPr>
              <a:t>Machine Learning project</a:t>
            </a:r>
            <a:endParaRPr sz="21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425625"/>
            <a:ext cx="7038900" cy="62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increase Accuracy?</a:t>
            </a:r>
            <a:endParaRPr/>
          </a:p>
        </p:txBody>
      </p:sp>
      <p:sp>
        <p:nvSpPr>
          <p:cNvPr id="193" name="Google Shape;193;p22"/>
          <p:cNvSpPr txBox="1"/>
          <p:nvPr>
            <p:ph idx="1" type="body"/>
          </p:nvPr>
        </p:nvSpPr>
        <p:spPr>
          <a:xfrm>
            <a:off x="1297500" y="1046025"/>
            <a:ext cx="7038900" cy="15258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From the discussions on the contest, we observed that every team on the leaderboard has done some kind of Feature Generation in order to increase the accuracy</a:t>
            </a:r>
            <a:endParaRPr sz="1400"/>
          </a:p>
          <a:p>
            <a:pPr indent="-317500" lvl="0" marL="457200" rtl="0" algn="just">
              <a:spcBef>
                <a:spcPts val="0"/>
              </a:spcBef>
              <a:spcAft>
                <a:spcPts val="0"/>
              </a:spcAft>
              <a:buSzPts val="1400"/>
              <a:buChar char="●"/>
            </a:pPr>
            <a:r>
              <a:rPr lang="en" sz="1400"/>
              <a:t>By increasing the  number of features, we try to increase the </a:t>
            </a:r>
            <a:r>
              <a:rPr lang="en" sz="1400"/>
              <a:t>efficiency</a:t>
            </a:r>
            <a:r>
              <a:rPr lang="en" sz="1400"/>
              <a:t> of our model.</a:t>
            </a:r>
            <a:endParaRPr sz="1400"/>
          </a:p>
        </p:txBody>
      </p:sp>
      <p:pic>
        <p:nvPicPr>
          <p:cNvPr id="194" name="Google Shape;194;p22"/>
          <p:cNvPicPr preferRelativeResize="0"/>
          <p:nvPr/>
        </p:nvPicPr>
        <p:blipFill>
          <a:blip r:embed="rId3">
            <a:alphaModFix/>
          </a:blip>
          <a:stretch>
            <a:fillRect/>
          </a:stretch>
        </p:blipFill>
        <p:spPr>
          <a:xfrm>
            <a:off x="5752825" y="2571750"/>
            <a:ext cx="2583571" cy="226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4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The Features we added</a:t>
            </a:r>
            <a:endParaRPr/>
          </a:p>
        </p:txBody>
      </p:sp>
      <p:sp>
        <p:nvSpPr>
          <p:cNvPr id="200" name="Google Shape;200;p23"/>
          <p:cNvSpPr txBox="1"/>
          <p:nvPr>
            <p:ph idx="1" type="body"/>
          </p:nvPr>
        </p:nvSpPr>
        <p:spPr>
          <a:xfrm>
            <a:off x="1297500" y="926300"/>
            <a:ext cx="7038900" cy="343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Q1len - Character length of Question 1</a:t>
            </a:r>
            <a:endParaRPr sz="1400"/>
          </a:p>
          <a:p>
            <a:pPr indent="-317500" lvl="0" marL="457200" rtl="0" algn="l">
              <a:spcBef>
                <a:spcPts val="0"/>
              </a:spcBef>
              <a:spcAft>
                <a:spcPts val="0"/>
              </a:spcAft>
              <a:buSzPts val="1400"/>
              <a:buChar char="●"/>
            </a:pPr>
            <a:r>
              <a:rPr lang="en" sz="1400"/>
              <a:t>Q2len - Character length of Question 2</a:t>
            </a:r>
            <a:endParaRPr sz="1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Q1words - Number of words in Question 1</a:t>
            </a:r>
            <a:endParaRPr sz="1400"/>
          </a:p>
          <a:p>
            <a:pPr indent="-317500" lvl="0" marL="457200" rtl="0" algn="l">
              <a:spcBef>
                <a:spcPts val="0"/>
              </a:spcBef>
              <a:spcAft>
                <a:spcPts val="0"/>
              </a:spcAft>
              <a:buSzPts val="1400"/>
              <a:buChar char="●"/>
            </a:pPr>
            <a:r>
              <a:rPr lang="en" sz="1400"/>
              <a:t>Q2words - Number of words in Question 2</a:t>
            </a:r>
            <a:endParaRPr sz="1400"/>
          </a:p>
        </p:txBody>
      </p:sp>
      <p:pic>
        <p:nvPicPr>
          <p:cNvPr id="201" name="Google Shape;201;p23"/>
          <p:cNvPicPr preferRelativeResize="0"/>
          <p:nvPr/>
        </p:nvPicPr>
        <p:blipFill>
          <a:blip r:embed="rId3">
            <a:alphaModFix/>
          </a:blip>
          <a:stretch>
            <a:fillRect/>
          </a:stretch>
        </p:blipFill>
        <p:spPr>
          <a:xfrm>
            <a:off x="1297498" y="1638788"/>
            <a:ext cx="3783407" cy="994175"/>
          </a:xfrm>
          <a:prstGeom prst="rect">
            <a:avLst/>
          </a:prstGeom>
          <a:noFill/>
          <a:ln>
            <a:noFill/>
          </a:ln>
        </p:spPr>
      </p:pic>
      <p:pic>
        <p:nvPicPr>
          <p:cNvPr id="202" name="Google Shape;202;p23"/>
          <p:cNvPicPr preferRelativeResize="0"/>
          <p:nvPr/>
        </p:nvPicPr>
        <p:blipFill>
          <a:blip r:embed="rId4">
            <a:alphaModFix/>
          </a:blip>
          <a:stretch>
            <a:fillRect/>
          </a:stretch>
        </p:blipFill>
        <p:spPr>
          <a:xfrm>
            <a:off x="1297500" y="3443350"/>
            <a:ext cx="6755046" cy="91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idx="1" type="body"/>
          </p:nvPr>
        </p:nvSpPr>
        <p:spPr>
          <a:xfrm>
            <a:off x="1297500" y="324275"/>
            <a:ext cx="7038900" cy="4546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Wordscommon- Number of common unique words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Wordstotal- Sum of total number of words in both questions</a:t>
            </a:r>
            <a:endParaRPr sz="1400"/>
          </a:p>
          <a:p>
            <a:pPr indent="-317500" lvl="0" marL="457200" rtl="0" algn="l">
              <a:spcBef>
                <a:spcPts val="0"/>
              </a:spcBef>
              <a:spcAft>
                <a:spcPts val="0"/>
              </a:spcAft>
              <a:buSzPts val="1400"/>
              <a:buChar char="●"/>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Wordshare - ratio of words common to words total</a:t>
            </a:r>
            <a:endParaRPr sz="1400"/>
          </a:p>
        </p:txBody>
      </p:sp>
      <p:pic>
        <p:nvPicPr>
          <p:cNvPr id="208" name="Google Shape;208;p24"/>
          <p:cNvPicPr preferRelativeResize="0"/>
          <p:nvPr/>
        </p:nvPicPr>
        <p:blipFill>
          <a:blip r:embed="rId3">
            <a:alphaModFix/>
          </a:blip>
          <a:stretch>
            <a:fillRect/>
          </a:stretch>
        </p:blipFill>
        <p:spPr>
          <a:xfrm>
            <a:off x="1319348" y="2713425"/>
            <a:ext cx="7017049" cy="1016200"/>
          </a:xfrm>
          <a:prstGeom prst="rect">
            <a:avLst/>
          </a:prstGeom>
          <a:noFill/>
          <a:ln>
            <a:noFill/>
          </a:ln>
        </p:spPr>
      </p:pic>
      <p:pic>
        <p:nvPicPr>
          <p:cNvPr id="209" name="Google Shape;209;p24"/>
          <p:cNvPicPr preferRelativeResize="0"/>
          <p:nvPr/>
        </p:nvPicPr>
        <p:blipFill>
          <a:blip r:embed="rId4">
            <a:alphaModFix/>
          </a:blip>
          <a:stretch>
            <a:fillRect/>
          </a:stretch>
        </p:blipFill>
        <p:spPr>
          <a:xfrm>
            <a:off x="1297500" y="1453825"/>
            <a:ext cx="7038900" cy="852225"/>
          </a:xfrm>
          <a:prstGeom prst="rect">
            <a:avLst/>
          </a:prstGeom>
          <a:noFill/>
          <a:ln>
            <a:noFill/>
          </a:ln>
        </p:spPr>
      </p:pic>
      <p:pic>
        <p:nvPicPr>
          <p:cNvPr id="210" name="Google Shape;210;p24"/>
          <p:cNvPicPr preferRelativeResize="0"/>
          <p:nvPr/>
        </p:nvPicPr>
        <p:blipFill>
          <a:blip r:embed="rId5">
            <a:alphaModFix/>
          </a:blip>
          <a:stretch>
            <a:fillRect/>
          </a:stretch>
        </p:blipFill>
        <p:spPr>
          <a:xfrm>
            <a:off x="1297501" y="4137000"/>
            <a:ext cx="7038900" cy="733950"/>
          </a:xfrm>
          <a:prstGeom prst="rect">
            <a:avLst/>
          </a:prstGeom>
          <a:noFill/>
          <a:ln>
            <a:noFill/>
          </a:ln>
        </p:spPr>
      </p:pic>
      <p:pic>
        <p:nvPicPr>
          <p:cNvPr id="211" name="Google Shape;211;p24"/>
          <p:cNvPicPr preferRelativeResize="0"/>
          <p:nvPr/>
        </p:nvPicPr>
        <p:blipFill>
          <a:blip r:embed="rId6">
            <a:alphaModFix/>
          </a:blip>
          <a:stretch>
            <a:fillRect/>
          </a:stretch>
        </p:blipFill>
        <p:spPr>
          <a:xfrm>
            <a:off x="1297500" y="655975"/>
            <a:ext cx="7038900" cy="79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of the features</a:t>
            </a:r>
            <a:endParaRPr/>
          </a:p>
        </p:txBody>
      </p:sp>
      <p:sp>
        <p:nvSpPr>
          <p:cNvPr id="217" name="Google Shape;217;p25"/>
          <p:cNvSpPr txBox="1"/>
          <p:nvPr>
            <p:ph idx="1" type="body"/>
          </p:nvPr>
        </p:nvSpPr>
        <p:spPr>
          <a:xfrm>
            <a:off x="1297500" y="1116150"/>
            <a:ext cx="7038900" cy="37479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Both question pairs have similar average characters ( 59-60)</a:t>
            </a:r>
            <a:endParaRPr sz="1400"/>
          </a:p>
          <a:p>
            <a:pPr indent="-317500" lvl="0" marL="457200" rtl="0" algn="just">
              <a:spcBef>
                <a:spcPts val="0"/>
              </a:spcBef>
              <a:spcAft>
                <a:spcPts val="0"/>
              </a:spcAft>
              <a:buSzPts val="1400"/>
              <a:buChar char="●"/>
            </a:pPr>
            <a:r>
              <a:rPr lang="en" sz="1400"/>
              <a:t>Both question pairs have similar average number of words (10-11)</a:t>
            </a:r>
            <a:endParaRPr sz="1400"/>
          </a:p>
          <a:p>
            <a:pPr indent="-317500" lvl="0" marL="457200" rtl="0" algn="just">
              <a:spcBef>
                <a:spcPts val="0"/>
              </a:spcBef>
              <a:spcAft>
                <a:spcPts val="0"/>
              </a:spcAft>
              <a:buSzPts val="1400"/>
              <a:buChar char="●"/>
            </a:pPr>
            <a:r>
              <a:rPr lang="en" sz="1400"/>
              <a:t>When number of common words between pairs are less than 3, the pairs are more likely to be non-duplicated. </a:t>
            </a:r>
            <a:endParaRPr/>
          </a:p>
        </p:txBody>
      </p:sp>
      <p:pic>
        <p:nvPicPr>
          <p:cNvPr id="218" name="Google Shape;218;p25"/>
          <p:cNvPicPr preferRelativeResize="0"/>
          <p:nvPr/>
        </p:nvPicPr>
        <p:blipFill>
          <a:blip r:embed="rId3">
            <a:alphaModFix/>
          </a:blip>
          <a:stretch>
            <a:fillRect/>
          </a:stretch>
        </p:blipFill>
        <p:spPr>
          <a:xfrm>
            <a:off x="4678234" y="2114075"/>
            <a:ext cx="3658166" cy="2749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idx="1" type="body"/>
          </p:nvPr>
        </p:nvSpPr>
        <p:spPr>
          <a:xfrm>
            <a:off x="1297500" y="524825"/>
            <a:ext cx="7038900" cy="12405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When total words are between 0-20, They are more likely to be duplicated and if total words are more than 20, the pairs are more likely to be non-duplicated</a:t>
            </a:r>
            <a:endParaRPr/>
          </a:p>
          <a:p>
            <a:pPr indent="-311150" lvl="0" marL="457200" rtl="0" algn="just">
              <a:spcBef>
                <a:spcPts val="0"/>
              </a:spcBef>
              <a:spcAft>
                <a:spcPts val="0"/>
              </a:spcAft>
              <a:buSzPts val="1300"/>
              <a:buChar char="●"/>
            </a:pPr>
            <a:r>
              <a:rPr lang="en"/>
              <a:t>When word share between the pairs is less than 0.2, they are more likely to be non-duplicated and above 0.2, there is a higher chance that the pairs are duplicated</a:t>
            </a:r>
            <a:endParaRPr/>
          </a:p>
        </p:txBody>
      </p:sp>
      <p:pic>
        <p:nvPicPr>
          <p:cNvPr id="224" name="Google Shape;224;p26"/>
          <p:cNvPicPr preferRelativeResize="0"/>
          <p:nvPr/>
        </p:nvPicPr>
        <p:blipFill>
          <a:blip r:embed="rId3">
            <a:alphaModFix/>
          </a:blip>
          <a:stretch>
            <a:fillRect/>
          </a:stretch>
        </p:blipFill>
        <p:spPr>
          <a:xfrm>
            <a:off x="1297500" y="1765325"/>
            <a:ext cx="3598453" cy="2705100"/>
          </a:xfrm>
          <a:prstGeom prst="rect">
            <a:avLst/>
          </a:prstGeom>
          <a:noFill/>
          <a:ln>
            <a:noFill/>
          </a:ln>
        </p:spPr>
      </p:pic>
      <p:pic>
        <p:nvPicPr>
          <p:cNvPr id="225" name="Google Shape;225;p26"/>
          <p:cNvPicPr preferRelativeResize="0"/>
          <p:nvPr/>
        </p:nvPicPr>
        <p:blipFill>
          <a:blip r:embed="rId4">
            <a:alphaModFix/>
          </a:blip>
          <a:stretch>
            <a:fillRect/>
          </a:stretch>
        </p:blipFill>
        <p:spPr>
          <a:xfrm>
            <a:off x="4960025" y="1765325"/>
            <a:ext cx="3461015" cy="270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393750"/>
            <a:ext cx="7038900" cy="5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after adding these features</a:t>
            </a:r>
            <a:endParaRPr/>
          </a:p>
        </p:txBody>
      </p:sp>
      <p:sp>
        <p:nvSpPr>
          <p:cNvPr id="231" name="Google Shape;231;p27"/>
          <p:cNvSpPr txBox="1"/>
          <p:nvPr>
            <p:ph idx="1" type="body"/>
          </p:nvPr>
        </p:nvSpPr>
        <p:spPr>
          <a:xfrm>
            <a:off x="1297500" y="980850"/>
            <a:ext cx="7038900" cy="2686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After adding these features with earlier BOW, we get an accuracy of  77.2%</a:t>
            </a:r>
            <a:endParaRPr sz="1400"/>
          </a:p>
        </p:txBody>
      </p:sp>
      <p:pic>
        <p:nvPicPr>
          <p:cNvPr id="232" name="Google Shape;232;p27"/>
          <p:cNvPicPr preferRelativeResize="0"/>
          <p:nvPr/>
        </p:nvPicPr>
        <p:blipFill>
          <a:blip r:embed="rId3">
            <a:alphaModFix/>
          </a:blip>
          <a:stretch>
            <a:fillRect/>
          </a:stretch>
        </p:blipFill>
        <p:spPr>
          <a:xfrm>
            <a:off x="1297500" y="1476375"/>
            <a:ext cx="7038901" cy="2190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idx="1" type="body"/>
          </p:nvPr>
        </p:nvSpPr>
        <p:spPr>
          <a:xfrm>
            <a:off x="1297500" y="1067850"/>
            <a:ext cx="7038900" cy="3411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On further research on the contest, we found some of the features that the winners adopted in order to increase the accuracy. </a:t>
            </a:r>
            <a:endParaRPr sz="1400"/>
          </a:p>
          <a:p>
            <a:pPr indent="-317500" lvl="0" marL="457200" rtl="0" algn="l">
              <a:spcBef>
                <a:spcPts val="0"/>
              </a:spcBef>
              <a:spcAft>
                <a:spcPts val="0"/>
              </a:spcAft>
              <a:buSzPts val="1400"/>
              <a:buChar char="●"/>
            </a:pPr>
            <a:r>
              <a:rPr lang="en" sz="1400"/>
              <a:t>These features are divided into 3 categories-</a:t>
            </a:r>
            <a:endParaRPr sz="1400"/>
          </a:p>
          <a:p>
            <a:pPr indent="-317500" lvl="0" marL="457200" rtl="0" algn="l">
              <a:spcBef>
                <a:spcPts val="0"/>
              </a:spcBef>
              <a:spcAft>
                <a:spcPts val="0"/>
              </a:spcAft>
              <a:buSzPts val="1400"/>
              <a:buAutoNum type="arabicPeriod"/>
            </a:pPr>
            <a:r>
              <a:rPr lang="en" sz="1400"/>
              <a:t>Token Features.</a:t>
            </a:r>
            <a:endParaRPr sz="1400"/>
          </a:p>
          <a:p>
            <a:pPr indent="-317500" lvl="0" marL="457200" rtl="0" algn="l">
              <a:spcBef>
                <a:spcPts val="0"/>
              </a:spcBef>
              <a:spcAft>
                <a:spcPts val="0"/>
              </a:spcAft>
              <a:buSzPts val="1400"/>
              <a:buAutoNum type="arabicPeriod"/>
            </a:pPr>
            <a:r>
              <a:rPr lang="en" sz="1400"/>
              <a:t>Length based Features </a:t>
            </a:r>
            <a:endParaRPr sz="1400"/>
          </a:p>
          <a:p>
            <a:pPr indent="-317500" lvl="0" marL="457200" rtl="0" algn="l">
              <a:spcBef>
                <a:spcPts val="0"/>
              </a:spcBef>
              <a:spcAft>
                <a:spcPts val="0"/>
              </a:spcAft>
              <a:buSzPts val="1400"/>
              <a:buAutoNum type="arabicPeriod"/>
            </a:pPr>
            <a:r>
              <a:rPr lang="en" sz="1400"/>
              <a:t>Fuzzy Features</a:t>
            </a:r>
            <a:endParaRPr sz="1400"/>
          </a:p>
        </p:txBody>
      </p:sp>
      <p:sp>
        <p:nvSpPr>
          <p:cNvPr id="238" name="Google Shape;238;p28"/>
          <p:cNvSpPr txBox="1"/>
          <p:nvPr>
            <p:ph type="title"/>
          </p:nvPr>
        </p:nvSpPr>
        <p:spPr>
          <a:xfrm>
            <a:off x="1297500" y="393750"/>
            <a:ext cx="7038900" cy="6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Improve Accuracy further.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297500" y="413800"/>
            <a:ext cx="7038900" cy="61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Token Features</a:t>
            </a:r>
            <a:endParaRPr/>
          </a:p>
        </p:txBody>
      </p:sp>
      <p:sp>
        <p:nvSpPr>
          <p:cNvPr id="244" name="Google Shape;244;p29"/>
          <p:cNvSpPr txBox="1"/>
          <p:nvPr>
            <p:ph idx="1" type="body"/>
          </p:nvPr>
        </p:nvSpPr>
        <p:spPr>
          <a:xfrm>
            <a:off x="1297500" y="1327900"/>
            <a:ext cx="7038900" cy="3510600"/>
          </a:xfrm>
          <a:prstGeom prst="rect">
            <a:avLst/>
          </a:prstGeom>
        </p:spPr>
        <p:txBody>
          <a:bodyPr anchorCtr="0" anchor="t" bIns="91425" lIns="91425" spcFirstLastPara="1" rIns="91425" wrap="square" tIns="91425">
            <a:noAutofit/>
          </a:bodyPr>
          <a:lstStyle/>
          <a:p>
            <a:pPr indent="-317500" lvl="0" marL="457200" rtl="0" algn="just">
              <a:lnSpc>
                <a:spcPct val="95000"/>
              </a:lnSpc>
              <a:spcBef>
                <a:spcPts val="0"/>
              </a:spcBef>
              <a:spcAft>
                <a:spcPts val="0"/>
              </a:spcAft>
              <a:buSzPts val="1400"/>
              <a:buChar char="●"/>
            </a:pPr>
            <a:r>
              <a:rPr lang="en" sz="1400"/>
              <a:t>Tokens- All words in the sentence.</a:t>
            </a:r>
            <a:endParaRPr sz="1400"/>
          </a:p>
          <a:p>
            <a:pPr indent="-317500" lvl="0" marL="457200" rtl="0" algn="just">
              <a:lnSpc>
                <a:spcPct val="95000"/>
              </a:lnSpc>
              <a:spcBef>
                <a:spcPts val="0"/>
              </a:spcBef>
              <a:spcAft>
                <a:spcPts val="0"/>
              </a:spcAft>
              <a:buSzPts val="1400"/>
              <a:buChar char="●"/>
            </a:pPr>
            <a:r>
              <a:rPr lang="en" sz="1400"/>
              <a:t>Stopwords- All the words that are used in sentence forming.</a:t>
            </a:r>
            <a:endParaRPr sz="1400"/>
          </a:p>
          <a:p>
            <a:pPr indent="-317500" lvl="0" marL="457200" rtl="0" algn="just">
              <a:lnSpc>
                <a:spcPct val="95000"/>
              </a:lnSpc>
              <a:spcBef>
                <a:spcPts val="0"/>
              </a:spcBef>
              <a:spcAft>
                <a:spcPts val="0"/>
              </a:spcAft>
              <a:buSzPts val="1400"/>
              <a:buChar char="●"/>
            </a:pPr>
            <a:r>
              <a:rPr lang="en" sz="1400"/>
              <a:t>Word- All tokens except stopwords are simply called stop words.</a:t>
            </a:r>
            <a:endParaRPr sz="1400"/>
          </a:p>
          <a:p>
            <a:pPr indent="0" lvl="0" marL="0" rtl="0" algn="just">
              <a:lnSpc>
                <a:spcPct val="95000"/>
              </a:lnSpc>
              <a:spcBef>
                <a:spcPts val="1200"/>
              </a:spcBef>
              <a:spcAft>
                <a:spcPts val="0"/>
              </a:spcAft>
              <a:buNone/>
            </a:pPr>
            <a:r>
              <a:t/>
            </a:r>
            <a:endParaRPr sz="1400"/>
          </a:p>
          <a:p>
            <a:pPr indent="-317500" lvl="0" marL="457200" rtl="0" algn="just">
              <a:lnSpc>
                <a:spcPct val="95000"/>
              </a:lnSpc>
              <a:spcBef>
                <a:spcPts val="1200"/>
              </a:spcBef>
              <a:spcAft>
                <a:spcPts val="0"/>
              </a:spcAft>
              <a:buSzPts val="1400"/>
              <a:buAutoNum type="arabicPeriod"/>
            </a:pPr>
            <a:r>
              <a:rPr b="1" lang="en" sz="1400"/>
              <a:t>CWC-min</a:t>
            </a:r>
            <a:r>
              <a:rPr lang="en" sz="1400"/>
              <a:t>: Ratio of number of common words to length of smaller question.</a:t>
            </a:r>
            <a:endParaRPr sz="1400"/>
          </a:p>
          <a:p>
            <a:pPr indent="-317500" lvl="0" marL="457200" rtl="0" algn="just">
              <a:lnSpc>
                <a:spcPct val="95000"/>
              </a:lnSpc>
              <a:spcBef>
                <a:spcPts val="0"/>
              </a:spcBef>
              <a:spcAft>
                <a:spcPts val="0"/>
              </a:spcAft>
              <a:buSzPts val="1400"/>
              <a:buAutoNum type="arabicPeriod"/>
            </a:pPr>
            <a:r>
              <a:rPr b="1" lang="en" sz="1400"/>
              <a:t>CWC-max</a:t>
            </a:r>
            <a:r>
              <a:rPr lang="en" sz="1400"/>
              <a:t>: Ratio of number of common words to length of larger question.</a:t>
            </a:r>
            <a:endParaRPr sz="1400"/>
          </a:p>
          <a:p>
            <a:pPr indent="-317500" lvl="0" marL="457200" rtl="0" algn="just">
              <a:lnSpc>
                <a:spcPct val="95000"/>
              </a:lnSpc>
              <a:spcBef>
                <a:spcPts val="0"/>
              </a:spcBef>
              <a:spcAft>
                <a:spcPts val="0"/>
              </a:spcAft>
              <a:buSzPts val="1400"/>
              <a:buAutoNum type="arabicPeriod"/>
            </a:pPr>
            <a:r>
              <a:rPr b="1" lang="en" sz="1400"/>
              <a:t>CSC-min</a:t>
            </a:r>
            <a:r>
              <a:rPr lang="en" sz="1400"/>
              <a:t>: Ratio of number of common stopwords to min number of stop words in pair.</a:t>
            </a:r>
            <a:endParaRPr sz="1400"/>
          </a:p>
          <a:p>
            <a:pPr indent="-317500" lvl="0" marL="457200" rtl="0" algn="just">
              <a:lnSpc>
                <a:spcPct val="95000"/>
              </a:lnSpc>
              <a:spcBef>
                <a:spcPts val="0"/>
              </a:spcBef>
              <a:spcAft>
                <a:spcPts val="0"/>
              </a:spcAft>
              <a:buSzPts val="1400"/>
              <a:buAutoNum type="arabicPeriod"/>
            </a:pPr>
            <a:r>
              <a:rPr b="1" lang="en" sz="1400"/>
              <a:t>CSC-max:</a:t>
            </a:r>
            <a:r>
              <a:rPr lang="en" sz="1400"/>
              <a:t> Ratio of number of common stopwords to max number of stop words in pair.</a:t>
            </a:r>
            <a:endParaRPr sz="1400"/>
          </a:p>
          <a:p>
            <a:pPr indent="-317500" lvl="0" marL="457200" rtl="0" algn="just">
              <a:lnSpc>
                <a:spcPct val="95000"/>
              </a:lnSpc>
              <a:spcBef>
                <a:spcPts val="0"/>
              </a:spcBef>
              <a:spcAft>
                <a:spcPts val="0"/>
              </a:spcAft>
              <a:buSzPts val="1400"/>
              <a:buAutoNum type="arabicPeriod"/>
            </a:pPr>
            <a:r>
              <a:rPr b="1" lang="en" sz="1400"/>
              <a:t>CTC-min</a:t>
            </a:r>
            <a:r>
              <a:rPr lang="en" sz="1400"/>
              <a:t>: Ratio of number of common tokens to larger token count between pair.</a:t>
            </a:r>
            <a:endParaRPr sz="1400"/>
          </a:p>
          <a:p>
            <a:pPr indent="-317500" lvl="0" marL="457200" rtl="0" algn="just">
              <a:lnSpc>
                <a:spcPct val="95000"/>
              </a:lnSpc>
              <a:spcBef>
                <a:spcPts val="0"/>
              </a:spcBef>
              <a:spcAft>
                <a:spcPts val="0"/>
              </a:spcAft>
              <a:buSzPts val="1400"/>
              <a:buAutoNum type="arabicPeriod"/>
            </a:pPr>
            <a:r>
              <a:rPr b="1" lang="en" sz="1400"/>
              <a:t>CTC-max:</a:t>
            </a:r>
            <a:r>
              <a:rPr lang="en" sz="1400"/>
              <a:t> Ratio of number of common tokens to larger token count between pair.</a:t>
            </a:r>
            <a:endParaRPr sz="1400"/>
          </a:p>
          <a:p>
            <a:pPr indent="-317500" lvl="0" marL="457200" rtl="0" algn="just">
              <a:lnSpc>
                <a:spcPct val="95000"/>
              </a:lnSpc>
              <a:spcBef>
                <a:spcPts val="0"/>
              </a:spcBef>
              <a:spcAft>
                <a:spcPts val="0"/>
              </a:spcAft>
              <a:buSzPts val="1400"/>
              <a:buAutoNum type="arabicPeriod"/>
            </a:pPr>
            <a:r>
              <a:rPr b="1" lang="en" sz="1400"/>
              <a:t>Lastword-eq</a:t>
            </a:r>
            <a:r>
              <a:rPr lang="en" sz="1400"/>
              <a:t>: 1 if last word of both question is same, 0 otherwise.</a:t>
            </a:r>
            <a:endParaRPr sz="1400"/>
          </a:p>
          <a:p>
            <a:pPr indent="-317500" lvl="0" marL="457200" rtl="0" algn="just">
              <a:lnSpc>
                <a:spcPct val="95000"/>
              </a:lnSpc>
              <a:spcBef>
                <a:spcPts val="0"/>
              </a:spcBef>
              <a:spcAft>
                <a:spcPts val="0"/>
              </a:spcAft>
              <a:buSzPts val="1400"/>
              <a:buAutoNum type="arabicPeriod"/>
            </a:pPr>
            <a:r>
              <a:rPr b="1" lang="en" sz="1400"/>
              <a:t>Firstword-eq</a:t>
            </a:r>
            <a:r>
              <a:rPr lang="en" sz="1400"/>
              <a:t>: 1 if last word of both question is same, 0 otherwise.</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297500" y="393750"/>
            <a:ext cx="7038900" cy="60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Length Based and Fizzy Features</a:t>
            </a:r>
            <a:endParaRPr/>
          </a:p>
        </p:txBody>
      </p:sp>
      <p:sp>
        <p:nvSpPr>
          <p:cNvPr id="250" name="Google Shape;250;p30"/>
          <p:cNvSpPr txBox="1"/>
          <p:nvPr>
            <p:ph idx="1" type="body"/>
          </p:nvPr>
        </p:nvSpPr>
        <p:spPr>
          <a:xfrm>
            <a:off x="1347625" y="1002450"/>
            <a:ext cx="7038900" cy="3736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Length Based Features</a:t>
            </a:r>
            <a:endParaRPr b="1" sz="1400"/>
          </a:p>
          <a:p>
            <a:pPr indent="-317500" lvl="0" marL="457200" rtl="0" algn="l">
              <a:spcBef>
                <a:spcPts val="0"/>
              </a:spcBef>
              <a:spcAft>
                <a:spcPts val="0"/>
              </a:spcAft>
              <a:buSzPts val="1400"/>
              <a:buAutoNum type="arabicPeriod"/>
            </a:pPr>
            <a:r>
              <a:rPr b="1" lang="en" sz="1400"/>
              <a:t>Mean_len: </a:t>
            </a:r>
            <a:r>
              <a:rPr lang="en" sz="1400"/>
              <a:t>Mean of the length of the two questions</a:t>
            </a:r>
            <a:endParaRPr sz="1400"/>
          </a:p>
          <a:p>
            <a:pPr indent="-317500" lvl="0" marL="457200" rtl="0" algn="l">
              <a:spcBef>
                <a:spcPts val="0"/>
              </a:spcBef>
              <a:spcAft>
                <a:spcPts val="0"/>
              </a:spcAft>
              <a:buSzPts val="1400"/>
              <a:buAutoNum type="arabicPeriod"/>
            </a:pPr>
            <a:r>
              <a:rPr b="1" lang="en" sz="1400"/>
              <a:t>Abs_len_diff: </a:t>
            </a:r>
            <a:r>
              <a:rPr lang="en" sz="1400"/>
              <a:t>Absolute difference between the length of the two questions</a:t>
            </a:r>
            <a:endParaRPr sz="1400"/>
          </a:p>
          <a:p>
            <a:pPr indent="-317500" lvl="0" marL="457200" rtl="0" algn="l">
              <a:spcBef>
                <a:spcPts val="0"/>
              </a:spcBef>
              <a:spcAft>
                <a:spcPts val="0"/>
              </a:spcAft>
              <a:buSzPts val="1400"/>
              <a:buAutoNum type="arabicPeriod"/>
            </a:pPr>
            <a:r>
              <a:rPr b="1" lang="en" sz="1400"/>
              <a:t>Longest_substr_ratio: </a:t>
            </a:r>
            <a:r>
              <a:rPr lang="en" sz="1400"/>
              <a:t>Ratio of length of the longest substring among the two questions to the length of the smaller question.</a:t>
            </a:r>
            <a:endParaRPr sz="1400"/>
          </a:p>
          <a:p>
            <a:pPr indent="0" lvl="0" marL="0" rtl="0" algn="l">
              <a:spcBef>
                <a:spcPts val="1200"/>
              </a:spcBef>
              <a:spcAft>
                <a:spcPts val="0"/>
              </a:spcAft>
              <a:buNone/>
            </a:pPr>
            <a:r>
              <a:t/>
            </a:r>
            <a:endParaRPr b="1" sz="1400"/>
          </a:p>
          <a:p>
            <a:pPr indent="-317500" lvl="0" marL="457200" rtl="0" algn="l">
              <a:spcBef>
                <a:spcPts val="1200"/>
              </a:spcBef>
              <a:spcAft>
                <a:spcPts val="0"/>
              </a:spcAft>
              <a:buSzPts val="1400"/>
              <a:buChar char="●"/>
            </a:pPr>
            <a:r>
              <a:rPr b="1" lang="en" sz="1400"/>
              <a:t>Fuzzy Features</a:t>
            </a:r>
            <a:endParaRPr b="1" sz="1400"/>
          </a:p>
          <a:p>
            <a:pPr indent="-317500" lvl="0" marL="457200" rtl="0" algn="l">
              <a:spcBef>
                <a:spcPts val="0"/>
              </a:spcBef>
              <a:spcAft>
                <a:spcPts val="0"/>
              </a:spcAft>
              <a:buSzPts val="1400"/>
              <a:buAutoNum type="arabicPeriod"/>
            </a:pPr>
            <a:r>
              <a:rPr b="1" lang="en" sz="1400"/>
              <a:t>Fuzz_ratio </a:t>
            </a:r>
            <a:endParaRPr b="1" sz="1400"/>
          </a:p>
          <a:p>
            <a:pPr indent="-317500" lvl="0" marL="457200" rtl="0" algn="l">
              <a:spcBef>
                <a:spcPts val="0"/>
              </a:spcBef>
              <a:spcAft>
                <a:spcPts val="0"/>
              </a:spcAft>
              <a:buSzPts val="1400"/>
              <a:buAutoNum type="arabicPeriod"/>
            </a:pPr>
            <a:r>
              <a:rPr b="1" lang="en" sz="1400"/>
              <a:t>Fuzz_partial_ratio </a:t>
            </a:r>
            <a:endParaRPr b="1" sz="1400"/>
          </a:p>
          <a:p>
            <a:pPr indent="-317500" lvl="0" marL="457200" rtl="0" algn="l">
              <a:spcBef>
                <a:spcPts val="0"/>
              </a:spcBef>
              <a:spcAft>
                <a:spcPts val="0"/>
              </a:spcAft>
              <a:buSzPts val="1400"/>
              <a:buAutoNum type="arabicPeriod"/>
            </a:pPr>
            <a:r>
              <a:rPr b="1" lang="en" sz="1400"/>
              <a:t>Token_sort_ratio</a:t>
            </a:r>
            <a:endParaRPr b="1" sz="1400"/>
          </a:p>
          <a:p>
            <a:pPr indent="-317500" lvl="0" marL="457200" rtl="0" algn="l">
              <a:spcBef>
                <a:spcPts val="0"/>
              </a:spcBef>
              <a:spcAft>
                <a:spcPts val="0"/>
              </a:spcAft>
              <a:buSzPts val="1400"/>
              <a:buAutoNum type="arabicPeriod"/>
            </a:pPr>
            <a:r>
              <a:rPr b="1" lang="en" sz="1400"/>
              <a:t>Token_set_ratio</a:t>
            </a:r>
            <a:endParaRPr b="1"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59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Preprocessing </a:t>
            </a:r>
            <a:endParaRPr/>
          </a:p>
        </p:txBody>
      </p:sp>
      <p:sp>
        <p:nvSpPr>
          <p:cNvPr id="256" name="Google Shape;256;p31"/>
          <p:cNvSpPr txBox="1"/>
          <p:nvPr>
            <p:ph idx="1" type="body"/>
          </p:nvPr>
        </p:nvSpPr>
        <p:spPr>
          <a:xfrm>
            <a:off x="1297500" y="991650"/>
            <a:ext cx="7038900" cy="26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On observing the dataset, we further processed the questions such that-</a:t>
            </a:r>
            <a:endParaRPr sz="1400"/>
          </a:p>
          <a:p>
            <a:pPr indent="-317500" lvl="0" marL="457200" rtl="0" algn="l">
              <a:spcBef>
                <a:spcPts val="1200"/>
              </a:spcBef>
              <a:spcAft>
                <a:spcPts val="0"/>
              </a:spcAft>
              <a:buSzPts val="1400"/>
              <a:buChar char="●"/>
            </a:pPr>
            <a:r>
              <a:rPr lang="en" sz="1400"/>
              <a:t>Replaced special characters with their string equivalents </a:t>
            </a:r>
            <a:endParaRPr sz="1400"/>
          </a:p>
          <a:p>
            <a:pPr indent="0" lvl="0" marL="0" rtl="0" algn="l">
              <a:spcBef>
                <a:spcPts val="1200"/>
              </a:spcBef>
              <a:spcAft>
                <a:spcPts val="0"/>
              </a:spcAft>
              <a:buNone/>
            </a:pPr>
            <a:r>
              <a:rPr lang="en" sz="1400"/>
              <a:t>	Like ‘%’ into ‘percent’</a:t>
            </a:r>
            <a:endParaRPr sz="1400"/>
          </a:p>
          <a:p>
            <a:pPr indent="-317500" lvl="0" marL="457200" rtl="0" algn="l">
              <a:spcBef>
                <a:spcPts val="1200"/>
              </a:spcBef>
              <a:spcAft>
                <a:spcPts val="0"/>
              </a:spcAft>
              <a:buSzPts val="1400"/>
              <a:buChar char="●"/>
            </a:pPr>
            <a:r>
              <a:rPr lang="en" sz="1400"/>
              <a:t>Decontracting words</a:t>
            </a:r>
            <a:endParaRPr sz="1400"/>
          </a:p>
          <a:p>
            <a:pPr indent="0" lvl="0" marL="0" rtl="0" algn="l">
              <a:spcBef>
                <a:spcPts val="1200"/>
              </a:spcBef>
              <a:spcAft>
                <a:spcPts val="0"/>
              </a:spcAft>
              <a:buNone/>
            </a:pPr>
            <a:r>
              <a:rPr lang="en" sz="1400"/>
              <a:t>	Like ‘ain’t’ into ‘am not’ etc</a:t>
            </a:r>
            <a:endParaRPr sz="1400"/>
          </a:p>
          <a:p>
            <a:pPr indent="-317500" lvl="0" marL="457200" rtl="0" algn="l">
              <a:spcBef>
                <a:spcPts val="1200"/>
              </a:spcBef>
              <a:spcAft>
                <a:spcPts val="0"/>
              </a:spcAft>
              <a:buSzPts val="1400"/>
              <a:buChar char="●"/>
            </a:pPr>
            <a:r>
              <a:rPr lang="en" sz="1400"/>
              <a:t>Removed HTML tags</a:t>
            </a:r>
            <a:endParaRPr sz="1400"/>
          </a:p>
        </p:txBody>
      </p:sp>
      <p:pic>
        <p:nvPicPr>
          <p:cNvPr id="257" name="Google Shape;257;p31"/>
          <p:cNvPicPr preferRelativeResize="0"/>
          <p:nvPr/>
        </p:nvPicPr>
        <p:blipFill>
          <a:blip r:embed="rId3">
            <a:alphaModFix/>
          </a:blip>
          <a:stretch>
            <a:fillRect/>
          </a:stretch>
        </p:blipFill>
        <p:spPr>
          <a:xfrm>
            <a:off x="4158600" y="2571750"/>
            <a:ext cx="4177800" cy="1114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r>
              <a:rPr lang="en"/>
              <a:t> Statement and Dataset Source</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In 2017, Quora posted a </a:t>
            </a:r>
            <a:r>
              <a:rPr lang="en" sz="1400"/>
              <a:t>competition on Kaggle. The challenge was to find out if a particular pair of questions are duplicate or not.</a:t>
            </a:r>
            <a:endParaRPr sz="1400"/>
          </a:p>
          <a:p>
            <a:pPr indent="-317500" lvl="0" marL="457200" rtl="0" algn="just">
              <a:spcBef>
                <a:spcPts val="0"/>
              </a:spcBef>
              <a:spcAft>
                <a:spcPts val="0"/>
              </a:spcAft>
              <a:buSzPts val="1400"/>
              <a:buChar char="●"/>
            </a:pPr>
            <a:r>
              <a:rPr lang="en" sz="1400"/>
              <a:t>Quora is a platform to ask questions and connect with people who contribute unique insights and quality answers.</a:t>
            </a:r>
            <a:endParaRPr sz="1400"/>
          </a:p>
          <a:p>
            <a:pPr indent="-317500" lvl="0" marL="457200" rtl="0" algn="just">
              <a:spcBef>
                <a:spcPts val="0"/>
              </a:spcBef>
              <a:spcAft>
                <a:spcPts val="0"/>
              </a:spcAft>
              <a:buSzPts val="1400"/>
              <a:buChar char="●"/>
            </a:pPr>
            <a:r>
              <a:rPr lang="en" sz="1400"/>
              <a:t>The dataset for the same was provided by Quora itself. It contains 4,04,290 pairs of questions.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1297500" y="393750"/>
            <a:ext cx="7038900" cy="5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on Advance Features</a:t>
            </a:r>
            <a:endParaRPr/>
          </a:p>
        </p:txBody>
      </p:sp>
      <p:sp>
        <p:nvSpPr>
          <p:cNvPr id="263" name="Google Shape;263;p32"/>
          <p:cNvSpPr txBox="1"/>
          <p:nvPr>
            <p:ph idx="1" type="body"/>
          </p:nvPr>
        </p:nvSpPr>
        <p:spPr>
          <a:xfrm>
            <a:off x="1297500" y="1043550"/>
            <a:ext cx="3274500" cy="3468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For first and last word equal features, we can observe that, if last word is not matching, there is a high probability that questions are not duplicated.</a:t>
            </a:r>
            <a:endParaRPr sz="1400"/>
          </a:p>
          <a:p>
            <a:pPr indent="-317500" lvl="0" marL="457200" rtl="0" algn="just">
              <a:spcBef>
                <a:spcPts val="0"/>
              </a:spcBef>
              <a:spcAft>
                <a:spcPts val="0"/>
              </a:spcAft>
              <a:buSzPts val="1400"/>
              <a:buChar char="●"/>
            </a:pPr>
            <a:r>
              <a:rPr lang="en" sz="1400"/>
              <a:t>Same is with first word.</a:t>
            </a:r>
            <a:endParaRPr/>
          </a:p>
        </p:txBody>
      </p:sp>
      <p:pic>
        <p:nvPicPr>
          <p:cNvPr id="264" name="Google Shape;264;p32"/>
          <p:cNvPicPr preferRelativeResize="0"/>
          <p:nvPr/>
        </p:nvPicPr>
        <p:blipFill>
          <a:blip r:embed="rId3">
            <a:alphaModFix/>
          </a:blip>
          <a:stretch>
            <a:fillRect/>
          </a:stretch>
        </p:blipFill>
        <p:spPr>
          <a:xfrm>
            <a:off x="4572000" y="980850"/>
            <a:ext cx="4221359" cy="3530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1162250" y="393750"/>
            <a:ext cx="7514100" cy="6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Max and Min token features</a:t>
            </a:r>
            <a:endParaRPr/>
          </a:p>
        </p:txBody>
      </p:sp>
      <p:pic>
        <p:nvPicPr>
          <p:cNvPr id="270" name="Google Shape;270;p33"/>
          <p:cNvPicPr preferRelativeResize="0"/>
          <p:nvPr/>
        </p:nvPicPr>
        <p:blipFill>
          <a:blip r:embed="rId3">
            <a:alphaModFix/>
          </a:blip>
          <a:stretch>
            <a:fillRect/>
          </a:stretch>
        </p:blipFill>
        <p:spPr>
          <a:xfrm>
            <a:off x="4788600" y="1469448"/>
            <a:ext cx="3887825" cy="3425539"/>
          </a:xfrm>
          <a:prstGeom prst="rect">
            <a:avLst/>
          </a:prstGeom>
          <a:noFill/>
          <a:ln>
            <a:noFill/>
          </a:ln>
        </p:spPr>
      </p:pic>
      <p:pic>
        <p:nvPicPr>
          <p:cNvPr id="271" name="Google Shape;271;p33"/>
          <p:cNvPicPr preferRelativeResize="0"/>
          <p:nvPr/>
        </p:nvPicPr>
        <p:blipFill rotWithShape="1">
          <a:blip r:embed="rId4">
            <a:alphaModFix/>
          </a:blip>
          <a:srcRect b="0" l="-1960" r="1960" t="0"/>
          <a:stretch/>
        </p:blipFill>
        <p:spPr>
          <a:xfrm>
            <a:off x="684200" y="1469450"/>
            <a:ext cx="3887808" cy="34255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1133325" y="393750"/>
            <a:ext cx="7203000" cy="6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Length Based features</a:t>
            </a:r>
            <a:endParaRPr/>
          </a:p>
        </p:txBody>
      </p:sp>
      <p:sp>
        <p:nvSpPr>
          <p:cNvPr id="277" name="Google Shape;277;p34"/>
          <p:cNvSpPr txBox="1"/>
          <p:nvPr>
            <p:ph idx="1" type="body"/>
          </p:nvPr>
        </p:nvSpPr>
        <p:spPr>
          <a:xfrm>
            <a:off x="1133325" y="1014625"/>
            <a:ext cx="3267000" cy="4017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Here, mean length and average length are not the best we hope for, as the areas of both duplicated and </a:t>
            </a:r>
            <a:r>
              <a:rPr lang="en" sz="1400"/>
              <a:t>non-duplicated</a:t>
            </a:r>
            <a:r>
              <a:rPr lang="en" sz="1400"/>
              <a:t> are overlapping.</a:t>
            </a:r>
            <a:endParaRPr sz="1400"/>
          </a:p>
          <a:p>
            <a:pPr indent="-317500" lvl="0" marL="457200" rtl="0" algn="just">
              <a:spcBef>
                <a:spcPts val="0"/>
              </a:spcBef>
              <a:spcAft>
                <a:spcPts val="0"/>
              </a:spcAft>
              <a:buSzPts val="1400"/>
              <a:buChar char="●"/>
            </a:pPr>
            <a:r>
              <a:rPr lang="en" sz="1400"/>
              <a:t>Longest substring ratio shows that, when the ratio is less than 0.5, the pairs are more likely to be non-duplicated.</a:t>
            </a:r>
            <a:endParaRPr sz="1400"/>
          </a:p>
        </p:txBody>
      </p:sp>
      <p:pic>
        <p:nvPicPr>
          <p:cNvPr id="278" name="Google Shape;278;p34"/>
          <p:cNvPicPr preferRelativeResize="0"/>
          <p:nvPr/>
        </p:nvPicPr>
        <p:blipFill>
          <a:blip r:embed="rId3">
            <a:alphaModFix/>
          </a:blip>
          <a:stretch>
            <a:fillRect/>
          </a:stretch>
        </p:blipFill>
        <p:spPr>
          <a:xfrm>
            <a:off x="4465723" y="1014637"/>
            <a:ext cx="4559149" cy="40170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1166725" y="255050"/>
            <a:ext cx="2604300" cy="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Fuzzy Features</a:t>
            </a:r>
            <a:endParaRPr/>
          </a:p>
        </p:txBody>
      </p:sp>
      <p:sp>
        <p:nvSpPr>
          <p:cNvPr id="284" name="Google Shape;284;p35"/>
          <p:cNvSpPr txBox="1"/>
          <p:nvPr>
            <p:ph idx="1" type="body"/>
          </p:nvPr>
        </p:nvSpPr>
        <p:spPr>
          <a:xfrm>
            <a:off x="1166725" y="831050"/>
            <a:ext cx="2735100" cy="40575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All the Fuzzy ratio show that when the ratio is less, the pairs are more likely to be non-duplicated.</a:t>
            </a:r>
            <a:endParaRPr sz="1400"/>
          </a:p>
        </p:txBody>
      </p:sp>
      <p:pic>
        <p:nvPicPr>
          <p:cNvPr id="285" name="Google Shape;285;p35"/>
          <p:cNvPicPr preferRelativeResize="0"/>
          <p:nvPr/>
        </p:nvPicPr>
        <p:blipFill>
          <a:blip r:embed="rId3">
            <a:alphaModFix/>
          </a:blip>
          <a:stretch>
            <a:fillRect/>
          </a:stretch>
        </p:blipFill>
        <p:spPr>
          <a:xfrm>
            <a:off x="3901774" y="255050"/>
            <a:ext cx="5112716" cy="46333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1297500" y="393750"/>
            <a:ext cx="7038900" cy="5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of the model with all features.</a:t>
            </a:r>
            <a:endParaRPr/>
          </a:p>
        </p:txBody>
      </p:sp>
      <p:sp>
        <p:nvSpPr>
          <p:cNvPr id="291" name="Google Shape;291;p36"/>
          <p:cNvSpPr txBox="1"/>
          <p:nvPr>
            <p:ph idx="1" type="body"/>
          </p:nvPr>
        </p:nvSpPr>
        <p:spPr>
          <a:xfrm>
            <a:off x="1297500" y="980850"/>
            <a:ext cx="7038900" cy="34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After adding all the features, we now have a total of 22 features.</a:t>
            </a:r>
            <a:endParaRPr sz="1400"/>
          </a:p>
          <a:p>
            <a:pPr indent="0" lvl="0" marL="0" rtl="0" algn="l">
              <a:spcBef>
                <a:spcPts val="1200"/>
              </a:spcBef>
              <a:spcAft>
                <a:spcPts val="1200"/>
              </a:spcAft>
              <a:buNone/>
            </a:pPr>
            <a:r>
              <a:rPr lang="en" sz="1400"/>
              <a:t>With these features we got an accuracy of 79.44%.</a:t>
            </a:r>
            <a:endParaRPr sz="1400"/>
          </a:p>
        </p:txBody>
      </p:sp>
      <p:pic>
        <p:nvPicPr>
          <p:cNvPr id="292" name="Google Shape;292;p36"/>
          <p:cNvPicPr preferRelativeResize="0"/>
          <p:nvPr/>
        </p:nvPicPr>
        <p:blipFill>
          <a:blip r:embed="rId3">
            <a:alphaModFix/>
          </a:blip>
          <a:stretch>
            <a:fillRect/>
          </a:stretch>
        </p:blipFill>
        <p:spPr>
          <a:xfrm>
            <a:off x="1297500" y="1829800"/>
            <a:ext cx="7038900" cy="2649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1297500" y="393750"/>
            <a:ext cx="7038900" cy="5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Model options	</a:t>
            </a:r>
            <a:endParaRPr/>
          </a:p>
        </p:txBody>
      </p:sp>
      <p:sp>
        <p:nvSpPr>
          <p:cNvPr id="298" name="Google Shape;298;p37"/>
          <p:cNvSpPr txBox="1"/>
          <p:nvPr>
            <p:ph idx="1" type="body"/>
          </p:nvPr>
        </p:nvSpPr>
        <p:spPr>
          <a:xfrm>
            <a:off x="1297500" y="980850"/>
            <a:ext cx="7038900" cy="3083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One of other famous model we can use is XGB classifier.</a:t>
            </a:r>
            <a:endParaRPr sz="1400"/>
          </a:p>
          <a:p>
            <a:pPr indent="-317500" lvl="0" marL="457200" rtl="0" algn="l">
              <a:spcBef>
                <a:spcPts val="0"/>
              </a:spcBef>
              <a:spcAft>
                <a:spcPts val="0"/>
              </a:spcAft>
              <a:buSzPts val="1400"/>
              <a:buChar char="●"/>
            </a:pPr>
            <a:r>
              <a:rPr lang="en" sz="1400"/>
              <a:t>With XGB classifier, we actually get a higher accuracy of 79.6%</a:t>
            </a:r>
            <a:endParaRPr/>
          </a:p>
        </p:txBody>
      </p:sp>
      <p:pic>
        <p:nvPicPr>
          <p:cNvPr id="299" name="Google Shape;299;p37"/>
          <p:cNvPicPr preferRelativeResize="0"/>
          <p:nvPr/>
        </p:nvPicPr>
        <p:blipFill>
          <a:blip r:embed="rId3">
            <a:alphaModFix/>
          </a:blip>
          <a:stretch>
            <a:fillRect/>
          </a:stretch>
        </p:blipFill>
        <p:spPr>
          <a:xfrm>
            <a:off x="1297500" y="1724950"/>
            <a:ext cx="7104275" cy="2339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1297500" y="393750"/>
            <a:ext cx="7038900" cy="5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model should be </a:t>
            </a:r>
            <a:r>
              <a:rPr lang="en"/>
              <a:t>adopted?</a:t>
            </a:r>
            <a:endParaRPr/>
          </a:p>
        </p:txBody>
      </p:sp>
      <p:sp>
        <p:nvSpPr>
          <p:cNvPr id="305" name="Google Shape;305;p38"/>
          <p:cNvSpPr txBox="1"/>
          <p:nvPr>
            <p:ph idx="1" type="body"/>
          </p:nvPr>
        </p:nvSpPr>
        <p:spPr>
          <a:xfrm>
            <a:off x="1297500" y="980850"/>
            <a:ext cx="7038900" cy="3498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To answer that question, we have to keep in mind what we actually want from the model.</a:t>
            </a:r>
            <a:endParaRPr sz="1400"/>
          </a:p>
          <a:p>
            <a:pPr indent="-317500" lvl="0" marL="457200" rtl="0" algn="just">
              <a:spcBef>
                <a:spcPts val="0"/>
              </a:spcBef>
              <a:spcAft>
                <a:spcPts val="0"/>
              </a:spcAft>
              <a:buSzPts val="1400"/>
              <a:buChar char="●"/>
            </a:pPr>
            <a:r>
              <a:rPr lang="en" sz="1400"/>
              <a:t>We need to know if the questions are similar or not, i.e., if we need to provide the same answer or different.</a:t>
            </a:r>
            <a:endParaRPr sz="1400"/>
          </a:p>
          <a:p>
            <a:pPr indent="-317500" lvl="0" marL="457200" rtl="0" algn="just">
              <a:spcBef>
                <a:spcPts val="0"/>
              </a:spcBef>
              <a:spcAft>
                <a:spcPts val="0"/>
              </a:spcAft>
              <a:buSzPts val="1400"/>
              <a:buChar char="●"/>
            </a:pPr>
            <a:r>
              <a:rPr lang="en" sz="1400"/>
              <a:t>So, we need  to observe how the misclassification will affect us. </a:t>
            </a:r>
            <a:endParaRPr sz="1400"/>
          </a:p>
          <a:p>
            <a:pPr indent="-317500" lvl="0" marL="457200" rtl="0" algn="just">
              <a:spcBef>
                <a:spcPts val="0"/>
              </a:spcBef>
              <a:spcAft>
                <a:spcPts val="0"/>
              </a:spcAft>
              <a:buSzPts val="1400"/>
              <a:buChar char="●"/>
            </a:pPr>
            <a:r>
              <a:rPr lang="en" sz="1400"/>
              <a:t>Let’s plot the confusion matrix.</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1297500" y="393750"/>
            <a:ext cx="7038900" cy="6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Confusion Matrix</a:t>
            </a:r>
            <a:endParaRPr/>
          </a:p>
        </p:txBody>
      </p:sp>
      <p:sp>
        <p:nvSpPr>
          <p:cNvPr id="311" name="Google Shape;311;p39"/>
          <p:cNvSpPr txBox="1"/>
          <p:nvPr>
            <p:ph idx="1" type="body"/>
          </p:nvPr>
        </p:nvSpPr>
        <p:spPr>
          <a:xfrm>
            <a:off x="1297500" y="1201875"/>
            <a:ext cx="7038900" cy="36477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For our particular problem, we will need the model such that it has less False Positive rate, because if the model predicts these questions as duplicated and they are actually non-duplicated, so the answer given by algorithm will not be correct.</a:t>
            </a:r>
            <a:endParaRPr sz="1400"/>
          </a:p>
          <a:p>
            <a:pPr indent="0" lvl="0" marL="0" rtl="0" algn="l">
              <a:spcBef>
                <a:spcPts val="1200"/>
              </a:spcBef>
              <a:spcAft>
                <a:spcPts val="1200"/>
              </a:spcAft>
              <a:buNone/>
            </a:pPr>
            <a:r>
              <a:t/>
            </a:r>
            <a:endParaRPr/>
          </a:p>
        </p:txBody>
      </p:sp>
      <p:pic>
        <p:nvPicPr>
          <p:cNvPr id="312" name="Google Shape;312;p39"/>
          <p:cNvPicPr preferRelativeResize="0"/>
          <p:nvPr/>
        </p:nvPicPr>
        <p:blipFill>
          <a:blip r:embed="rId3">
            <a:alphaModFix/>
          </a:blip>
          <a:stretch>
            <a:fillRect/>
          </a:stretch>
        </p:blipFill>
        <p:spPr>
          <a:xfrm>
            <a:off x="3252550" y="2277525"/>
            <a:ext cx="5083850" cy="2572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1297500" y="393750"/>
            <a:ext cx="7038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Comparison</a:t>
            </a:r>
            <a:endParaRPr/>
          </a:p>
        </p:txBody>
      </p:sp>
      <p:sp>
        <p:nvSpPr>
          <p:cNvPr id="318" name="Google Shape;318;p40"/>
          <p:cNvSpPr txBox="1"/>
          <p:nvPr>
            <p:ph idx="1" type="body"/>
          </p:nvPr>
        </p:nvSpPr>
        <p:spPr>
          <a:xfrm>
            <a:off x="1297500" y="2597400"/>
            <a:ext cx="7091100" cy="16338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As </a:t>
            </a:r>
            <a:r>
              <a:rPr lang="en" sz="1400"/>
              <a:t>the False Positive (FP) rate of random forest classifier(841) is less than that of Xgboost(963), we will adopt random </a:t>
            </a:r>
            <a:r>
              <a:rPr lang="en" sz="1400"/>
              <a:t>forest classifier for our model.</a:t>
            </a:r>
            <a:endParaRPr sz="1400"/>
          </a:p>
        </p:txBody>
      </p:sp>
      <p:pic>
        <p:nvPicPr>
          <p:cNvPr id="319" name="Google Shape;319;p40"/>
          <p:cNvPicPr preferRelativeResize="0"/>
          <p:nvPr/>
        </p:nvPicPr>
        <p:blipFill>
          <a:blip r:embed="rId3">
            <a:alphaModFix/>
          </a:blip>
          <a:stretch>
            <a:fillRect/>
          </a:stretch>
        </p:blipFill>
        <p:spPr>
          <a:xfrm>
            <a:off x="1297500" y="947850"/>
            <a:ext cx="3509350" cy="1649550"/>
          </a:xfrm>
          <a:prstGeom prst="rect">
            <a:avLst/>
          </a:prstGeom>
          <a:noFill/>
          <a:ln>
            <a:noFill/>
          </a:ln>
        </p:spPr>
      </p:pic>
      <p:pic>
        <p:nvPicPr>
          <p:cNvPr id="320" name="Google Shape;320;p40"/>
          <p:cNvPicPr preferRelativeResize="0"/>
          <p:nvPr/>
        </p:nvPicPr>
        <p:blipFill>
          <a:blip r:embed="rId4">
            <a:alphaModFix/>
          </a:blip>
          <a:stretch>
            <a:fillRect/>
          </a:stretch>
        </p:blipFill>
        <p:spPr>
          <a:xfrm>
            <a:off x="4879375" y="955663"/>
            <a:ext cx="3509350" cy="1633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of the given dataset.</a:t>
            </a:r>
            <a:endParaRPr/>
          </a:p>
        </p:txBody>
      </p:sp>
      <p:sp>
        <p:nvSpPr>
          <p:cNvPr id="148" name="Google Shape;148;p15"/>
          <p:cNvSpPr txBox="1"/>
          <p:nvPr>
            <p:ph idx="1" type="body"/>
          </p:nvPr>
        </p:nvSpPr>
        <p:spPr>
          <a:xfrm>
            <a:off x="1080050" y="1735638"/>
            <a:ext cx="7196400" cy="2911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It has 4,04,290 rows and 6 </a:t>
            </a:r>
            <a:r>
              <a:rPr lang="en" sz="1400"/>
              <a:t>columns.</a:t>
            </a:r>
            <a:endParaRPr sz="1400"/>
          </a:p>
          <a:p>
            <a:pPr indent="-317500" lvl="0" marL="457200" rtl="0" algn="just">
              <a:spcBef>
                <a:spcPts val="0"/>
              </a:spcBef>
              <a:spcAft>
                <a:spcPts val="0"/>
              </a:spcAft>
              <a:buSzPts val="1400"/>
              <a:buChar char="●"/>
            </a:pPr>
            <a:r>
              <a:rPr lang="en" sz="1400"/>
              <a:t>There are only 3 rows in which some data is missing. So, we can remove it without any problem</a:t>
            </a:r>
            <a:endParaRPr sz="1400"/>
          </a:p>
          <a:p>
            <a:pPr indent="-317500" lvl="0" marL="457200" rtl="0" algn="just">
              <a:spcBef>
                <a:spcPts val="0"/>
              </a:spcBef>
              <a:spcAft>
                <a:spcPts val="0"/>
              </a:spcAft>
              <a:buSzPts val="1400"/>
              <a:buChar char="●"/>
            </a:pPr>
            <a:r>
              <a:rPr lang="en" sz="1400"/>
              <a:t>No row is duplicated.</a:t>
            </a:r>
            <a:endParaRPr sz="1400"/>
          </a:p>
          <a:p>
            <a:pPr indent="-317500" lvl="0" marL="457200" rtl="0" algn="just">
              <a:lnSpc>
                <a:spcPct val="150000"/>
              </a:lnSpc>
              <a:spcBef>
                <a:spcPts val="0"/>
              </a:spcBef>
              <a:spcAft>
                <a:spcPts val="0"/>
              </a:spcAft>
              <a:buSzPts val="1400"/>
              <a:buChar char="●"/>
            </a:pPr>
            <a:r>
              <a:rPr lang="en" sz="1400"/>
              <a:t>Out of the total pairs, 2,55,027 pairs are non-duplicated and 1,49,263 are duplicated.</a:t>
            </a:r>
            <a:endParaRPr sz="1400"/>
          </a:p>
          <a:p>
            <a:pPr indent="-317500" lvl="0" marL="457200" rtl="0" algn="just">
              <a:spcBef>
                <a:spcPts val="0"/>
              </a:spcBef>
              <a:spcAft>
                <a:spcPts val="0"/>
              </a:spcAft>
              <a:buSzPts val="1400"/>
              <a:buChar char="●"/>
            </a:pPr>
            <a:r>
              <a:rPr lang="en" sz="1400"/>
              <a:t>This amounts to a 63% to 37% distribution between non-duplicate and duplicate question  pairs.</a:t>
            </a:r>
            <a:endParaRPr sz="1400"/>
          </a:p>
          <a:p>
            <a:pPr indent="0" lvl="0" marL="0" rtl="0" algn="l">
              <a:spcBef>
                <a:spcPts val="1200"/>
              </a:spcBef>
              <a:spcAft>
                <a:spcPts val="0"/>
              </a:spcAft>
              <a:buNone/>
            </a:pPr>
            <a:r>
              <a:t/>
            </a:r>
            <a:endParaRPr sz="1652"/>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Simplest Approach: Bag Of Words (BOW)</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Bag Of Words (BOW) is a simplifying model used in NLP for text modeling.</a:t>
            </a:r>
            <a:endParaRPr sz="1400"/>
          </a:p>
          <a:p>
            <a:pPr indent="-317500" lvl="0" marL="457200" rtl="0" algn="just">
              <a:spcBef>
                <a:spcPts val="0"/>
              </a:spcBef>
              <a:spcAft>
                <a:spcPts val="0"/>
              </a:spcAft>
              <a:buSzPts val="1400"/>
              <a:buChar char="●"/>
            </a:pPr>
            <a:r>
              <a:rPr lang="en" sz="1400"/>
              <a:t>It is a representation of text that describes the occurrence of words within a document.</a:t>
            </a:r>
            <a:endParaRPr sz="1400"/>
          </a:p>
          <a:p>
            <a:pPr indent="-317500" lvl="0" marL="457200" rtl="0" algn="just">
              <a:spcBef>
                <a:spcPts val="0"/>
              </a:spcBef>
              <a:spcAft>
                <a:spcPts val="0"/>
              </a:spcAft>
              <a:buSzPts val="1400"/>
              <a:buChar char="●"/>
            </a:pPr>
            <a:r>
              <a:rPr lang="en" sz="1400"/>
              <a:t>The words that occur in the question are converted into individual words such that each word becomes a feature and if the word is present in both the questions the value they get is 1 otherwise 0.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64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in BOW</a:t>
            </a:r>
            <a:endParaRPr/>
          </a:p>
        </p:txBody>
      </p:sp>
      <p:sp>
        <p:nvSpPr>
          <p:cNvPr id="160" name="Google Shape;160;p17"/>
          <p:cNvSpPr txBox="1"/>
          <p:nvPr>
            <p:ph idx="1" type="body"/>
          </p:nvPr>
        </p:nvSpPr>
        <p:spPr>
          <a:xfrm>
            <a:off x="1297500" y="1043450"/>
            <a:ext cx="7038900" cy="2040600"/>
          </a:xfrm>
          <a:prstGeom prst="rect">
            <a:avLst/>
          </a:prstGeom>
        </p:spPr>
        <p:txBody>
          <a:bodyPr anchorCtr="0" anchor="t" bIns="91425" lIns="91425" spcFirstLastPara="1" rIns="91425" wrap="square" tIns="91425">
            <a:normAutofit lnSpcReduction="20000"/>
          </a:bodyPr>
          <a:lstStyle/>
          <a:p>
            <a:pPr indent="-317500" lvl="0" marL="457200" rtl="0" algn="just">
              <a:spcBef>
                <a:spcPts val="0"/>
              </a:spcBef>
              <a:spcAft>
                <a:spcPts val="0"/>
              </a:spcAft>
              <a:buSzPts val="1400"/>
              <a:buAutoNum type="arabicPeriod"/>
            </a:pPr>
            <a:r>
              <a:rPr lang="en" sz="1400"/>
              <a:t>Two different sentences are taken.</a:t>
            </a:r>
            <a:endParaRPr sz="1400"/>
          </a:p>
          <a:p>
            <a:pPr indent="-317500" lvl="0" marL="457200" rtl="0" algn="just">
              <a:spcBef>
                <a:spcPts val="0"/>
              </a:spcBef>
              <a:spcAft>
                <a:spcPts val="0"/>
              </a:spcAft>
              <a:buSzPts val="1400"/>
              <a:buAutoNum type="arabicPeriod"/>
            </a:pPr>
            <a:r>
              <a:rPr lang="en" sz="1400"/>
              <a:t>A list of all the words that occur in these sentences is made.</a:t>
            </a:r>
            <a:endParaRPr sz="1400"/>
          </a:p>
          <a:p>
            <a:pPr indent="-317500" lvl="0" marL="457200" rtl="0" algn="just">
              <a:spcBef>
                <a:spcPts val="0"/>
              </a:spcBef>
              <a:spcAft>
                <a:spcPts val="0"/>
              </a:spcAft>
              <a:buSzPts val="1400"/>
              <a:buAutoNum type="arabicPeriod"/>
            </a:pPr>
            <a:r>
              <a:rPr lang="en" sz="1400"/>
              <a:t>Now, frequency of occurrence of these words is recorded with respect to these sentences.</a:t>
            </a:r>
            <a:endParaRPr sz="1400"/>
          </a:p>
          <a:p>
            <a:pPr indent="-317500" lvl="0" marL="457200" rtl="0" algn="just">
              <a:spcBef>
                <a:spcPts val="0"/>
              </a:spcBef>
              <a:spcAft>
                <a:spcPts val="0"/>
              </a:spcAft>
              <a:buSzPts val="1400"/>
              <a:buAutoNum type="arabicPeriod"/>
            </a:pPr>
            <a:r>
              <a:rPr lang="en" sz="1400"/>
              <a:t>This record is called BOW.</a:t>
            </a:r>
            <a:endParaRPr sz="1400"/>
          </a:p>
          <a:p>
            <a:pPr indent="0" lvl="0" marL="0" rtl="0" algn="just">
              <a:spcBef>
                <a:spcPts val="1200"/>
              </a:spcBef>
              <a:spcAft>
                <a:spcPts val="0"/>
              </a:spcAft>
              <a:buNone/>
            </a:pPr>
            <a:r>
              <a:rPr lang="en" sz="1400"/>
              <a:t>For example, Sentence1 -Welcome to great Learning, Now start learning.  and,</a:t>
            </a:r>
            <a:endParaRPr sz="1400"/>
          </a:p>
          <a:p>
            <a:pPr indent="0" lvl="0" marL="0" rtl="0" algn="just">
              <a:spcBef>
                <a:spcPts val="1200"/>
              </a:spcBef>
              <a:spcAft>
                <a:spcPts val="1200"/>
              </a:spcAft>
              <a:buNone/>
            </a:pPr>
            <a:r>
              <a:rPr lang="en" sz="1400"/>
              <a:t>Sentence 2-Learning is a good practice.</a:t>
            </a:r>
            <a:endParaRPr sz="1400"/>
          </a:p>
        </p:txBody>
      </p:sp>
      <p:pic>
        <p:nvPicPr>
          <p:cNvPr id="161" name="Google Shape;161;p17"/>
          <p:cNvPicPr preferRelativeResize="0"/>
          <p:nvPr/>
        </p:nvPicPr>
        <p:blipFill>
          <a:blip r:embed="rId3">
            <a:alphaModFix/>
          </a:blip>
          <a:stretch>
            <a:fillRect/>
          </a:stretch>
        </p:blipFill>
        <p:spPr>
          <a:xfrm>
            <a:off x="1297500" y="3185025"/>
            <a:ext cx="7038899" cy="132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in Bag Of Words</a:t>
            </a:r>
            <a:endParaRPr/>
          </a:p>
        </p:txBody>
      </p:sp>
      <p:sp>
        <p:nvSpPr>
          <p:cNvPr id="167" name="Google Shape;167;p18"/>
          <p:cNvSpPr txBox="1"/>
          <p:nvPr>
            <p:ph idx="1" type="body"/>
          </p:nvPr>
        </p:nvSpPr>
        <p:spPr>
          <a:xfrm>
            <a:off x="1297500" y="1181375"/>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All words are converted into lowercase </a:t>
            </a:r>
            <a:endParaRPr sz="1400"/>
          </a:p>
          <a:p>
            <a:pPr indent="-317500" lvl="0" marL="457200" rtl="0" algn="l">
              <a:spcBef>
                <a:spcPts val="0"/>
              </a:spcBef>
              <a:spcAft>
                <a:spcPts val="0"/>
              </a:spcAft>
              <a:buSzPts val="1400"/>
              <a:buChar char="●"/>
            </a:pPr>
            <a:r>
              <a:rPr lang="en" sz="1400"/>
              <a:t>Special characters like  commas are removed.</a:t>
            </a:r>
            <a:endParaRPr sz="1400"/>
          </a:p>
          <a:p>
            <a:pPr indent="-317500" lvl="0" marL="457200" rtl="0" algn="l">
              <a:spcBef>
                <a:spcPts val="0"/>
              </a:spcBef>
              <a:spcAft>
                <a:spcPts val="0"/>
              </a:spcAft>
              <a:buSzPts val="1400"/>
              <a:buChar char="●"/>
            </a:pPr>
            <a:r>
              <a:rPr lang="en" sz="1400"/>
              <a:t>In some cases, stopwords that do not contain much information are removed.</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Countvectorizer</a:t>
            </a:r>
            <a:endParaRPr/>
          </a:p>
        </p:txBody>
      </p:sp>
      <p:sp>
        <p:nvSpPr>
          <p:cNvPr id="173" name="Google Shape;173;p19"/>
          <p:cNvSpPr txBox="1"/>
          <p:nvPr>
            <p:ph idx="1" type="body"/>
          </p:nvPr>
        </p:nvSpPr>
        <p:spPr>
          <a:xfrm>
            <a:off x="1297500" y="1307850"/>
            <a:ext cx="7038900" cy="1416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By using </a:t>
            </a:r>
            <a:r>
              <a:rPr lang="en" sz="1400"/>
              <a:t>countVectorizer</a:t>
            </a:r>
            <a:r>
              <a:rPr lang="en" sz="1400"/>
              <a:t>, we have made a list of 3000 features from each question pair and put them in a list.</a:t>
            </a:r>
            <a:endParaRPr sz="1400"/>
          </a:p>
          <a:p>
            <a:pPr indent="-317500" lvl="0" marL="457200" rtl="0" algn="l">
              <a:spcBef>
                <a:spcPts val="0"/>
              </a:spcBef>
              <a:spcAft>
                <a:spcPts val="0"/>
              </a:spcAft>
              <a:buSzPts val="1400"/>
              <a:buChar char="●"/>
            </a:pPr>
            <a:r>
              <a:rPr lang="en" sz="1400"/>
              <a:t>Now, we have a list of 6000 features.</a:t>
            </a:r>
            <a:endParaRPr sz="1400"/>
          </a:p>
        </p:txBody>
      </p:sp>
      <p:pic>
        <p:nvPicPr>
          <p:cNvPr id="174" name="Google Shape;174;p19"/>
          <p:cNvPicPr preferRelativeResize="0"/>
          <p:nvPr/>
        </p:nvPicPr>
        <p:blipFill>
          <a:blip r:embed="rId3">
            <a:alphaModFix/>
          </a:blip>
          <a:stretch>
            <a:fillRect/>
          </a:stretch>
        </p:blipFill>
        <p:spPr>
          <a:xfrm>
            <a:off x="1297500" y="2847575"/>
            <a:ext cx="7038900" cy="16186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Classifier</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As the dataset is very large, we have taken a small sample of 50,000 question pairs.</a:t>
            </a:r>
            <a:endParaRPr sz="1400"/>
          </a:p>
          <a:p>
            <a:pPr indent="-317500" lvl="0" marL="457200" rtl="0" algn="just">
              <a:spcBef>
                <a:spcPts val="0"/>
              </a:spcBef>
              <a:spcAft>
                <a:spcPts val="0"/>
              </a:spcAft>
              <a:buSzPts val="1400"/>
              <a:buChar char="●"/>
            </a:pPr>
            <a:r>
              <a:rPr lang="en" sz="1400"/>
              <a:t>By using Random Forest Classifier, we have split the dataset into train and test sets.</a:t>
            </a:r>
            <a:endParaRPr sz="1400"/>
          </a:p>
          <a:p>
            <a:pPr indent="-317500" lvl="0" marL="457200" rtl="0" algn="just">
              <a:spcBef>
                <a:spcPts val="0"/>
              </a:spcBef>
              <a:spcAft>
                <a:spcPts val="0"/>
              </a:spcAft>
              <a:buSzPts val="1400"/>
              <a:buChar char="●"/>
            </a:pPr>
            <a:r>
              <a:rPr lang="en" sz="1400"/>
              <a:t>As the name suggests, Random Forest is a classifier that contains a number of decision trees on various subsets of the given dataset.</a:t>
            </a:r>
            <a:endParaRPr sz="1400"/>
          </a:p>
          <a:p>
            <a:pPr indent="-317500" lvl="0" marL="457200" rtl="0" algn="just">
              <a:spcBef>
                <a:spcPts val="0"/>
              </a:spcBef>
              <a:spcAft>
                <a:spcPts val="0"/>
              </a:spcAft>
              <a:buSzPts val="1400"/>
              <a:buChar char="●"/>
            </a:pPr>
            <a:r>
              <a:rPr lang="en" sz="1400"/>
              <a:t>It then computes the average to improve predictive accuracy of the dataset. </a:t>
            </a:r>
            <a:endParaRPr sz="1400"/>
          </a:p>
          <a:p>
            <a:pPr indent="-317500" lvl="0" marL="457200" rtl="0" algn="just">
              <a:spcBef>
                <a:spcPts val="0"/>
              </a:spcBef>
              <a:spcAft>
                <a:spcPts val="0"/>
              </a:spcAft>
              <a:buSzPts val="1400"/>
              <a:buChar char="●"/>
            </a:pPr>
            <a:r>
              <a:rPr lang="en" sz="1400"/>
              <a:t>Instead of relying on one decision tree, the Random Forest takes the prediction from each tree, and based on the majority votes of predictions, predicts the final output.</a:t>
            </a:r>
            <a:endParaRPr sz="1400"/>
          </a:p>
          <a:p>
            <a:pPr indent="-317500" lvl="0" marL="457200" rtl="0" algn="just">
              <a:spcBef>
                <a:spcPts val="0"/>
              </a:spcBef>
              <a:spcAft>
                <a:spcPts val="0"/>
              </a:spcAft>
              <a:buSzPts val="1400"/>
              <a:buChar char="●"/>
            </a:pPr>
            <a:r>
              <a:rPr lang="en" sz="1400"/>
              <a:t>The greater the number of trees, higher </a:t>
            </a:r>
            <a:r>
              <a:rPr lang="en" sz="1400"/>
              <a:t>is </a:t>
            </a:r>
            <a:r>
              <a:rPr lang="en" sz="1400"/>
              <a:t>the accuracy and less is the chance of overfitting.</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340025" y="446900"/>
            <a:ext cx="7038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Accuracy in Random Forest Classifier</a:t>
            </a:r>
            <a:endParaRPr/>
          </a:p>
        </p:txBody>
      </p:sp>
      <p:sp>
        <p:nvSpPr>
          <p:cNvPr id="186" name="Google Shape;186;p21"/>
          <p:cNvSpPr txBox="1"/>
          <p:nvPr>
            <p:ph idx="1" type="body"/>
          </p:nvPr>
        </p:nvSpPr>
        <p:spPr>
          <a:xfrm>
            <a:off x="1340025" y="3649425"/>
            <a:ext cx="7038900" cy="458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400"/>
              <a:t>By Random Forest Classifier, we got an accuracy of 76.35%</a:t>
            </a:r>
            <a:endParaRPr/>
          </a:p>
        </p:txBody>
      </p:sp>
      <p:pic>
        <p:nvPicPr>
          <p:cNvPr id="187" name="Google Shape;187;p21"/>
          <p:cNvPicPr preferRelativeResize="0"/>
          <p:nvPr/>
        </p:nvPicPr>
        <p:blipFill>
          <a:blip r:embed="rId3">
            <a:alphaModFix/>
          </a:blip>
          <a:stretch>
            <a:fillRect/>
          </a:stretch>
        </p:blipFill>
        <p:spPr>
          <a:xfrm>
            <a:off x="1340025" y="1428750"/>
            <a:ext cx="7038900" cy="228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