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2" r:id="rId5"/>
    <p:sldId id="268" r:id="rId6"/>
    <p:sldId id="258" r:id="rId7"/>
    <p:sldId id="259" r:id="rId8"/>
    <p:sldId id="269" r:id="rId9"/>
    <p:sldId id="260" r:id="rId10"/>
    <p:sldId id="270" r:id="rId11"/>
    <p:sldId id="261" r:id="rId12"/>
    <p:sldId id="271" r:id="rId13"/>
    <p:sldId id="274" r:id="rId14"/>
    <p:sldId id="275" r:id="rId15"/>
    <p:sldId id="273" r:id="rId16"/>
    <p:sldId id="266" r:id="rId17"/>
    <p:sldId id="272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333B-F831-4143-8D22-C998A435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61" y="350610"/>
            <a:ext cx="9208245" cy="2790319"/>
          </a:xfrm>
        </p:spPr>
        <p:txBody>
          <a:bodyPr/>
          <a:lstStyle/>
          <a:p>
            <a:r>
              <a:rPr lang="en-US" sz="6000" dirty="0"/>
              <a:t>Data Mining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6E99-E704-45D8-A166-D0ED3638C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61" y="3114260"/>
            <a:ext cx="8825658" cy="8614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Classification on Data-set of Transactions of a bakery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E4911-DC89-4ADA-9D13-916D09BEDCEB}"/>
              </a:ext>
            </a:extLst>
          </p:cNvPr>
          <p:cNvSpPr txBox="1"/>
          <p:nvPr/>
        </p:nvSpPr>
        <p:spPr>
          <a:xfrm>
            <a:off x="1056425" y="3975680"/>
            <a:ext cx="3873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Shivani Shinde	B150204383</a:t>
            </a:r>
          </a:p>
          <a:p>
            <a:r>
              <a:rPr lang="en-US" dirty="0" err="1">
                <a:solidFill>
                  <a:schemeClr val="bg1"/>
                </a:solidFill>
              </a:rPr>
              <a:t>Asmita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Walunj</a:t>
            </a:r>
            <a:r>
              <a:rPr lang="en-US" dirty="0">
                <a:solidFill>
                  <a:schemeClr val="bg1"/>
                </a:solidFill>
              </a:rPr>
              <a:t> 	B150204403</a:t>
            </a:r>
          </a:p>
          <a:p>
            <a:r>
              <a:rPr lang="en-US" dirty="0" err="1">
                <a:solidFill>
                  <a:schemeClr val="bg1"/>
                </a:solidFill>
              </a:rPr>
              <a:t>Shalaka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Wikhe</a:t>
            </a:r>
            <a:r>
              <a:rPr lang="en-US" dirty="0">
                <a:solidFill>
                  <a:schemeClr val="bg1"/>
                </a:solidFill>
              </a:rPr>
              <a:t> 	B150204404</a:t>
            </a:r>
          </a:p>
          <a:p>
            <a:r>
              <a:rPr lang="en-US" dirty="0">
                <a:solidFill>
                  <a:schemeClr val="bg1"/>
                </a:solidFill>
              </a:rPr>
              <a:t>Rasika </a:t>
            </a:r>
            <a:r>
              <a:rPr lang="en-US" dirty="0" err="1">
                <a:solidFill>
                  <a:schemeClr val="bg1"/>
                </a:solidFill>
              </a:rPr>
              <a:t>Yelpale</a:t>
            </a:r>
            <a:r>
              <a:rPr lang="en-US">
                <a:solidFill>
                  <a:schemeClr val="bg1"/>
                </a:solidFill>
              </a:rPr>
              <a:t> 	B150204405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09B4-36BB-4247-9C14-7561B287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K-nearest neighbors Output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8F8BD6-646D-4712-9A7C-20DA4FF6AFD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439" t="24790" r="58129" b="14874"/>
          <a:stretch/>
        </p:blipFill>
        <p:spPr bwMode="auto">
          <a:xfrm>
            <a:off x="3580848" y="2378267"/>
            <a:ext cx="4821031" cy="43538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DE40BD-FB72-45DE-899A-3BBA895976CE}"/>
              </a:ext>
            </a:extLst>
          </p:cNvPr>
          <p:cNvCxnSpPr/>
          <p:nvPr/>
        </p:nvCxnSpPr>
        <p:spPr>
          <a:xfrm>
            <a:off x="2862467" y="3429000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2D1D0C-8208-4956-802C-5C81DB0715A2}"/>
              </a:ext>
            </a:extLst>
          </p:cNvPr>
          <p:cNvSpPr txBox="1"/>
          <p:nvPr/>
        </p:nvSpPr>
        <p:spPr>
          <a:xfrm>
            <a:off x="1470989" y="3154017"/>
            <a:ext cx="177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29737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19BF-5677-4FD1-AC88-20355135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B55C-063B-44EB-B8FD-07A30ADD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machine learning, support vector machines are supervised learning models with associated learning algorithms that analyze data used for classification and regression analysis.</a:t>
            </a:r>
          </a:p>
        </p:txBody>
      </p:sp>
    </p:spTree>
    <p:extLst>
      <p:ext uri="{BB962C8B-B14F-4D97-AF65-F5344CB8AC3E}">
        <p14:creationId xmlns:p14="http://schemas.microsoft.com/office/powerpoint/2010/main" val="305446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BE05-A851-429F-A112-1F7E1DCB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 vector machine Output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4D912-72F4-471F-952B-7B298615FF1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466" t="19721" r="52318" b="15389"/>
          <a:stretch/>
        </p:blipFill>
        <p:spPr bwMode="auto">
          <a:xfrm>
            <a:off x="3381319" y="2303849"/>
            <a:ext cx="5669916" cy="4554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DAC978-14E7-47EB-851A-599BC960D47F}"/>
              </a:ext>
            </a:extLst>
          </p:cNvPr>
          <p:cNvCxnSpPr/>
          <p:nvPr/>
        </p:nvCxnSpPr>
        <p:spPr>
          <a:xfrm>
            <a:off x="2716693" y="3429000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F40871-23D9-4408-807F-503623CEADBC}"/>
              </a:ext>
            </a:extLst>
          </p:cNvPr>
          <p:cNvSpPr txBox="1"/>
          <p:nvPr/>
        </p:nvSpPr>
        <p:spPr>
          <a:xfrm>
            <a:off x="1325215" y="3154017"/>
            <a:ext cx="177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48153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0C3B8-E67C-4BD4-BBF8-9346650E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/>
          <a:p>
            <a:pPr algn="ctr"/>
            <a:r>
              <a:rPr lang="en-US" sz="13800" dirty="0"/>
              <a:t>GUI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C2334-8F51-459C-81C5-22C2775E3D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943221" y="3851045"/>
            <a:ext cx="7731219" cy="99785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Built in R studio.</a:t>
            </a:r>
          </a:p>
        </p:txBody>
      </p:sp>
    </p:spTree>
    <p:extLst>
      <p:ext uri="{BB962C8B-B14F-4D97-AF65-F5344CB8AC3E}">
        <p14:creationId xmlns:p14="http://schemas.microsoft.com/office/powerpoint/2010/main" val="156659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234-991B-40C9-853E-A58FE413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97" y="1518462"/>
            <a:ext cx="4351025" cy="2283824"/>
          </a:xfrm>
        </p:spPr>
        <p:txBody>
          <a:bodyPr/>
          <a:lstStyle/>
          <a:p>
            <a:r>
              <a:rPr lang="en-US" dirty="0" err="1"/>
              <a:t>Countplot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4F84A-188B-495E-8C17-FEEEB5A01CD8}"/>
              </a:ext>
            </a:extLst>
          </p:cNvPr>
          <p:cNvSpPr txBox="1"/>
          <p:nvPr/>
        </p:nvSpPr>
        <p:spPr>
          <a:xfrm>
            <a:off x="2534328" y="3359225"/>
            <a:ext cx="347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vs Transactions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84E15-4F32-42FD-94D9-B5D774A2AA55}"/>
              </a:ext>
            </a:extLst>
          </p:cNvPr>
          <p:cNvSpPr txBox="1"/>
          <p:nvPr/>
        </p:nvSpPr>
        <p:spPr>
          <a:xfrm>
            <a:off x="7195929" y="1285461"/>
            <a:ext cx="38808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/>
              <a:t>This plot considers Items and transactions attributes from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Classes division: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First</a:t>
            </a:r>
            <a:r>
              <a:rPr lang="en-US" sz="2000" dirty="0"/>
              <a:t>: Transactions between 7am to 9am.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Second</a:t>
            </a:r>
            <a:r>
              <a:rPr lang="en-US" sz="2000" dirty="0"/>
              <a:t>: Transactions between 9am to 11am.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Third</a:t>
            </a:r>
            <a:r>
              <a:rPr lang="en-US" sz="2000" dirty="0"/>
              <a:t>: Transactions between 11am to 12am.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93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7AC-1367-4922-A063-723362A1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6E08-D7B8-4F04-B253-840F30E2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25C35-545B-464B-8EFF-1A4F9122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234-991B-40C9-853E-A58FE413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97" y="1518462"/>
            <a:ext cx="4351025" cy="2283824"/>
          </a:xfrm>
        </p:spPr>
        <p:txBody>
          <a:bodyPr/>
          <a:lstStyle/>
          <a:p>
            <a:r>
              <a:rPr lang="en-US" dirty="0"/>
              <a:t>Swarmplot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4F84A-188B-495E-8C17-FEEEB5A01CD8}"/>
              </a:ext>
            </a:extLst>
          </p:cNvPr>
          <p:cNvSpPr txBox="1"/>
          <p:nvPr/>
        </p:nvSpPr>
        <p:spPr>
          <a:xfrm>
            <a:off x="2534328" y="3359225"/>
            <a:ext cx="347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vs Time(in hours)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D38E-D26A-4E99-A4B0-2F816AB94FFC}"/>
              </a:ext>
            </a:extLst>
          </p:cNvPr>
          <p:cNvSpPr txBox="1"/>
          <p:nvPr/>
        </p:nvSpPr>
        <p:spPr>
          <a:xfrm>
            <a:off x="7195929" y="1285461"/>
            <a:ext cx="38808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This plot considers Items and time attributes from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The plot shows an item bought at particular time with a color dot.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Eight colors represent eight different items.</a:t>
            </a:r>
          </a:p>
        </p:txBody>
      </p:sp>
    </p:spTree>
    <p:extLst>
      <p:ext uri="{BB962C8B-B14F-4D97-AF65-F5344CB8AC3E}">
        <p14:creationId xmlns:p14="http://schemas.microsoft.com/office/powerpoint/2010/main" val="223116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855C5B-9AB9-45D2-978A-EFF65D1B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2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F1C0-E642-417B-B38F-8DA9E2C2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2996648"/>
            <a:ext cx="3869635" cy="1474303"/>
          </a:xfrm>
        </p:spPr>
        <p:txBody>
          <a:bodyPr/>
          <a:lstStyle/>
          <a:p>
            <a:r>
              <a:rPr lang="en-US" sz="4400" dirty="0"/>
              <a:t>Technologies</a:t>
            </a:r>
            <a:br>
              <a:rPr lang="en-US" sz="4400" dirty="0"/>
            </a:br>
            <a:r>
              <a:rPr lang="en-US" sz="4400" dirty="0"/>
              <a:t>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58702-D794-45A3-8CD3-C1A8EF75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Platforms:</a:t>
            </a:r>
          </a:p>
          <a:p>
            <a:r>
              <a:rPr lang="en-US" b="1" dirty="0">
                <a:solidFill>
                  <a:schemeClr val="tx1"/>
                </a:solidFill>
              </a:rPr>
              <a:t>Anaconda </a:t>
            </a:r>
          </a:p>
          <a:p>
            <a:r>
              <a:rPr lang="en-US" b="1" dirty="0">
                <a:solidFill>
                  <a:schemeClr val="tx1"/>
                </a:solidFill>
              </a:rPr>
              <a:t>Spyder IDE for python development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Back-end:</a:t>
            </a:r>
          </a:p>
          <a:p>
            <a:r>
              <a:rPr lang="en-US" b="1" dirty="0">
                <a:solidFill>
                  <a:schemeClr val="tx1"/>
                </a:solidFill>
              </a:rPr>
              <a:t>Python</a:t>
            </a:r>
          </a:p>
          <a:p>
            <a:r>
              <a:rPr lang="en-US" b="1" dirty="0">
                <a:solidFill>
                  <a:schemeClr val="tx1"/>
                </a:solidFill>
              </a:rPr>
              <a:t>R Language; Shiny Package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Front-end:</a:t>
            </a:r>
          </a:p>
          <a:p>
            <a:r>
              <a:rPr lang="en-US" b="1" dirty="0">
                <a:solidFill>
                  <a:schemeClr val="tx1"/>
                </a:solidFill>
              </a:rPr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308931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315930-3FDA-4D84-B6C0-842F0AFF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498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57DC-5039-443E-9EF8-2E053218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6E07-1445-4EC5-BBD0-28C05A2A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Apply any 3 classification algorithms on dataset of Transactions in a bakery. Calculate confusion matrix, accuracy, precision for each algorithm.</a:t>
            </a:r>
          </a:p>
        </p:txBody>
      </p:sp>
    </p:spTree>
    <p:extLst>
      <p:ext uri="{BB962C8B-B14F-4D97-AF65-F5344CB8AC3E}">
        <p14:creationId xmlns:p14="http://schemas.microsoft.com/office/powerpoint/2010/main" val="27453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A5A6-D806-4FB1-8CB2-633E8733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19DA0B-BCE1-43C4-B7CC-5E868E05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29" t="23993" r="48536" b="38027"/>
          <a:stretch/>
        </p:blipFill>
        <p:spPr>
          <a:xfrm>
            <a:off x="556591" y="2449258"/>
            <a:ext cx="6845669" cy="3660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7D4B31-F8B2-40AE-9348-AE62975778DE}"/>
              </a:ext>
            </a:extLst>
          </p:cNvPr>
          <p:cNvSpPr txBox="1"/>
          <p:nvPr/>
        </p:nvSpPr>
        <p:spPr>
          <a:xfrm>
            <a:off x="7699513" y="2544417"/>
            <a:ext cx="3710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240 records and 4 attributes; Date, Transaction, Item,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split ratio of 0.65, dataset has been divided into training and testing data.</a:t>
            </a:r>
          </a:p>
        </p:txBody>
      </p:sp>
    </p:spTree>
    <p:extLst>
      <p:ext uri="{BB962C8B-B14F-4D97-AF65-F5344CB8AC3E}">
        <p14:creationId xmlns:p14="http://schemas.microsoft.com/office/powerpoint/2010/main" val="10893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865-298A-49F3-B4EA-EE0C0086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8F43-CA1C-45A2-B8E8-B18768DD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To preprocess data, we will use </a:t>
            </a:r>
            <a:r>
              <a:rPr lang="en-US" sz="2800" dirty="0" err="1">
                <a:solidFill>
                  <a:schemeClr val="tx1"/>
                </a:solidFill>
              </a:rPr>
              <a:t>scikit</a:t>
            </a:r>
            <a:r>
              <a:rPr lang="en-US" sz="2800" dirty="0">
                <a:solidFill>
                  <a:schemeClr val="tx1"/>
                </a:solidFill>
              </a:rPr>
              <a:t>-learn or </a:t>
            </a:r>
            <a:r>
              <a:rPr lang="en-US" sz="2800" dirty="0" err="1">
                <a:solidFill>
                  <a:schemeClr val="tx1"/>
                </a:solidFill>
              </a:rPr>
              <a:t>sklearn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Changed time format from </a:t>
            </a:r>
            <a:r>
              <a:rPr lang="en-US" sz="2800" dirty="0" err="1">
                <a:solidFill>
                  <a:schemeClr val="tx1"/>
                </a:solidFill>
              </a:rPr>
              <a:t>hh:mm:ss</a:t>
            </a:r>
            <a:r>
              <a:rPr lang="en-US" sz="2800" dirty="0">
                <a:solidFill>
                  <a:schemeClr val="tx1"/>
                </a:solidFill>
              </a:rPr>
              <a:t> to hours.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4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1E6D-C66E-4A43-BF0D-C929E985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system implemented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4BB23-A799-4D9C-854D-87F339D6257B}"/>
              </a:ext>
            </a:extLst>
          </p:cNvPr>
          <p:cNvSpPr/>
          <p:nvPr/>
        </p:nvSpPr>
        <p:spPr>
          <a:xfrm>
            <a:off x="180919" y="3473220"/>
            <a:ext cx="1948070" cy="10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CAAFD-6E3D-4DAD-88F2-235E63CC1320}"/>
              </a:ext>
            </a:extLst>
          </p:cNvPr>
          <p:cNvSpPr/>
          <p:nvPr/>
        </p:nvSpPr>
        <p:spPr>
          <a:xfrm>
            <a:off x="2531164" y="2467204"/>
            <a:ext cx="1470992" cy="7069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3E3F1-6DF5-4BF1-9428-769A3D4B436C}"/>
              </a:ext>
            </a:extLst>
          </p:cNvPr>
          <p:cNvSpPr/>
          <p:nvPr/>
        </p:nvSpPr>
        <p:spPr>
          <a:xfrm>
            <a:off x="2531165" y="4731026"/>
            <a:ext cx="1470992" cy="7069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316156-4B62-4F2B-8D89-E9FBE88F5101}"/>
              </a:ext>
            </a:extLst>
          </p:cNvPr>
          <p:cNvSpPr/>
          <p:nvPr/>
        </p:nvSpPr>
        <p:spPr>
          <a:xfrm>
            <a:off x="5078460" y="2467204"/>
            <a:ext cx="1470991" cy="8193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5A4C54-3F6A-49DC-B297-49CA50911AAE}"/>
              </a:ext>
            </a:extLst>
          </p:cNvPr>
          <p:cNvSpPr/>
          <p:nvPr/>
        </p:nvSpPr>
        <p:spPr>
          <a:xfrm>
            <a:off x="5078458" y="4500534"/>
            <a:ext cx="1470991" cy="8193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6943F5-5563-48FC-86F0-AB826D362CC8}"/>
              </a:ext>
            </a:extLst>
          </p:cNvPr>
          <p:cNvSpPr/>
          <p:nvPr/>
        </p:nvSpPr>
        <p:spPr>
          <a:xfrm>
            <a:off x="5078459" y="3473219"/>
            <a:ext cx="1470991" cy="8193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8A13EE-EB83-4240-8998-B45B554E743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002156" y="2820686"/>
            <a:ext cx="1076304" cy="5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FF8AD2-119B-473C-9833-95C80E9C7A63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002156" y="2820686"/>
            <a:ext cx="1076303" cy="1062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AFFA0C-FABA-4879-B78D-6FC9B92043F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002156" y="2820686"/>
            <a:ext cx="1076302" cy="2089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866AF79-9AE8-4BD2-9537-8B3B36C6074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516792" y="2458848"/>
            <a:ext cx="652534" cy="13762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1F8971-AA79-452D-A314-24D548A2213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551072" y="4104415"/>
            <a:ext cx="583974" cy="13762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F559EC0-887C-48BB-B570-57DA4DBC5C85}"/>
              </a:ext>
            </a:extLst>
          </p:cNvPr>
          <p:cNvSpPr/>
          <p:nvPr/>
        </p:nvSpPr>
        <p:spPr>
          <a:xfrm>
            <a:off x="7487478" y="2467204"/>
            <a:ext cx="1762539" cy="2852665"/>
          </a:xfrm>
          <a:prstGeom prst="round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0C0D5-57F0-424B-B5D5-AA60DB99277D}"/>
              </a:ext>
            </a:extLst>
          </p:cNvPr>
          <p:cNvCxnSpPr>
            <a:stCxn id="8" idx="3"/>
          </p:cNvCxnSpPr>
          <p:nvPr/>
        </p:nvCxnSpPr>
        <p:spPr>
          <a:xfrm>
            <a:off x="6549451" y="2876872"/>
            <a:ext cx="938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4267A8-EF21-481C-AFB7-3E4770A8A4C5}"/>
              </a:ext>
            </a:extLst>
          </p:cNvPr>
          <p:cNvCxnSpPr/>
          <p:nvPr/>
        </p:nvCxnSpPr>
        <p:spPr>
          <a:xfrm>
            <a:off x="6549449" y="3882887"/>
            <a:ext cx="938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A08785-FE4E-4800-8ACB-954F27129DF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549449" y="4910202"/>
            <a:ext cx="9380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C83EEA7-7D97-4909-BBE7-4380F07938EB}"/>
              </a:ext>
            </a:extLst>
          </p:cNvPr>
          <p:cNvSpPr/>
          <p:nvPr/>
        </p:nvSpPr>
        <p:spPr>
          <a:xfrm>
            <a:off x="3180523" y="5319867"/>
            <a:ext cx="5194852" cy="1147871"/>
          </a:xfrm>
          <a:custGeom>
            <a:avLst/>
            <a:gdLst>
              <a:gd name="connsiteX0" fmla="*/ 0 w 5531551"/>
              <a:gd name="connsiteY0" fmla="*/ 252480 h 1273576"/>
              <a:gd name="connsiteX1" fmla="*/ 940904 w 5531551"/>
              <a:gd name="connsiteY1" fmla="*/ 1272898 h 1273576"/>
              <a:gd name="connsiteX2" fmla="*/ 5128591 w 5531551"/>
              <a:gd name="connsiteY2" fmla="*/ 119959 h 1273576"/>
              <a:gd name="connsiteX3" fmla="*/ 5128591 w 5531551"/>
              <a:gd name="connsiteY3" fmla="*/ 93454 h 127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1551" h="1273576">
                <a:moveTo>
                  <a:pt x="0" y="252480"/>
                </a:moveTo>
                <a:cubicBezTo>
                  <a:pt x="43069" y="773732"/>
                  <a:pt x="86139" y="1294985"/>
                  <a:pt x="940904" y="1272898"/>
                </a:cubicBezTo>
                <a:cubicBezTo>
                  <a:pt x="1795669" y="1250811"/>
                  <a:pt x="4430643" y="316533"/>
                  <a:pt x="5128591" y="119959"/>
                </a:cubicBezTo>
                <a:cubicBezTo>
                  <a:pt x="5826539" y="-76615"/>
                  <a:pt x="5477565" y="8419"/>
                  <a:pt x="5128591" y="9345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91C0E9-26FF-4818-9308-A3714EA5213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7739270" y="5319869"/>
            <a:ext cx="629478" cy="313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C3CE54-120D-404A-A120-8E6008E256F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7487474" y="5319869"/>
            <a:ext cx="881274" cy="1181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D712D71-8EA2-47C4-8BC7-80CCB7AB587B}"/>
              </a:ext>
            </a:extLst>
          </p:cNvPr>
          <p:cNvCxnSpPr>
            <a:cxnSpLocks/>
            <a:stCxn id="47" idx="3"/>
            <a:endCxn id="74" idx="2"/>
          </p:cNvCxnSpPr>
          <p:nvPr/>
        </p:nvCxnSpPr>
        <p:spPr>
          <a:xfrm flipV="1">
            <a:off x="9250017" y="2581233"/>
            <a:ext cx="809606" cy="1312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AF15A62-0440-4811-A2D7-61902A3758F0}"/>
              </a:ext>
            </a:extLst>
          </p:cNvPr>
          <p:cNvSpPr/>
          <p:nvPr/>
        </p:nvSpPr>
        <p:spPr>
          <a:xfrm>
            <a:off x="10059623" y="2227751"/>
            <a:ext cx="1954846" cy="7069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C964F6-13AB-4884-A5D6-93FA80DF15C3}"/>
              </a:ext>
            </a:extLst>
          </p:cNvPr>
          <p:cNvSpPr/>
          <p:nvPr/>
        </p:nvSpPr>
        <p:spPr>
          <a:xfrm>
            <a:off x="10071652" y="3245026"/>
            <a:ext cx="1954846" cy="7069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5399AE4-CBDA-43B8-B90A-4E5DC1FD2DE8}"/>
              </a:ext>
            </a:extLst>
          </p:cNvPr>
          <p:cNvSpPr/>
          <p:nvPr/>
        </p:nvSpPr>
        <p:spPr>
          <a:xfrm>
            <a:off x="10056235" y="4297575"/>
            <a:ext cx="1954846" cy="7069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Precision 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2597D23-CDEC-4508-8165-08D27AF05C28}"/>
              </a:ext>
            </a:extLst>
          </p:cNvPr>
          <p:cNvSpPr/>
          <p:nvPr/>
        </p:nvSpPr>
        <p:spPr>
          <a:xfrm>
            <a:off x="10071652" y="5409724"/>
            <a:ext cx="1954846" cy="7069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180969-0DB7-4C40-AFD5-4AD1E2D53890}"/>
              </a:ext>
            </a:extLst>
          </p:cNvPr>
          <p:cNvCxnSpPr>
            <a:cxnSpLocks/>
            <a:stCxn id="47" idx="3"/>
            <a:endCxn id="75" idx="2"/>
          </p:cNvCxnSpPr>
          <p:nvPr/>
        </p:nvCxnSpPr>
        <p:spPr>
          <a:xfrm flipV="1">
            <a:off x="9250017" y="3598508"/>
            <a:ext cx="821635" cy="295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5CB856-85B8-4625-BC8D-B340A7D368F3}"/>
              </a:ext>
            </a:extLst>
          </p:cNvPr>
          <p:cNvCxnSpPr>
            <a:cxnSpLocks/>
            <a:stCxn id="47" idx="3"/>
            <a:endCxn id="76" idx="2"/>
          </p:cNvCxnSpPr>
          <p:nvPr/>
        </p:nvCxnSpPr>
        <p:spPr>
          <a:xfrm>
            <a:off x="9250017" y="3893537"/>
            <a:ext cx="806218" cy="75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FBDA87-8D52-4BAF-9823-46B41E89DD12}"/>
              </a:ext>
            </a:extLst>
          </p:cNvPr>
          <p:cNvCxnSpPr>
            <a:cxnSpLocks/>
            <a:stCxn id="47" idx="3"/>
            <a:endCxn id="77" idx="2"/>
          </p:cNvCxnSpPr>
          <p:nvPr/>
        </p:nvCxnSpPr>
        <p:spPr>
          <a:xfrm>
            <a:off x="9250017" y="3893537"/>
            <a:ext cx="821635" cy="1869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4E05B63-B72A-47A7-B2A8-5058C230B528}"/>
              </a:ext>
            </a:extLst>
          </p:cNvPr>
          <p:cNvSpPr txBox="1"/>
          <p:nvPr/>
        </p:nvSpPr>
        <p:spPr>
          <a:xfrm>
            <a:off x="576318" y="2372139"/>
            <a:ext cx="127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65% Data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D943DA-D258-462B-B30F-123E6B7966DB}"/>
              </a:ext>
            </a:extLst>
          </p:cNvPr>
          <p:cNvSpPr txBox="1"/>
          <p:nvPr/>
        </p:nvSpPr>
        <p:spPr>
          <a:xfrm>
            <a:off x="564073" y="5253324"/>
            <a:ext cx="127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35%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27D235-CA62-4E75-9BBC-1CC3EEFF2FE3}"/>
              </a:ext>
            </a:extLst>
          </p:cNvPr>
          <p:cNvSpPr txBox="1"/>
          <p:nvPr/>
        </p:nvSpPr>
        <p:spPr>
          <a:xfrm>
            <a:off x="6096000" y="6030319"/>
            <a:ext cx="157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248007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1D0-DD8C-4CB7-98F3-E5F09FD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Techniques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F2B0-A78C-438F-AC16-98FF03C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K-nearest neighbors (KNN)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76407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DB77-629C-4901-8DA1-073A5F23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Logistic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F2D1-FF3C-4EF7-8F34-5D2D8DF6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31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statistics, the logistic model is a widely used statistical model that, in its basic form, uses a logistic function to model a binary dependent variable; many more complex extensions exist.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Logistic Regression is applied to dataset having more than two classes, then it is called Multinomial Logistic Regression.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EBD7-17E1-4595-BBF9-5DF1C0F9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CDBFDA-078F-4301-AD4A-C6B37954E12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792" t="15957" r="47759" b="23967"/>
          <a:stretch/>
        </p:blipFill>
        <p:spPr bwMode="auto">
          <a:xfrm>
            <a:off x="3064877" y="2372140"/>
            <a:ext cx="6062246" cy="4273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D25281-9D00-48CB-90CF-4DE001FB6D93}"/>
              </a:ext>
            </a:extLst>
          </p:cNvPr>
          <p:cNvCxnSpPr/>
          <p:nvPr/>
        </p:nvCxnSpPr>
        <p:spPr>
          <a:xfrm>
            <a:off x="2292627" y="3429000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DEB2D4-7360-482E-B50A-9B39CEBCF6E0}"/>
              </a:ext>
            </a:extLst>
          </p:cNvPr>
          <p:cNvSpPr txBox="1"/>
          <p:nvPr/>
        </p:nvSpPr>
        <p:spPr>
          <a:xfrm>
            <a:off x="901149" y="3154017"/>
            <a:ext cx="177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02371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5FE-21E1-4710-BB0C-1CD6D1CF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K-nearest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D697-A8D7-4714-9046-FCDD7E8D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pattern recognition, the k-nearest neighbors algorithm is a non-parametric method used for classification and regression. In both cases, the input consists of the k closest training examples in the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98709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401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 Boardroom</vt:lpstr>
      <vt:lpstr>Data Mining Mini Project</vt:lpstr>
      <vt:lpstr>Problem Statement</vt:lpstr>
      <vt:lpstr>About Dataset</vt:lpstr>
      <vt:lpstr>Data Preprocessing</vt:lpstr>
      <vt:lpstr>Flow of system implemented</vt:lpstr>
      <vt:lpstr>Classification Techniques Applied</vt:lpstr>
      <vt:lpstr>Logistic Regression</vt:lpstr>
      <vt:lpstr>Logistic Regression Output</vt:lpstr>
      <vt:lpstr>K-nearest neighbors (KNN)</vt:lpstr>
      <vt:lpstr>K-nearest neighbors Output</vt:lpstr>
      <vt:lpstr>Support vector machine (SVM)</vt:lpstr>
      <vt:lpstr>Support vector machine Output</vt:lpstr>
      <vt:lpstr>GUI</vt:lpstr>
      <vt:lpstr>Countplot</vt:lpstr>
      <vt:lpstr>PowerPoint Presentation</vt:lpstr>
      <vt:lpstr>Swarmplot</vt:lpstr>
      <vt:lpstr>PowerPoint Presentation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Mini Project</dc:title>
  <dc:creator>Shivanii</dc:creator>
  <cp:lastModifiedBy>Shivanii</cp:lastModifiedBy>
  <cp:revision>19</cp:revision>
  <dcterms:created xsi:type="dcterms:W3CDTF">2018-09-28T05:56:34Z</dcterms:created>
  <dcterms:modified xsi:type="dcterms:W3CDTF">2018-10-29T13:59:32Z</dcterms:modified>
</cp:coreProperties>
</file>